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6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image" Target="../media/image3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5E79D1-EC3D-4E9B-88F7-121CFE528A93}" type="datetimeFigureOut">
              <a:rPr lang="ru-RU" smtClean="0"/>
              <a:t>29.11.2020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A976D6-CACC-4024-816D-529D61FF5D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44578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0E7044EE-A41E-4659-B7EE-42082C7EB6D5}" type="slidenum">
              <a:rPr lang="ru-RU" altLang="ru-RU"/>
              <a:pPr/>
              <a:t>1</a:t>
            </a:fld>
            <a:endParaRPr lang="ru-RU" altLang="ru-RU"/>
          </a:p>
        </p:txBody>
      </p:sp>
      <p:sp>
        <p:nvSpPr>
          <p:cNvPr id="4099" name="Rectangle 7"/>
          <p:cNvSpPr txBox="1">
            <a:spLocks noGrp="1" noChangeArrowheads="1"/>
          </p:cNvSpPr>
          <p:nvPr/>
        </p:nvSpPr>
        <p:spPr bwMode="auto">
          <a:xfrm>
            <a:off x="3881438" y="8686800"/>
            <a:ext cx="2973387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 defTabSz="449263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449263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449263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449263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449263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fld id="{2754DD0C-4CC5-4879-BA67-D9183F30E106}" type="slidenum">
              <a:rPr lang="ru-RU" altLang="ru-RU" sz="1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 algn="r" eaLnBrk="1" hangingPunct="1"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t>1</a:t>
            </a:fld>
            <a:endParaRPr lang="ru-RU" altLang="ru-RU" sz="1400">
              <a:solidFill>
                <a:srgbClr val="000000"/>
              </a:solidFill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100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defTabSz="449263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449263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449263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449263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449263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Clr>
                <a:srgbClr val="5B5249"/>
              </a:buClr>
              <a:buSzPct val="100000"/>
              <a:buFont typeface="Times New Roman" pitchFamily="18" charset="0"/>
              <a:buNone/>
            </a:pPr>
            <a:endParaRPr lang="ru-RU" altLang="ru-RU" sz="2400">
              <a:solidFill>
                <a:schemeClr val="bg1"/>
              </a:solidFill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4813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 anchor="ctr"/>
          <a:lstStyle/>
          <a:p>
            <a:pPr eaLnBrk="1" hangingPunct="1"/>
            <a:endParaRPr lang="ru-RU" altLang="ru-RU" smtClean="0"/>
          </a:p>
        </p:txBody>
      </p:sp>
    </p:spTree>
    <p:extLst>
      <p:ext uri="{BB962C8B-B14F-4D97-AF65-F5344CB8AC3E}">
        <p14:creationId xmlns:p14="http://schemas.microsoft.com/office/powerpoint/2010/main" val="8683356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8734D-D9A0-4FB7-AD4C-41370B7853FC}" type="datetimeFigureOut">
              <a:rPr lang="ru-RU" smtClean="0"/>
              <a:t>29.11.2020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8F48C-00FF-4920-A660-854F74140D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39999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8734D-D9A0-4FB7-AD4C-41370B7853FC}" type="datetimeFigureOut">
              <a:rPr lang="ru-RU" smtClean="0"/>
              <a:t>29.11.2020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8F48C-00FF-4920-A660-854F74140D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511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8734D-D9A0-4FB7-AD4C-41370B7853FC}" type="datetimeFigureOut">
              <a:rPr lang="ru-RU" smtClean="0"/>
              <a:t>29.11.2020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8F48C-00FF-4920-A660-854F74140D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76258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8734D-D9A0-4FB7-AD4C-41370B7853FC}" type="datetimeFigureOut">
              <a:rPr lang="ru-RU" smtClean="0"/>
              <a:t>29.11.2020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8F48C-00FF-4920-A660-854F74140D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00760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8734D-D9A0-4FB7-AD4C-41370B7853FC}" type="datetimeFigureOut">
              <a:rPr lang="ru-RU" smtClean="0"/>
              <a:t>29.11.2020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8F48C-00FF-4920-A660-854F74140D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7254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8734D-D9A0-4FB7-AD4C-41370B7853FC}" type="datetimeFigureOut">
              <a:rPr lang="ru-RU" smtClean="0"/>
              <a:t>29.11.2020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8F48C-00FF-4920-A660-854F74140D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67010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8734D-D9A0-4FB7-AD4C-41370B7853FC}" type="datetimeFigureOut">
              <a:rPr lang="ru-RU" smtClean="0"/>
              <a:t>29.11.2020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8F48C-00FF-4920-A660-854F74140D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53509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8734D-D9A0-4FB7-AD4C-41370B7853FC}" type="datetimeFigureOut">
              <a:rPr lang="ru-RU" smtClean="0"/>
              <a:t>29.11.2020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8F48C-00FF-4920-A660-854F74140D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01269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8734D-D9A0-4FB7-AD4C-41370B7853FC}" type="datetimeFigureOut">
              <a:rPr lang="ru-RU" smtClean="0"/>
              <a:t>29.11.2020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8F48C-00FF-4920-A660-854F74140D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01277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8734D-D9A0-4FB7-AD4C-41370B7853FC}" type="datetimeFigureOut">
              <a:rPr lang="ru-RU" smtClean="0"/>
              <a:t>29.11.2020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8F48C-00FF-4920-A660-854F74140D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16014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8734D-D9A0-4FB7-AD4C-41370B7853FC}" type="datetimeFigureOut">
              <a:rPr lang="ru-RU" smtClean="0"/>
              <a:t>29.11.2020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8F48C-00FF-4920-A660-854F74140D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00772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78734D-D9A0-4FB7-AD4C-41370B7853FC}" type="datetimeFigureOut">
              <a:rPr lang="ru-RU" smtClean="0"/>
              <a:t>29.11.2020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A8F48C-00FF-4920-A660-854F74140D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38676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png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png"/><Relationship Id="rId5" Type="http://schemas.openxmlformats.org/officeDocument/2006/relationships/oleObject" Target="../embeddings/oleObject4.bin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/>
          <p:cNvSpPr>
            <a:spLocks noGrp="1" noChangeArrowheads="1"/>
          </p:cNvSpPr>
          <p:nvPr>
            <p:ph type="subTitle" idx="1"/>
          </p:nvPr>
        </p:nvSpPr>
        <p:spPr>
          <a:xfrm>
            <a:off x="539750" y="4953000"/>
            <a:ext cx="8604250" cy="1139825"/>
          </a:xfrm>
        </p:spPr>
        <p:txBody>
          <a:bodyPr lIns="90000" tIns="46800" rIns="90000" bIns="46800">
            <a:normAutofit fontScale="70000" lnSpcReduction="20000"/>
          </a:bodyPr>
          <a:lstStyle/>
          <a:p>
            <a:pPr algn="just" defTabSz="449263" eaLnBrk="1" hangingPunct="1">
              <a:spcBef>
                <a:spcPts val="600"/>
              </a:spcBef>
              <a:buClr>
                <a:srgbClr val="000000"/>
              </a:buClr>
              <a:buSzPct val="45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altLang="ru-RU" dirty="0" smtClean="0">
              <a:solidFill>
                <a:srgbClr val="000000"/>
              </a:solidFill>
              <a:cs typeface="Arial" charset="0"/>
            </a:endParaRPr>
          </a:p>
          <a:p>
            <a:pPr algn="r" defTabSz="449263" eaLnBrk="1" hangingPunct="1">
              <a:spcBef>
                <a:spcPts val="600"/>
              </a:spcBef>
              <a:buClr>
                <a:srgbClr val="000000"/>
              </a:buClr>
              <a:buSzPct val="45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altLang="ru-RU" dirty="0" smtClean="0">
                <a:solidFill>
                  <a:srgbClr val="000000"/>
                </a:solidFill>
                <a:cs typeface="Arial" charset="0"/>
              </a:rPr>
              <a:t>Старший преподаватель </a:t>
            </a:r>
            <a:endParaRPr lang="en-US" altLang="ru-RU" dirty="0" smtClean="0">
              <a:solidFill>
                <a:srgbClr val="000000"/>
              </a:solidFill>
              <a:cs typeface="Arial" charset="0"/>
            </a:endParaRPr>
          </a:p>
          <a:p>
            <a:pPr algn="r" defTabSz="449263" eaLnBrk="1" hangingPunct="1">
              <a:spcBef>
                <a:spcPts val="600"/>
              </a:spcBef>
              <a:buClr>
                <a:srgbClr val="000000"/>
              </a:buClr>
              <a:buSzPct val="45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altLang="ru-RU" dirty="0" smtClean="0">
                <a:solidFill>
                  <a:srgbClr val="000000"/>
                </a:solidFill>
                <a:cs typeface="Arial" charset="0"/>
              </a:rPr>
              <a:t>Назарова Ольга Васильевна</a:t>
            </a:r>
          </a:p>
        </p:txBody>
      </p:sp>
      <p:sp>
        <p:nvSpPr>
          <p:cNvPr id="3075" name="Text Box 2"/>
          <p:cNvSpPr txBox="1">
            <a:spLocks noChangeArrowheads="1"/>
          </p:cNvSpPr>
          <p:nvPr/>
        </p:nvSpPr>
        <p:spPr bwMode="auto">
          <a:xfrm>
            <a:off x="900113" y="1268413"/>
            <a:ext cx="7343775" cy="36031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defTabSz="449263">
              <a:spcBef>
                <a:spcPct val="20000"/>
              </a:spcBef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49263">
              <a:spcBef>
                <a:spcPct val="20000"/>
              </a:spcBef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49263">
              <a:spcBef>
                <a:spcPct val="20000"/>
              </a:spcBef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49263">
              <a:spcBef>
                <a:spcPct val="20000"/>
              </a:spcBef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49263">
              <a:spcBef>
                <a:spcPct val="20000"/>
              </a:spcBef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>
                <a:srgbClr val="5B5249"/>
              </a:buClr>
              <a:buFont typeface="Times New Roman" pitchFamily="18" charset="0"/>
              <a:buNone/>
            </a:pPr>
            <a:endParaRPr lang="ru-RU" altLang="ru-RU" sz="2400" dirty="0">
              <a:solidFill>
                <a:srgbClr val="000000"/>
              </a:solidFill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  <a:p>
            <a:pPr algn="ctr" eaLnBrk="1" hangingPunct="1">
              <a:spcBef>
                <a:spcPct val="0"/>
              </a:spcBef>
              <a:buClr>
                <a:srgbClr val="5B5249"/>
              </a:buClr>
              <a:buFont typeface="Times New Roman" pitchFamily="18" charset="0"/>
              <a:buNone/>
            </a:pPr>
            <a:r>
              <a:rPr lang="ru-RU" sz="44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Унифицированный язык визуального моделирования</a:t>
            </a:r>
            <a:endParaRPr lang="ru-RU" altLang="ru-RU" sz="2400" dirty="0">
              <a:solidFill>
                <a:srgbClr val="0000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ctr" eaLnBrk="1" hangingPunct="1">
              <a:spcBef>
                <a:spcPct val="0"/>
              </a:spcBef>
              <a:buClr>
                <a:srgbClr val="5B5249"/>
              </a:buClr>
              <a:buFont typeface="Times New Roman" pitchFamily="18" charset="0"/>
              <a:buNone/>
            </a:pPr>
            <a:endParaRPr lang="ru-RU" altLang="ru-RU" sz="2400" dirty="0">
              <a:solidFill>
                <a:srgbClr val="000000"/>
              </a:solidFill>
              <a:latin typeface="Times New Roman" pitchFamily="18" charset="0"/>
            </a:endParaRPr>
          </a:p>
          <a:p>
            <a:pPr algn="ctr" eaLnBrk="1" hangingPunct="1">
              <a:spcBef>
                <a:spcPct val="0"/>
              </a:spcBef>
              <a:buClr>
                <a:srgbClr val="5B5249"/>
              </a:buClr>
              <a:buFont typeface="Times New Roman" pitchFamily="18" charset="0"/>
              <a:buNone/>
            </a:pPr>
            <a:r>
              <a:rPr lang="ru-RU" altLang="ru-RU" sz="2400" dirty="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Лекция </a:t>
            </a:r>
            <a:r>
              <a:rPr lang="ru-RU" altLang="ru-RU" sz="2400" dirty="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7</a:t>
            </a:r>
            <a:endParaRPr lang="ru-RU" altLang="ru-RU" sz="2400" dirty="0">
              <a:solidFill>
                <a:srgbClr val="000000"/>
              </a:solidFill>
              <a:latin typeface="Times New Roman" pitchFamily="18" charset="0"/>
            </a:endParaRPr>
          </a:p>
          <a:p>
            <a:pPr algn="ctr" eaLnBrk="1" hangingPunct="1">
              <a:spcBef>
                <a:spcPct val="0"/>
              </a:spcBef>
              <a:buClr>
                <a:srgbClr val="5B5249"/>
              </a:buClr>
              <a:buFont typeface="Times New Roman" pitchFamily="18" charset="0"/>
              <a:buNone/>
            </a:pPr>
            <a:endParaRPr lang="ru-RU" altLang="ru-RU" sz="2400" dirty="0">
              <a:solidFill>
                <a:srgbClr val="000000"/>
              </a:solidFill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076" name="TextBox 3"/>
          <p:cNvSpPr txBox="1">
            <a:spLocks noChangeArrowheads="1"/>
          </p:cNvSpPr>
          <p:nvPr/>
        </p:nvSpPr>
        <p:spPr bwMode="auto">
          <a:xfrm>
            <a:off x="684213" y="260350"/>
            <a:ext cx="78486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800"/>
              <a:t>Федеральное государственное бюджетное образовательное учреждение высшего профессионального образования «Чувашский государственный университет имени И.Н. Ульянова</a:t>
            </a:r>
          </a:p>
        </p:txBody>
      </p:sp>
    </p:spTree>
    <p:extLst>
      <p:ext uri="{BB962C8B-B14F-4D97-AF65-F5344CB8AC3E}">
        <p14:creationId xmlns:p14="http://schemas.microsoft.com/office/powerpoint/2010/main" val="270208905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38402-3FDE-4003-8010-2687846B86E8}" type="slidenum">
              <a:rPr lang="ru-RU" altLang="ru-RU"/>
              <a:pPr/>
              <a:t>2</a:t>
            </a:fld>
            <a:endParaRPr lang="ru-RU" altLang="ru-RU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692150"/>
          </a:xfrm>
        </p:spPr>
        <p:txBody>
          <a:bodyPr/>
          <a:lstStyle/>
          <a:p>
            <a:r>
              <a:rPr lang="ru-RU" altLang="ru-RU" sz="3200"/>
              <a:t>Разновидности   </a:t>
            </a:r>
            <a:r>
              <a:rPr lang="en-US" altLang="ru-RU" sz="3200"/>
              <a:t>CASE</a:t>
            </a:r>
            <a:r>
              <a:rPr lang="ru-RU" altLang="ru-RU" sz="3200"/>
              <a:t>-средств</a:t>
            </a: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228600" y="1447800"/>
            <a:ext cx="8686800" cy="4838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Char char="Ø"/>
            </a:pPr>
            <a:r>
              <a:rPr lang="ru-RU" altLang="ru-RU">
                <a:solidFill>
                  <a:srgbClr val="C7072C"/>
                </a:solidFill>
                <a:cs typeface="Times New Roman" pitchFamily="18" charset="0"/>
              </a:rPr>
              <a:t>  </a:t>
            </a:r>
            <a:r>
              <a:rPr lang="en-US" altLang="ru-RU">
                <a:solidFill>
                  <a:srgbClr val="C7072C"/>
                </a:solidFill>
                <a:cs typeface="Times New Roman" pitchFamily="18" charset="0"/>
              </a:rPr>
              <a:t>CASE</a:t>
            </a:r>
            <a:r>
              <a:rPr lang="ru-RU" altLang="ru-RU">
                <a:solidFill>
                  <a:srgbClr val="C7072C"/>
                </a:solidFill>
                <a:cs typeface="Times New Roman" pitchFamily="18" charset="0"/>
              </a:rPr>
              <a:t>-средства верхнего уровня (полного жизненного цикла, </a:t>
            </a:r>
            <a:r>
              <a:rPr lang="en-US" altLang="ru-RU">
                <a:solidFill>
                  <a:srgbClr val="C7072C"/>
                </a:solidFill>
                <a:cs typeface="Times New Roman" pitchFamily="18" charset="0"/>
              </a:rPr>
              <a:t>upper CASE tools</a:t>
            </a:r>
            <a:r>
              <a:rPr lang="ru-RU" altLang="ru-RU">
                <a:solidFill>
                  <a:srgbClr val="C7072C"/>
                </a:solidFill>
                <a:cs typeface="Times New Roman" pitchFamily="18" charset="0"/>
              </a:rPr>
              <a:t>, </a:t>
            </a:r>
            <a:r>
              <a:rPr lang="en-US" altLang="ru-RU">
                <a:solidFill>
                  <a:srgbClr val="C7072C"/>
                </a:solidFill>
                <a:cs typeface="Times New Roman" pitchFamily="18" charset="0"/>
              </a:rPr>
              <a:t>full life</a:t>
            </a:r>
            <a:r>
              <a:rPr lang="ru-RU" altLang="ru-RU">
                <a:solidFill>
                  <a:srgbClr val="C7072C"/>
                </a:solidFill>
                <a:cs typeface="Times New Roman" pitchFamily="18" charset="0"/>
              </a:rPr>
              <a:t>-</a:t>
            </a:r>
            <a:r>
              <a:rPr lang="en-US" altLang="ru-RU">
                <a:solidFill>
                  <a:srgbClr val="C7072C"/>
                </a:solidFill>
                <a:cs typeface="Times New Roman" pitchFamily="18" charset="0"/>
              </a:rPr>
              <a:t>cycle CASE tools</a:t>
            </a:r>
            <a:r>
              <a:rPr lang="ru-RU" altLang="ru-RU">
                <a:solidFill>
                  <a:srgbClr val="C7072C"/>
                </a:solidFill>
                <a:cs typeface="Times New Roman" pitchFamily="18" charset="0"/>
              </a:rPr>
              <a:t>) </a:t>
            </a:r>
          </a:p>
          <a:p>
            <a:pPr>
              <a:spcBef>
                <a:spcPct val="50000"/>
              </a:spcBef>
              <a:buFont typeface="Wingdings" pitchFamily="2" charset="2"/>
              <a:buNone/>
            </a:pPr>
            <a:r>
              <a:rPr lang="ru-RU" altLang="ru-RU" i="1">
                <a:cs typeface="Times New Roman" pitchFamily="18" charset="0"/>
              </a:rPr>
              <a:t>предъявляют жесткие требования к процессу разработки и используемым ресурсам</a:t>
            </a:r>
            <a:r>
              <a:rPr lang="ru-RU" altLang="ru-RU" i="1"/>
              <a:t>;</a:t>
            </a:r>
            <a:r>
              <a:rPr lang="ru-RU" altLang="ru-RU" i="1">
                <a:cs typeface="Times New Roman" pitchFamily="18" charset="0"/>
              </a:rPr>
              <a:t> попытки трансформировать их под конкретные проекты оказываются безуспешными</a:t>
            </a:r>
            <a:r>
              <a:rPr lang="ru-RU" altLang="ru-RU" i="1"/>
              <a:t>; </a:t>
            </a:r>
            <a:r>
              <a:rPr lang="ru-RU" altLang="ru-RU" i="1">
                <a:cs typeface="Times New Roman" pitchFamily="18" charset="0"/>
              </a:rPr>
              <a:t>не позволяют оптимизировать деятельность на уровне отдельных элементов проекта</a:t>
            </a:r>
            <a:r>
              <a:rPr lang="ru-RU" altLang="ru-RU" i="1"/>
              <a:t>. </a:t>
            </a:r>
          </a:p>
          <a:p>
            <a:pPr>
              <a:spcBef>
                <a:spcPct val="50000"/>
              </a:spcBef>
              <a:buFont typeface="Wingdings" pitchFamily="2" charset="2"/>
              <a:buChar char="Ø"/>
            </a:pPr>
            <a:r>
              <a:rPr lang="ru-RU" altLang="ru-RU">
                <a:solidFill>
                  <a:srgbClr val="C7072C"/>
                </a:solidFill>
              </a:rPr>
              <a:t>  </a:t>
            </a:r>
            <a:r>
              <a:rPr lang="en-US" altLang="ru-RU">
                <a:solidFill>
                  <a:srgbClr val="C7072C"/>
                </a:solidFill>
                <a:cs typeface="Times New Roman" pitchFamily="18" charset="0"/>
              </a:rPr>
              <a:t>CASE</a:t>
            </a:r>
            <a:r>
              <a:rPr lang="ru-RU" altLang="ru-RU">
                <a:solidFill>
                  <a:srgbClr val="C7072C"/>
                </a:solidFill>
                <a:cs typeface="Times New Roman" pitchFamily="18" charset="0"/>
              </a:rPr>
              <a:t>-средства нижнего уровня (</a:t>
            </a:r>
            <a:r>
              <a:rPr lang="en-US" altLang="ru-RU">
                <a:solidFill>
                  <a:srgbClr val="C7072C"/>
                </a:solidFill>
                <a:cs typeface="Times New Roman" pitchFamily="18" charset="0"/>
              </a:rPr>
              <a:t>lower CASE tools</a:t>
            </a:r>
            <a:r>
              <a:rPr lang="ru-RU" altLang="ru-RU">
                <a:solidFill>
                  <a:srgbClr val="C7072C"/>
                </a:solidFill>
                <a:cs typeface="Times New Roman" pitchFamily="18" charset="0"/>
              </a:rPr>
              <a:t>)</a:t>
            </a:r>
            <a:endParaRPr lang="ru-RU" altLang="ru-RU">
              <a:solidFill>
                <a:srgbClr val="C7072C"/>
              </a:solidFill>
            </a:endParaRPr>
          </a:p>
          <a:p>
            <a:pPr>
              <a:spcBef>
                <a:spcPct val="50000"/>
              </a:spcBef>
              <a:buFont typeface="Wingdings" pitchFamily="2" charset="2"/>
              <a:buNone/>
            </a:pPr>
            <a:r>
              <a:rPr lang="ru-RU" altLang="ru-RU" sz="2000">
                <a:solidFill>
                  <a:srgbClr val="C7072C"/>
                </a:solidFill>
              </a:rPr>
              <a:t> </a:t>
            </a:r>
            <a:r>
              <a:rPr lang="ru-RU" altLang="ru-RU" sz="2000" i="1"/>
              <a:t>(</a:t>
            </a:r>
            <a:r>
              <a:rPr lang="en-US" altLang="ru-RU" sz="2000" i="1">
                <a:solidFill>
                  <a:srgbClr val="000000"/>
                </a:solidFill>
                <a:latin typeface="Tahoma" pitchFamily="34" charset="0"/>
                <a:cs typeface="Times New Roman" pitchFamily="18" charset="0"/>
              </a:rPr>
              <a:t>Borland Enterprise Studio  for Java</a:t>
            </a:r>
            <a:r>
              <a:rPr lang="ru-RU" altLang="ru-RU" sz="2000" i="1">
                <a:solidFill>
                  <a:srgbClr val="000000"/>
                </a:solidFill>
                <a:latin typeface="Tahoma" pitchFamily="34" charset="0"/>
              </a:rPr>
              <a:t>,</a:t>
            </a:r>
            <a:r>
              <a:rPr lang="en-US" altLang="ru-RU" sz="2000" i="1">
                <a:solidFill>
                  <a:srgbClr val="000000"/>
                </a:solidFill>
                <a:latin typeface="Tahoma" pitchFamily="34" charset="0"/>
                <a:cs typeface="Times New Roman" pitchFamily="18" charset="0"/>
              </a:rPr>
              <a:t>VantageTeam Builder </a:t>
            </a:r>
            <a:r>
              <a:rPr lang="ru-RU" altLang="ru-RU" sz="2000" i="1">
                <a:solidFill>
                  <a:srgbClr val="000000"/>
                </a:solidFill>
                <a:latin typeface="Tahoma" pitchFamily="34" charset="0"/>
                <a:cs typeface="Times New Roman" pitchFamily="18" charset="0"/>
              </a:rPr>
              <a:t>фирмы</a:t>
            </a:r>
            <a:r>
              <a:rPr lang="en-US" altLang="ru-RU" sz="2000" i="1">
                <a:solidFill>
                  <a:srgbClr val="000000"/>
                </a:solidFill>
                <a:latin typeface="Tahoma" pitchFamily="34" charset="0"/>
                <a:cs typeface="Times New Roman" pitchFamily="18" charset="0"/>
              </a:rPr>
              <a:t> CADRE</a:t>
            </a:r>
            <a:r>
              <a:rPr lang="ru-RU" altLang="ru-RU" sz="2000" i="1">
                <a:solidFill>
                  <a:srgbClr val="000000"/>
                </a:solidFill>
                <a:latin typeface="Tahoma" pitchFamily="34" charset="0"/>
                <a:cs typeface="Times New Roman" pitchFamily="18" charset="0"/>
              </a:rPr>
              <a:t>)</a:t>
            </a:r>
            <a:r>
              <a:rPr lang="ru-RU" altLang="ru-RU" i="1"/>
              <a:t> </a:t>
            </a:r>
            <a:endParaRPr lang="ru-RU" altLang="ru-RU">
              <a:solidFill>
                <a:srgbClr val="C7072C"/>
              </a:solidFill>
            </a:endParaRPr>
          </a:p>
          <a:p>
            <a:pPr>
              <a:spcBef>
                <a:spcPct val="50000"/>
              </a:spcBef>
              <a:buFont typeface="Wingdings" pitchFamily="2" charset="2"/>
              <a:buNone/>
            </a:pPr>
            <a:r>
              <a:rPr lang="ru-RU" altLang="ru-RU" i="1"/>
              <a:t>порождают </a:t>
            </a:r>
            <a:r>
              <a:rPr lang="ru-RU" altLang="ru-RU" i="1">
                <a:cs typeface="Times New Roman" pitchFamily="18" charset="0"/>
              </a:rPr>
              <a:t>проблем</a:t>
            </a:r>
            <a:r>
              <a:rPr lang="ru-RU" altLang="ru-RU" i="1"/>
              <a:t>у</a:t>
            </a:r>
            <a:r>
              <a:rPr lang="ru-RU" altLang="ru-RU" i="1">
                <a:cs typeface="Times New Roman" pitchFamily="18" charset="0"/>
              </a:rPr>
              <a:t> организации взаимодействия между различными командами, реализующими проект</a:t>
            </a:r>
            <a:r>
              <a:rPr lang="ru-RU" altLang="ru-RU" i="1"/>
              <a:t>.</a:t>
            </a:r>
            <a:r>
              <a:rPr lang="ru-RU" altLang="ru-RU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1269549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6D8E5-B8A2-4145-9F8D-A12F96B5AEB7}" type="slidenum">
              <a:rPr lang="ru-RU" altLang="ru-RU"/>
              <a:pPr/>
              <a:t>3</a:t>
            </a:fld>
            <a:endParaRPr lang="ru-RU" altLang="ru-RU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533400"/>
            <a:ext cx="7772400" cy="768350"/>
          </a:xfrm>
        </p:spPr>
        <p:txBody>
          <a:bodyPr/>
          <a:lstStyle/>
          <a:p>
            <a:r>
              <a:rPr lang="ru-RU" altLang="ru-RU" sz="3200" b="1">
                <a:latin typeface="Verdana" pitchFamily="34" charset="0"/>
                <a:ea typeface="Arial Unicode MS" pitchFamily="34" charset="-128"/>
                <a:cs typeface="Arial Unicode MS" pitchFamily="34" charset="-128"/>
              </a:rPr>
              <a:t>Концептуальная модель UML</a:t>
            </a:r>
          </a:p>
        </p:txBody>
      </p:sp>
      <p:sp>
        <p:nvSpPr>
          <p:cNvPr id="1027" name="Text Box 3"/>
          <p:cNvSpPr txBox="1">
            <a:spLocks noChangeArrowheads="1"/>
          </p:cNvSpPr>
          <p:nvPr/>
        </p:nvSpPr>
        <p:spPr bwMode="auto">
          <a:xfrm>
            <a:off x="304800" y="1676400"/>
            <a:ext cx="2667000" cy="588963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altLang="ru-RU" sz="3200">
                <a:latin typeface="Verdana" pitchFamily="34" charset="0"/>
                <a:cs typeface="Times New Roman" pitchFamily="18" charset="0"/>
              </a:rPr>
              <a:t>сущности</a:t>
            </a:r>
            <a:r>
              <a:rPr lang="ru-RU" altLang="ru-RU" sz="3200"/>
              <a:t> </a:t>
            </a:r>
          </a:p>
        </p:txBody>
      </p:sp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3352800" y="1676400"/>
            <a:ext cx="2667000" cy="588963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latin typeface="Verdana" pitchFamily="34" charset="0"/>
                <a:cs typeface="Times New Roman" pitchFamily="18" charset="0"/>
              </a:rPr>
              <a:t>отношения</a:t>
            </a:r>
            <a:r>
              <a:rPr lang="ru-RU" altLang="ru-RU" sz="3200"/>
              <a:t> </a:t>
            </a:r>
          </a:p>
        </p:txBody>
      </p:sp>
      <p:sp>
        <p:nvSpPr>
          <p:cNvPr id="1029" name="Text Box 5"/>
          <p:cNvSpPr txBox="1">
            <a:spLocks noChangeArrowheads="1"/>
          </p:cNvSpPr>
          <p:nvPr/>
        </p:nvSpPr>
        <p:spPr bwMode="auto">
          <a:xfrm>
            <a:off x="6248400" y="1676400"/>
            <a:ext cx="2667000" cy="588963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latin typeface="Verdana" pitchFamily="34" charset="0"/>
                <a:cs typeface="Times New Roman" pitchFamily="18" charset="0"/>
              </a:rPr>
              <a:t>диаграммы</a:t>
            </a:r>
            <a:r>
              <a:rPr lang="ru-RU" altLang="ru-RU" sz="3200"/>
              <a:t> </a:t>
            </a:r>
          </a:p>
        </p:txBody>
      </p:sp>
      <p:sp>
        <p:nvSpPr>
          <p:cNvPr id="1030" name="Text Box 6"/>
          <p:cNvSpPr txBox="1">
            <a:spLocks noChangeArrowheads="1"/>
          </p:cNvSpPr>
          <p:nvPr/>
        </p:nvSpPr>
        <p:spPr bwMode="auto">
          <a:xfrm>
            <a:off x="0" y="2438400"/>
            <a:ext cx="2819400" cy="2293938"/>
          </a:xfrm>
          <a:prstGeom prst="rect">
            <a:avLst/>
          </a:prstGeom>
          <a:solidFill>
            <a:srgbClr val="EFEF17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ru-RU" altLang="ru-RU">
                <a:latin typeface="Verdana" pitchFamily="34" charset="0"/>
                <a:cs typeface="Times New Roman" pitchFamily="18" charset="0"/>
              </a:rPr>
              <a:t>структурные 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ru-RU" altLang="ru-RU">
                <a:latin typeface="Verdana" pitchFamily="34" charset="0"/>
                <a:cs typeface="Times New Roman" pitchFamily="18" charset="0"/>
              </a:rPr>
              <a:t>поведенческие 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ru-RU" altLang="ru-RU">
                <a:latin typeface="Verdana" pitchFamily="34" charset="0"/>
                <a:cs typeface="Times New Roman" pitchFamily="18" charset="0"/>
              </a:rPr>
              <a:t>группирующие 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ru-RU" altLang="ru-RU">
                <a:latin typeface="Verdana" pitchFamily="34" charset="0"/>
                <a:cs typeface="Times New Roman" pitchFamily="18" charset="0"/>
              </a:rPr>
              <a:t>аннотационные</a:t>
            </a:r>
            <a:r>
              <a:rPr lang="ru-RU" altLang="ru-RU" sz="3200">
                <a:latin typeface="Verdana" pitchFamily="34" charset="0"/>
                <a:cs typeface="Times New Roman" pitchFamily="18" charset="0"/>
              </a:rPr>
              <a:t> </a:t>
            </a:r>
            <a:r>
              <a:rPr lang="ru-RU" altLang="ru-RU" sz="3200"/>
              <a:t> </a:t>
            </a:r>
          </a:p>
        </p:txBody>
      </p:sp>
      <p:sp>
        <p:nvSpPr>
          <p:cNvPr id="1031" name="Text Box 7"/>
          <p:cNvSpPr txBox="1">
            <a:spLocks noChangeArrowheads="1"/>
          </p:cNvSpPr>
          <p:nvPr/>
        </p:nvSpPr>
        <p:spPr bwMode="auto">
          <a:xfrm>
            <a:off x="6248400" y="2514600"/>
            <a:ext cx="2895600" cy="3646488"/>
          </a:xfrm>
          <a:prstGeom prst="rect">
            <a:avLst/>
          </a:prstGeom>
          <a:solidFill>
            <a:srgbClr val="EFEF17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ru-RU" altLang="ru-RU" sz="1600" b="1">
                <a:latin typeface="Verdana" pitchFamily="34" charset="0"/>
              </a:rPr>
              <a:t>классов; </a:t>
            </a:r>
            <a:endParaRPr lang="ru-RU" altLang="ru-RU" sz="1600" b="1"/>
          </a:p>
          <a:p>
            <a:pPr>
              <a:spcBef>
                <a:spcPct val="50000"/>
              </a:spcBef>
              <a:buFontTx/>
              <a:buChar char="•"/>
            </a:pPr>
            <a:r>
              <a:rPr lang="ru-RU" altLang="ru-RU" sz="1600" b="1">
                <a:latin typeface="Verdana" pitchFamily="34" charset="0"/>
              </a:rPr>
              <a:t>объектов; </a:t>
            </a:r>
            <a:endParaRPr lang="ru-RU" altLang="ru-RU" sz="1600" b="1"/>
          </a:p>
          <a:p>
            <a:pPr>
              <a:spcBef>
                <a:spcPct val="50000"/>
              </a:spcBef>
              <a:buFontTx/>
              <a:buChar char="•"/>
            </a:pPr>
            <a:r>
              <a:rPr lang="ru-RU" altLang="ru-RU" sz="1600" b="1">
                <a:latin typeface="Verdana" pitchFamily="34" charset="0"/>
              </a:rPr>
              <a:t>прецедентов; </a:t>
            </a:r>
            <a:endParaRPr lang="ru-RU" altLang="ru-RU" sz="1600" b="1"/>
          </a:p>
          <a:p>
            <a:pPr>
              <a:spcBef>
                <a:spcPct val="50000"/>
              </a:spcBef>
              <a:buFontTx/>
              <a:buChar char="•"/>
            </a:pPr>
            <a:r>
              <a:rPr lang="ru-RU" altLang="ru-RU" sz="1600" b="1">
                <a:latin typeface="Verdana" pitchFamily="34" charset="0"/>
              </a:rPr>
              <a:t>последовательностей</a:t>
            </a:r>
            <a:endParaRPr lang="ru-RU" altLang="ru-RU" sz="1600" b="1"/>
          </a:p>
          <a:p>
            <a:pPr>
              <a:spcBef>
                <a:spcPct val="50000"/>
              </a:spcBef>
              <a:buFontTx/>
              <a:buChar char="•"/>
            </a:pPr>
            <a:r>
              <a:rPr lang="ru-RU" altLang="ru-RU" sz="1600" b="1">
                <a:latin typeface="Verdana" pitchFamily="34" charset="0"/>
              </a:rPr>
              <a:t>кооперации; </a:t>
            </a:r>
            <a:endParaRPr lang="ru-RU" altLang="ru-RU" sz="1600" b="1"/>
          </a:p>
          <a:p>
            <a:pPr>
              <a:spcBef>
                <a:spcPct val="50000"/>
              </a:spcBef>
              <a:buFontTx/>
              <a:buChar char="•"/>
            </a:pPr>
            <a:r>
              <a:rPr lang="ru-RU" altLang="ru-RU" sz="1600" b="1">
                <a:latin typeface="Verdana" pitchFamily="34" charset="0"/>
              </a:rPr>
              <a:t>состояний; </a:t>
            </a:r>
            <a:endParaRPr lang="ru-RU" altLang="ru-RU" sz="1600" b="1"/>
          </a:p>
          <a:p>
            <a:pPr>
              <a:spcBef>
                <a:spcPct val="50000"/>
              </a:spcBef>
              <a:buFontTx/>
              <a:buChar char="•"/>
            </a:pPr>
            <a:r>
              <a:rPr lang="ru-RU" altLang="ru-RU" sz="1600" b="1">
                <a:latin typeface="Verdana" pitchFamily="34" charset="0"/>
              </a:rPr>
              <a:t>действий; </a:t>
            </a:r>
            <a:endParaRPr lang="ru-RU" altLang="ru-RU" sz="1600" b="1"/>
          </a:p>
          <a:p>
            <a:pPr>
              <a:spcBef>
                <a:spcPct val="50000"/>
              </a:spcBef>
              <a:buFontTx/>
              <a:buChar char="•"/>
            </a:pPr>
            <a:r>
              <a:rPr lang="ru-RU" altLang="ru-RU" sz="1600" b="1">
                <a:latin typeface="Verdana" pitchFamily="34" charset="0"/>
              </a:rPr>
              <a:t>компонентов; </a:t>
            </a:r>
            <a:endParaRPr lang="ru-RU" altLang="ru-RU" sz="1600" b="1"/>
          </a:p>
          <a:p>
            <a:pPr>
              <a:spcBef>
                <a:spcPct val="50000"/>
              </a:spcBef>
              <a:buFontTx/>
              <a:buChar char="•"/>
            </a:pPr>
            <a:r>
              <a:rPr lang="ru-RU" altLang="ru-RU" sz="1600" b="1">
                <a:latin typeface="Verdana" pitchFamily="34" charset="0"/>
              </a:rPr>
              <a:t>развертывания. </a:t>
            </a:r>
            <a:endParaRPr lang="ru-RU" altLang="ru-RU" sz="1600" b="1"/>
          </a:p>
          <a:p>
            <a:pPr>
              <a:spcBef>
                <a:spcPct val="50000"/>
              </a:spcBef>
              <a:buFontTx/>
              <a:buChar char="•"/>
            </a:pPr>
            <a:endParaRPr lang="ru-RU" altLang="ru-RU" sz="1600" b="1"/>
          </a:p>
        </p:txBody>
      </p:sp>
      <p:sp>
        <p:nvSpPr>
          <p:cNvPr id="1033" name="Text Box 9"/>
          <p:cNvSpPr txBox="1">
            <a:spLocks noChangeArrowheads="1"/>
          </p:cNvSpPr>
          <p:nvPr/>
        </p:nvSpPr>
        <p:spPr bwMode="auto">
          <a:xfrm>
            <a:off x="3352800" y="2514600"/>
            <a:ext cx="2590800" cy="2109788"/>
          </a:xfrm>
          <a:prstGeom prst="rect">
            <a:avLst/>
          </a:prstGeom>
          <a:solidFill>
            <a:srgbClr val="EFEF17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ru-RU" altLang="ru-RU">
                <a:latin typeface="Verdana" pitchFamily="34" charset="0"/>
                <a:cs typeface="Times New Roman" pitchFamily="18" charset="0"/>
              </a:rPr>
              <a:t>зависимость 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ru-RU" altLang="ru-RU">
                <a:latin typeface="Verdana" pitchFamily="34" charset="0"/>
                <a:cs typeface="Times New Roman" pitchFamily="18" charset="0"/>
              </a:rPr>
              <a:t>ассоциация 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ru-RU" altLang="ru-RU">
                <a:latin typeface="Verdana" pitchFamily="34" charset="0"/>
                <a:cs typeface="Times New Roman" pitchFamily="18" charset="0"/>
              </a:rPr>
              <a:t>обобщение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ru-RU" altLang="ru-RU">
                <a:latin typeface="Verdana" pitchFamily="34" charset="0"/>
                <a:cs typeface="Times New Roman" pitchFamily="18" charset="0"/>
              </a:rPr>
              <a:t>реализация </a:t>
            </a:r>
            <a:r>
              <a:rPr lang="ru-RU" altLang="ru-RU"/>
              <a:t> </a:t>
            </a:r>
          </a:p>
        </p:txBody>
      </p:sp>
      <p:sp>
        <p:nvSpPr>
          <p:cNvPr id="1035" name="Text Box 11"/>
          <p:cNvSpPr txBox="1">
            <a:spLocks noChangeArrowheads="1"/>
          </p:cNvSpPr>
          <p:nvPr/>
        </p:nvSpPr>
        <p:spPr bwMode="auto">
          <a:xfrm>
            <a:off x="381000" y="5249863"/>
            <a:ext cx="54102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000" b="1">
                <a:solidFill>
                  <a:srgbClr val="C7072C"/>
                </a:solidFill>
                <a:cs typeface="Times New Roman" pitchFamily="18" charset="0"/>
              </a:rPr>
              <a:t>Диаграмма </a:t>
            </a:r>
            <a:r>
              <a:rPr lang="ru-RU" altLang="ru-RU" sz="2000">
                <a:solidFill>
                  <a:srgbClr val="C7072C"/>
                </a:solidFill>
                <a:cs typeface="Times New Roman" pitchFamily="18" charset="0"/>
              </a:rPr>
              <a:t>в UML</a:t>
            </a:r>
            <a:r>
              <a:rPr lang="ru-RU" altLang="ru-RU" sz="2000">
                <a:cs typeface="Times New Roman" pitchFamily="18" charset="0"/>
              </a:rPr>
              <a:t> - это графическое представление набора элементов в виде связанного графа с вершинами (сущностями) и ребрами (отношениями). </a:t>
            </a:r>
          </a:p>
        </p:txBody>
      </p:sp>
    </p:spTree>
    <p:extLst>
      <p:ext uri="{BB962C8B-B14F-4D97-AF65-F5344CB8AC3E}">
        <p14:creationId xmlns:p14="http://schemas.microsoft.com/office/powerpoint/2010/main" val="15597361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6BE19-A5F4-4F4B-9793-EFCDB196D56A}" type="slidenum">
              <a:rPr lang="ru-RU" altLang="ru-RU"/>
              <a:pPr/>
              <a:t>4</a:t>
            </a:fld>
            <a:endParaRPr lang="ru-RU" altLang="ru-RU"/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8350"/>
            <a:ext cx="7772400" cy="573088"/>
          </a:xfrm>
        </p:spPr>
        <p:txBody>
          <a:bodyPr>
            <a:normAutofit fontScale="90000"/>
          </a:bodyPr>
          <a:lstStyle/>
          <a:p>
            <a:r>
              <a:rPr lang="ru-RU" altLang="ru-RU" sz="3600" b="1"/>
              <a:t>Типы сущностей</a:t>
            </a:r>
            <a:r>
              <a:rPr lang="ru-RU" altLang="ru-RU" sz="3600"/>
              <a:t> 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lnSpc>
                <a:spcPct val="80000"/>
              </a:lnSpc>
            </a:pPr>
            <a:r>
              <a:rPr lang="ru-RU" altLang="ru-RU" sz="2800"/>
              <a:t>Структурные</a:t>
            </a:r>
            <a:r>
              <a:rPr lang="ru-RU" altLang="ru-RU" sz="2000"/>
              <a:t> - </a:t>
            </a:r>
            <a:r>
              <a:rPr lang="ru-RU" altLang="ru-RU" sz="2400"/>
              <a:t>статические элементы модели, соответствующие концептуальным или физическим элементам системы: классы, интерфейсы, кооперации, прецеденты, компоненты, узлы; </a:t>
            </a:r>
          </a:p>
          <a:p>
            <a:pPr marL="609600" indent="-609600">
              <a:lnSpc>
                <a:spcPct val="80000"/>
              </a:lnSpc>
            </a:pPr>
            <a:r>
              <a:rPr lang="ru-RU" altLang="ru-RU" sz="2800"/>
              <a:t>Поведенческие</a:t>
            </a:r>
            <a:r>
              <a:rPr lang="ru-RU" altLang="ru-RU" sz="2000"/>
              <a:t>  - </a:t>
            </a:r>
            <a:r>
              <a:rPr lang="ru-RU" altLang="ru-RU" sz="2400"/>
              <a:t>динамические составляющие модели: взаимодействия и автоматы;</a:t>
            </a:r>
            <a:r>
              <a:rPr lang="ru-RU" altLang="ru-RU" sz="2000"/>
              <a:t>  </a:t>
            </a:r>
          </a:p>
          <a:p>
            <a:pPr marL="609600" indent="-609600">
              <a:lnSpc>
                <a:spcPct val="80000"/>
              </a:lnSpc>
            </a:pPr>
            <a:r>
              <a:rPr lang="ru-RU" altLang="ru-RU" sz="2800"/>
              <a:t>Группирующие</a:t>
            </a:r>
            <a:r>
              <a:rPr lang="ru-RU" altLang="ru-RU" sz="2000"/>
              <a:t> - </a:t>
            </a:r>
            <a:r>
              <a:rPr lang="ru-RU" altLang="ru-RU" sz="2400"/>
              <a:t>организующие элементы модели - пакеты; </a:t>
            </a:r>
          </a:p>
          <a:p>
            <a:pPr marL="609600" indent="-609600">
              <a:lnSpc>
                <a:spcPct val="80000"/>
              </a:lnSpc>
            </a:pPr>
            <a:r>
              <a:rPr lang="ru-RU" altLang="ru-RU" sz="2800"/>
              <a:t>Аннотационные</a:t>
            </a:r>
            <a:r>
              <a:rPr lang="ru-RU" altLang="ru-RU" sz="2000"/>
              <a:t> - </a:t>
            </a:r>
            <a:r>
              <a:rPr lang="ru-RU" altLang="ru-RU" sz="2400"/>
              <a:t>пояснительные части модели - примечания </a:t>
            </a:r>
          </a:p>
        </p:txBody>
      </p:sp>
    </p:spTree>
    <p:extLst>
      <p:ext uri="{BB962C8B-B14F-4D97-AF65-F5344CB8AC3E}">
        <p14:creationId xmlns:p14="http://schemas.microsoft.com/office/powerpoint/2010/main" val="17436476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FEF54-5821-4748-80E1-406EF073BA8E}" type="slidenum">
              <a:rPr lang="ru-RU" altLang="ru-RU"/>
              <a:pPr/>
              <a:t>5</a:t>
            </a:fld>
            <a:endParaRPr lang="ru-RU" altLang="ru-RU"/>
          </a:p>
        </p:txBody>
      </p:sp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333375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ru-RU" altLang="ru-RU"/>
              <a:t>Класс </a:t>
            </a:r>
            <a:r>
              <a:rPr lang="ru-RU" altLang="ru-RU" sz="3200"/>
              <a:t>- базовый элементы любой объектно-ориентированной системы 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1844675"/>
            <a:ext cx="7772400" cy="4114800"/>
          </a:xfrm>
        </p:spPr>
        <p:txBody>
          <a:bodyPr/>
          <a:lstStyle/>
          <a:p>
            <a:pPr>
              <a:buFontTx/>
              <a:buNone/>
            </a:pPr>
            <a:r>
              <a:rPr lang="ru-RU" altLang="ru-RU" sz="2400" b="1"/>
              <a:t>Класс-</a:t>
            </a:r>
            <a:r>
              <a:rPr lang="ru-RU" altLang="ru-RU" sz="2400" b="1" i="1"/>
              <a:t> описание совокупности однородных объектов с присущими им  свойствами -  атрибутами, операциями, отношениями и семантикой.</a:t>
            </a:r>
            <a:r>
              <a:rPr lang="ru-RU" altLang="ru-RU" sz="2400"/>
              <a:t> </a:t>
            </a:r>
          </a:p>
          <a:p>
            <a:pPr>
              <a:buFontTx/>
              <a:buNone/>
            </a:pPr>
            <a:endParaRPr lang="ru-RU" altLang="ru-RU" sz="2400"/>
          </a:p>
          <a:p>
            <a:pPr>
              <a:buFontTx/>
              <a:buNone/>
            </a:pPr>
            <a:r>
              <a:rPr lang="ru-RU" altLang="ru-RU" sz="2000"/>
              <a:t>Атрибут - это свойство класса, которое может принимать множество значений. Множество допустимых значений атрибута образует домен. </a:t>
            </a:r>
          </a:p>
          <a:p>
            <a:pPr>
              <a:buFontTx/>
              <a:buNone/>
            </a:pPr>
            <a:endParaRPr lang="ru-RU" altLang="ru-RU" sz="2000"/>
          </a:p>
          <a:p>
            <a:pPr>
              <a:buFontTx/>
              <a:buNone/>
            </a:pPr>
            <a:r>
              <a:rPr lang="ru-RU" altLang="ru-RU" sz="2000"/>
              <a:t>Операция - реализация функции, которую можно запросить у любого объекта класса. </a:t>
            </a:r>
          </a:p>
        </p:txBody>
      </p:sp>
    </p:spTree>
    <p:extLst>
      <p:ext uri="{BB962C8B-B14F-4D97-AF65-F5344CB8AC3E}">
        <p14:creationId xmlns:p14="http://schemas.microsoft.com/office/powerpoint/2010/main" val="34170885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7FCD9-5B66-4793-A79C-E07561FABF92}" type="slidenum">
              <a:rPr lang="ru-RU" altLang="ru-RU"/>
              <a:pPr/>
              <a:t>6</a:t>
            </a:fld>
            <a:endParaRPr lang="ru-RU" altLang="ru-RU"/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838200"/>
          </a:xfrm>
        </p:spPr>
        <p:txBody>
          <a:bodyPr/>
          <a:lstStyle/>
          <a:p>
            <a:r>
              <a:rPr lang="ru-RU" altLang="ru-RU" sz="3600">
                <a:cs typeface="Times New Roman" pitchFamily="18" charset="0"/>
              </a:rPr>
              <a:t>Изображение класса</a:t>
            </a:r>
            <a:r>
              <a:rPr lang="ru-RU" altLang="ru-RU">
                <a:cs typeface="Times New Roman" pitchFamily="18" charset="0"/>
              </a:rPr>
              <a:t> </a:t>
            </a:r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2557463" y="21717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ru-RU"/>
          </a:p>
        </p:txBody>
      </p:sp>
      <p:graphicFrame>
        <p:nvGraphicFramePr>
          <p:cNvPr id="6147" name="Object 3"/>
          <p:cNvGraphicFramePr>
            <a:graphicFrameLocks noChangeAspect="1"/>
          </p:cNvGraphicFramePr>
          <p:nvPr/>
        </p:nvGraphicFramePr>
        <p:xfrm>
          <a:off x="1219200" y="1066800"/>
          <a:ext cx="6357938" cy="449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r:id="rId3" imgW="4029637" imgH="2514286" progId="Paint.Picture">
                  <p:embed/>
                </p:oleObj>
              </mc:Choice>
              <mc:Fallback>
                <p:oleObj r:id="rId3" imgW="4029637" imgH="2514286" progId="Paint.Picture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1066800"/>
                        <a:ext cx="6357938" cy="4495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0" y="5181600"/>
            <a:ext cx="9144000" cy="1436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1600" b="1" i="1">
                <a:solidFill>
                  <a:srgbClr val="C7072C"/>
                </a:solidFill>
                <a:cs typeface="Times New Roman" pitchFamily="18" charset="0"/>
              </a:rPr>
              <a:t>Атрибут</a:t>
            </a:r>
            <a:r>
              <a:rPr lang="ru-RU" altLang="ru-RU" sz="1600" b="1">
                <a:solidFill>
                  <a:srgbClr val="C7072C"/>
                </a:solidFill>
              </a:rPr>
              <a:t> </a:t>
            </a:r>
          </a:p>
          <a:p>
            <a:pPr algn="just">
              <a:spcBef>
                <a:spcPct val="50000"/>
              </a:spcBef>
            </a:pPr>
            <a:r>
              <a:rPr lang="ru-RU" altLang="ru-RU" sz="1600" b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&lt; признак видимости &gt; &lt; имя атрибута &gt;: &lt; тип данных &gt; = &lt; значение по умолчанию &gt;</a:t>
            </a:r>
            <a:endParaRPr lang="ru-RU" altLang="ru-RU" sz="1600" b="1"/>
          </a:p>
          <a:p>
            <a:pPr algn="just">
              <a:spcBef>
                <a:spcPct val="50000"/>
              </a:spcBef>
            </a:pPr>
            <a:r>
              <a:rPr lang="ru-RU" altLang="ru-RU" sz="1600" b="1" i="1">
                <a:solidFill>
                  <a:srgbClr val="C7072C"/>
                </a:solidFill>
                <a:latin typeface="Arial Unicode MS" pitchFamily="34" charset="-128"/>
                <a:cs typeface="Times New Roman" pitchFamily="18" charset="0"/>
              </a:rPr>
              <a:t>Операция</a:t>
            </a:r>
            <a:r>
              <a:rPr lang="ru-RU" altLang="ru-RU" sz="1600" b="1">
                <a:solidFill>
                  <a:srgbClr val="C7072C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endParaRPr lang="ru-RU" altLang="ru-RU" sz="1600" b="1">
              <a:solidFill>
                <a:srgbClr val="C7072C"/>
              </a:solidFill>
            </a:endParaRPr>
          </a:p>
          <a:p>
            <a:pPr algn="just">
              <a:spcBef>
                <a:spcPct val="50000"/>
              </a:spcBef>
            </a:pPr>
            <a:r>
              <a:rPr lang="ru-RU" altLang="ru-RU" sz="1600" b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&lt; признак видимости &gt; &lt; имя операции &gt; &lt; (список аргументов) &gt; </a:t>
            </a:r>
            <a:endParaRPr lang="ru-RU" altLang="ru-RU" sz="1600" b="1"/>
          </a:p>
        </p:txBody>
      </p:sp>
      <p:sp>
        <p:nvSpPr>
          <p:cNvPr id="6151" name="Rectangle 7"/>
          <p:cNvSpPr>
            <a:spLocks noChangeArrowheads="1"/>
          </p:cNvSpPr>
          <p:nvPr/>
        </p:nvSpPr>
        <p:spPr bwMode="auto">
          <a:xfrm>
            <a:off x="3524250" y="30765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ru-RU"/>
          </a:p>
        </p:txBody>
      </p:sp>
      <p:graphicFrame>
        <p:nvGraphicFramePr>
          <p:cNvPr id="6152" name="Object 8"/>
          <p:cNvGraphicFramePr>
            <a:graphicFrameLocks noChangeAspect="1"/>
          </p:cNvGraphicFramePr>
          <p:nvPr/>
        </p:nvGraphicFramePr>
        <p:xfrm>
          <a:off x="5791200" y="1219200"/>
          <a:ext cx="3019425" cy="1009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Точечный рисунок" r:id="rId5" imgW="3019048" imgH="1009791" progId="Paint.Picture">
                  <p:embed/>
                </p:oleObj>
              </mc:Choice>
              <mc:Fallback>
                <p:oleObj name="Точечный рисунок" r:id="rId5" imgW="3019048" imgH="1009791" progId="Paint.Picture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1200" y="1219200"/>
                        <a:ext cx="3019425" cy="1009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320403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80A88-94A2-4E5B-9236-55EFCA55322F}" type="slidenum">
              <a:rPr lang="ru-RU" altLang="ru-RU"/>
              <a:pPr/>
              <a:t>7</a:t>
            </a:fld>
            <a:endParaRPr lang="ru-RU" altLang="ru-RU"/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62000"/>
            <a:ext cx="7772400" cy="463550"/>
          </a:xfrm>
        </p:spPr>
        <p:txBody>
          <a:bodyPr>
            <a:normAutofit fontScale="90000"/>
          </a:bodyPr>
          <a:lstStyle/>
          <a:p>
            <a:r>
              <a:rPr lang="ru-RU" altLang="ru-RU" sz="3200"/>
              <a:t>Характеристики свойств класса</a:t>
            </a:r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0" y="981075"/>
            <a:ext cx="4724400" cy="176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000" b="1" i="1">
                <a:solidFill>
                  <a:srgbClr val="C7072C"/>
                </a:solidFill>
                <a:cs typeface="Times New Roman" pitchFamily="18" charset="0"/>
              </a:rPr>
              <a:t>Видимость</a:t>
            </a:r>
            <a:r>
              <a:rPr lang="ru-RU" altLang="ru-RU" sz="2000" b="1">
                <a:solidFill>
                  <a:srgbClr val="C7072C"/>
                </a:solidFill>
              </a:rPr>
              <a:t> :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ru-RU" altLang="ru-RU" sz="2000" b="1"/>
              <a:t> </a:t>
            </a:r>
            <a:r>
              <a:rPr lang="ru-RU" altLang="ru-RU" sz="2000" b="1">
                <a:cs typeface="Times New Roman" pitchFamily="18" charset="0"/>
              </a:rPr>
              <a:t>public (общий)</a:t>
            </a:r>
            <a:r>
              <a:rPr lang="ru-RU" altLang="ru-RU" sz="2000" b="1"/>
              <a:t>     </a:t>
            </a:r>
            <a:r>
              <a:rPr lang="ru-RU" altLang="ru-RU" sz="2000" b="1">
                <a:cs typeface="Times New Roman" pitchFamily="18" charset="0"/>
              </a:rPr>
              <a:t> </a:t>
            </a:r>
            <a:r>
              <a:rPr lang="ru-RU" altLang="ru-RU" sz="2000" b="1"/>
              <a:t>               </a:t>
            </a:r>
            <a:r>
              <a:rPr lang="ru-RU" altLang="ru-RU" sz="2000" b="1">
                <a:cs typeface="Times New Roman" pitchFamily="18" charset="0"/>
              </a:rPr>
              <a:t>«+» </a:t>
            </a:r>
            <a:endParaRPr lang="ru-RU" altLang="ru-RU" sz="2000" b="1"/>
          </a:p>
          <a:p>
            <a:pPr>
              <a:spcBef>
                <a:spcPct val="50000"/>
              </a:spcBef>
              <a:buFontTx/>
              <a:buChar char="•"/>
            </a:pPr>
            <a:r>
              <a:rPr lang="ru-RU" altLang="ru-RU" sz="2000" b="1"/>
              <a:t> </a:t>
            </a:r>
            <a:r>
              <a:rPr lang="ru-RU" altLang="ru-RU" sz="2000" b="1">
                <a:cs typeface="Times New Roman" pitchFamily="18" charset="0"/>
              </a:rPr>
              <a:t>protected (защищённый) </a:t>
            </a:r>
            <a:r>
              <a:rPr lang="ru-RU" altLang="ru-RU" sz="2000" b="1"/>
              <a:t>     </a:t>
            </a:r>
            <a:r>
              <a:rPr lang="ru-RU" altLang="ru-RU" sz="2000" b="1">
                <a:cs typeface="Times New Roman" pitchFamily="18" charset="0"/>
              </a:rPr>
              <a:t>«#» </a:t>
            </a:r>
            <a:endParaRPr lang="ru-RU" altLang="ru-RU" sz="2000" b="1"/>
          </a:p>
          <a:p>
            <a:pPr>
              <a:spcBef>
                <a:spcPct val="50000"/>
              </a:spcBef>
              <a:buFontTx/>
              <a:buChar char="•"/>
            </a:pPr>
            <a:r>
              <a:rPr lang="ru-RU" altLang="ru-RU" sz="2000" b="1"/>
              <a:t> </a:t>
            </a:r>
            <a:r>
              <a:rPr lang="ru-RU" altLang="ru-RU" sz="2000" b="1">
                <a:cs typeface="Times New Roman" pitchFamily="18" charset="0"/>
              </a:rPr>
              <a:t>private (закрытый)</a:t>
            </a:r>
            <a:r>
              <a:rPr lang="ru-RU" altLang="ru-RU" sz="2000" b="1"/>
              <a:t>               </a:t>
            </a:r>
            <a:r>
              <a:rPr lang="ru-RU" altLang="ru-RU" sz="2000" b="1">
                <a:cs typeface="Times New Roman" pitchFamily="18" charset="0"/>
              </a:rPr>
              <a:t> «-»</a:t>
            </a:r>
            <a:r>
              <a:rPr lang="ru-RU" altLang="ru-RU" sz="2000" b="1"/>
              <a:t> </a:t>
            </a:r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5076825" y="1052513"/>
            <a:ext cx="38100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000" b="1" i="1">
                <a:solidFill>
                  <a:srgbClr val="C7072C"/>
                </a:solidFill>
              </a:rPr>
              <a:t>О</a:t>
            </a:r>
            <a:r>
              <a:rPr lang="ru-RU" altLang="ru-RU" sz="2000" b="1" i="1">
                <a:solidFill>
                  <a:srgbClr val="C7072C"/>
                </a:solidFill>
                <a:cs typeface="Times New Roman" pitchFamily="18" charset="0"/>
              </a:rPr>
              <a:t>бласть действия</a:t>
            </a:r>
            <a:r>
              <a:rPr lang="ru-RU" altLang="ru-RU" sz="2000" b="1">
                <a:solidFill>
                  <a:srgbClr val="C7072C"/>
                </a:solidFill>
              </a:rPr>
              <a:t> :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ru-RU" altLang="ru-RU" sz="2000" b="1"/>
              <a:t> </a:t>
            </a:r>
            <a:r>
              <a:rPr lang="ru-RU" altLang="ru-RU" sz="2000" b="1">
                <a:cs typeface="Times New Roman" pitchFamily="18" charset="0"/>
              </a:rPr>
              <a:t>instance (экземпляр)</a:t>
            </a:r>
            <a:r>
              <a:rPr lang="ru-RU" altLang="ru-RU" sz="2000" b="1"/>
              <a:t> 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ru-RU" altLang="ru-RU" sz="2000" b="1"/>
              <a:t> </a:t>
            </a:r>
            <a:r>
              <a:rPr lang="ru-RU" altLang="ru-RU" sz="2000" b="1">
                <a:cs typeface="Times New Roman" pitchFamily="18" charset="0"/>
              </a:rPr>
              <a:t>classifier (классификатор) </a:t>
            </a:r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611188" y="2781300"/>
            <a:ext cx="8305800" cy="176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altLang="ru-RU" sz="2000" b="1" i="1">
                <a:solidFill>
                  <a:srgbClr val="C7072C"/>
                </a:solidFill>
                <a:cs typeface="Times New Roman" pitchFamily="18" charset="0"/>
              </a:rPr>
              <a:t>Кратность</a:t>
            </a:r>
            <a:r>
              <a:rPr lang="ru-RU" altLang="ru-RU" sz="2000" b="1" i="1">
                <a:solidFill>
                  <a:srgbClr val="C7072C"/>
                </a:solidFill>
              </a:rPr>
              <a:t>: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ru-RU" altLang="ru-RU" sz="2000" b="1"/>
              <a:t> </a:t>
            </a:r>
            <a:r>
              <a:rPr lang="ru-RU" altLang="ru-RU" sz="2000" b="1">
                <a:cs typeface="Times New Roman" pitchFamily="18" charset="0"/>
              </a:rPr>
              <a:t>не содерж</a:t>
            </a:r>
            <a:r>
              <a:rPr lang="ru-RU" altLang="ru-RU" sz="2000" b="1"/>
              <a:t>ит</a:t>
            </a:r>
            <a:r>
              <a:rPr lang="ru-RU" altLang="ru-RU" sz="2000" b="1">
                <a:cs typeface="Times New Roman" pitchFamily="18" charset="0"/>
              </a:rPr>
              <a:t> ни одного экземпляра</a:t>
            </a:r>
            <a:r>
              <a:rPr lang="ru-RU" altLang="ru-RU" sz="2000" b="1" i="1">
                <a:cs typeface="Times New Roman" pitchFamily="18" charset="0"/>
              </a:rPr>
              <a:t> </a:t>
            </a:r>
            <a:r>
              <a:rPr lang="ru-RU" altLang="ru-RU" sz="2000" b="1"/>
              <a:t> - </a:t>
            </a:r>
            <a:r>
              <a:rPr lang="ru-RU" altLang="ru-RU" sz="2000" b="1">
                <a:cs typeface="Times New Roman" pitchFamily="18" charset="0"/>
              </a:rPr>
              <a:t>служебны</a:t>
            </a:r>
            <a:r>
              <a:rPr lang="ru-RU" altLang="ru-RU" sz="2000" b="1"/>
              <a:t>й</a:t>
            </a:r>
            <a:r>
              <a:rPr lang="ru-RU" altLang="ru-RU" sz="2000" b="1">
                <a:cs typeface="Times New Roman" pitchFamily="18" charset="0"/>
              </a:rPr>
              <a:t> (</a:t>
            </a:r>
            <a:r>
              <a:rPr lang="en-US" altLang="ru-RU" sz="2000" b="1">
                <a:cs typeface="Times New Roman" pitchFamily="18" charset="0"/>
              </a:rPr>
              <a:t>Abstract</a:t>
            </a:r>
            <a:r>
              <a:rPr lang="ru-RU" altLang="ru-RU" sz="2000" b="1">
                <a:cs typeface="Times New Roman" pitchFamily="18" charset="0"/>
              </a:rPr>
              <a:t>)</a:t>
            </a:r>
            <a:r>
              <a:rPr lang="ru-RU" altLang="ru-RU" sz="2000" b="1"/>
              <a:t> 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ru-RU" altLang="ru-RU" sz="2000" b="1"/>
              <a:t> </a:t>
            </a:r>
            <a:r>
              <a:rPr lang="ru-RU" altLang="ru-RU" sz="2000" b="1">
                <a:cs typeface="Times New Roman" pitchFamily="18" charset="0"/>
              </a:rPr>
              <a:t>содерж</a:t>
            </a:r>
            <a:r>
              <a:rPr lang="ru-RU" altLang="ru-RU" sz="2000" b="1"/>
              <a:t>ит</a:t>
            </a:r>
            <a:r>
              <a:rPr lang="ru-RU" altLang="ru-RU" sz="2000" b="1">
                <a:cs typeface="Times New Roman" pitchFamily="18" charset="0"/>
              </a:rPr>
              <a:t> заданное число экземпляров</a:t>
            </a:r>
            <a:r>
              <a:rPr lang="ru-RU" altLang="ru-RU" sz="2000" b="1"/>
              <a:t> 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ru-RU" altLang="ru-RU" sz="2000" b="1"/>
              <a:t> </a:t>
            </a:r>
            <a:r>
              <a:rPr lang="ru-RU" altLang="ru-RU" sz="2000" b="1">
                <a:cs typeface="Times New Roman" pitchFamily="18" charset="0"/>
              </a:rPr>
              <a:t>содерж</a:t>
            </a:r>
            <a:r>
              <a:rPr lang="ru-RU" altLang="ru-RU" sz="2000" b="1"/>
              <a:t>ит</a:t>
            </a:r>
            <a:r>
              <a:rPr lang="ru-RU" altLang="ru-RU" sz="2000" b="1">
                <a:cs typeface="Times New Roman" pitchFamily="18" charset="0"/>
              </a:rPr>
              <a:t> произвольное число экземпляров</a:t>
            </a:r>
            <a:r>
              <a:rPr lang="ru-RU" altLang="ru-RU" sz="2000" b="1"/>
              <a:t> </a:t>
            </a:r>
          </a:p>
        </p:txBody>
      </p:sp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179388" y="4940300"/>
            <a:ext cx="8640762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000"/>
              <a:t>Принципиальное назначение классов характеризуют</a:t>
            </a:r>
            <a:r>
              <a:rPr lang="ru-RU" altLang="ru-RU" sz="2000" i="1"/>
              <a:t> </a:t>
            </a:r>
            <a:r>
              <a:rPr lang="ru-RU" altLang="ru-RU" sz="2000" b="1" i="1">
                <a:solidFill>
                  <a:srgbClr val="C7072C"/>
                </a:solidFill>
                <a:cs typeface="Times New Roman" pitchFamily="18" charset="0"/>
              </a:rPr>
              <a:t>стереотипы</a:t>
            </a:r>
            <a:r>
              <a:rPr lang="ru-RU" altLang="ru-RU" sz="2000"/>
              <a:t>. Это, фактически, классификация объектов на высоком уровне, позволяющая определить некоторые основные свойства объекта (пример стереотипа – класс «действующее лицо»). </a:t>
            </a:r>
          </a:p>
        </p:txBody>
      </p:sp>
    </p:spTree>
    <p:extLst>
      <p:ext uri="{BB962C8B-B14F-4D97-AF65-F5344CB8AC3E}">
        <p14:creationId xmlns:p14="http://schemas.microsoft.com/office/powerpoint/2010/main" val="6172160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0037D-EC6B-4D9A-B8D1-1EA7BA088AA3}" type="slidenum">
              <a:rPr lang="ru-RU" altLang="ru-RU"/>
              <a:pPr/>
              <a:t>8</a:t>
            </a:fld>
            <a:endParaRPr lang="ru-RU" altLang="ru-RU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615950"/>
          </a:xfrm>
        </p:spPr>
        <p:txBody>
          <a:bodyPr/>
          <a:lstStyle/>
          <a:p>
            <a:r>
              <a:rPr lang="ru-RU" altLang="ru-RU" sz="3200"/>
              <a:t>Задание свойств класса</a:t>
            </a:r>
          </a:p>
        </p:txBody>
      </p:sp>
      <p:graphicFrame>
        <p:nvGraphicFramePr>
          <p:cNvPr id="8196" name="Object 4"/>
          <p:cNvGraphicFramePr>
            <a:graphicFrameLocks noChangeAspect="1"/>
          </p:cNvGraphicFramePr>
          <p:nvPr/>
        </p:nvGraphicFramePr>
        <p:xfrm>
          <a:off x="304800" y="1081088"/>
          <a:ext cx="3790950" cy="5776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6" name="Точечный рисунок" r:id="rId3" imgW="3790476" imgH="4695238" progId="Paint.Picture">
                  <p:embed/>
                </p:oleObj>
              </mc:Choice>
              <mc:Fallback>
                <p:oleObj name="Точечный рисунок" r:id="rId3" imgW="3790476" imgH="4695238" progId="Paint.Picture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1081088"/>
                        <a:ext cx="3790950" cy="57769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5" name="Object 3"/>
          <p:cNvGraphicFramePr>
            <a:graphicFrameLocks noChangeAspect="1"/>
          </p:cNvGraphicFramePr>
          <p:nvPr/>
        </p:nvGraphicFramePr>
        <p:xfrm>
          <a:off x="2590800" y="1300163"/>
          <a:ext cx="4491038" cy="5557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7" name="Точечный рисунок" r:id="rId5" imgW="3809524" imgH="4715533" progId="Paint.Picture">
                  <p:embed/>
                </p:oleObj>
              </mc:Choice>
              <mc:Fallback>
                <p:oleObj name="Точечный рисунок" r:id="rId5" imgW="3809524" imgH="4715533" progId="Paint.Picture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1300163"/>
                        <a:ext cx="4491038" cy="55578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7" name="Object 5"/>
          <p:cNvGraphicFramePr>
            <a:graphicFrameLocks noChangeAspect="1"/>
          </p:cNvGraphicFramePr>
          <p:nvPr/>
        </p:nvGraphicFramePr>
        <p:xfrm>
          <a:off x="4572000" y="1081088"/>
          <a:ext cx="4038600" cy="5776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8" name="Точечный рисунок" r:id="rId7" imgW="3772427" imgH="4695238" progId="Paint.Picture">
                  <p:embed/>
                </p:oleObj>
              </mc:Choice>
              <mc:Fallback>
                <p:oleObj name="Точечный рисунок" r:id="rId7" imgW="3772427" imgH="4695238" progId="Paint.Picture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1081088"/>
                        <a:ext cx="4038600" cy="57769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58003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08E56-DE65-469B-B025-FA08D5B95644}" type="slidenum">
              <a:rPr lang="ru-RU" altLang="ru-RU"/>
              <a:pPr/>
              <a:t>9</a:t>
            </a:fld>
            <a:endParaRPr lang="ru-RU" altLang="ru-RU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0"/>
            <a:ext cx="7772400" cy="609600"/>
          </a:xfrm>
        </p:spPr>
        <p:txBody>
          <a:bodyPr>
            <a:normAutofit fontScale="90000"/>
          </a:bodyPr>
          <a:lstStyle/>
          <a:p>
            <a:r>
              <a:rPr lang="ru-RU" altLang="ru-RU" sz="3600">
                <a:cs typeface="Times New Roman" pitchFamily="18" charset="0"/>
              </a:rPr>
              <a:t>Диаграммы классов</a:t>
            </a:r>
            <a:r>
              <a:rPr lang="ru-RU" altLang="ru-RU"/>
              <a:t> </a:t>
            </a:r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1714500" y="16716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ru-RU"/>
          </a:p>
        </p:txBody>
      </p:sp>
      <p:graphicFrame>
        <p:nvGraphicFramePr>
          <p:cNvPr id="9219" name="Object 3"/>
          <p:cNvGraphicFramePr>
            <a:graphicFrameLocks noChangeAspect="1"/>
          </p:cNvGraphicFramePr>
          <p:nvPr/>
        </p:nvGraphicFramePr>
        <p:xfrm>
          <a:off x="304800" y="1676400"/>
          <a:ext cx="8458200" cy="4805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r:id="rId3" imgW="7000000" imgH="4304762" progId="Paint.Picture">
                  <p:embed/>
                </p:oleObj>
              </mc:Choice>
              <mc:Fallback>
                <p:oleObj r:id="rId3" imgW="7000000" imgH="4304762" progId="Paint.Picture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1676400"/>
                        <a:ext cx="8458200" cy="48053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4810181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399</Words>
  <Application>Microsoft Office PowerPoint</Application>
  <PresentationFormat>Экран (4:3)</PresentationFormat>
  <Paragraphs>77</Paragraphs>
  <Slides>9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9</vt:i4>
      </vt:variant>
    </vt:vector>
  </HeadingPairs>
  <TitlesOfParts>
    <vt:vector size="12" baseType="lpstr">
      <vt:lpstr>Тема Office</vt:lpstr>
      <vt:lpstr>Bitmap Image</vt:lpstr>
      <vt:lpstr>Точечный рисунок</vt:lpstr>
      <vt:lpstr>Презентация PowerPoint</vt:lpstr>
      <vt:lpstr>Разновидности   CASE-средств</vt:lpstr>
      <vt:lpstr>Концептуальная модель UML</vt:lpstr>
      <vt:lpstr>Типы сущностей </vt:lpstr>
      <vt:lpstr>Класс - базовый элементы любой объектно-ориентированной системы </vt:lpstr>
      <vt:lpstr>Изображение класса </vt:lpstr>
      <vt:lpstr>Характеристики свойств класса</vt:lpstr>
      <vt:lpstr>Задание свойств класса</vt:lpstr>
      <vt:lpstr>Диаграммы классов 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Унифицированный язык визуального моделирования  Unified Modeling Language (UML).</dc:title>
  <dc:creator>Ольга</dc:creator>
  <cp:lastModifiedBy>Ольга</cp:lastModifiedBy>
  <cp:revision>3</cp:revision>
  <dcterms:created xsi:type="dcterms:W3CDTF">2020-11-26T19:43:37Z</dcterms:created>
  <dcterms:modified xsi:type="dcterms:W3CDTF">2020-11-28T21:01:50Z</dcterms:modified>
</cp:coreProperties>
</file>