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F471CF-3B05-44C9-9E21-363A60256C44}" type="datetimeFigureOut">
              <a:rPr lang="ru-RU" smtClean="0"/>
              <a:pPr/>
              <a:t>06.05.2020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C616AA-61D1-49E2-BFDF-F4806980A30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471CF-3B05-44C9-9E21-363A60256C44}" type="datetimeFigureOut">
              <a:rPr lang="ru-RU" smtClean="0"/>
              <a:pPr/>
              <a:t>06.05.2020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616AA-61D1-49E2-BFDF-F4806980A30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Шаблоны классов</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264696"/>
          </a:xfrm>
        </p:spPr>
        <p:txBody>
          <a:bodyPr>
            <a:normAutofit fontScale="62500" lnSpcReduction="20000"/>
          </a:bodyPr>
          <a:lstStyle/>
          <a:p>
            <a:pPr>
              <a:buNone/>
            </a:pPr>
            <a:r>
              <a:rPr lang="ru-RU" dirty="0"/>
              <a:t>/* Здесь используется два обобщенных типа данных в определении класса.*/</a:t>
            </a:r>
          </a:p>
          <a:p>
            <a:pPr>
              <a:buNone/>
            </a:pPr>
            <a:r>
              <a:rPr lang="en-US" dirty="0"/>
              <a:t>#include &lt;</a:t>
            </a:r>
            <a:r>
              <a:rPr lang="en-US" dirty="0" err="1"/>
              <a:t>iostream</a:t>
            </a:r>
            <a:r>
              <a:rPr lang="en-US" dirty="0"/>
              <a:t>&gt;</a:t>
            </a:r>
            <a:endParaRPr lang="ru-RU" dirty="0"/>
          </a:p>
          <a:p>
            <a:pPr>
              <a:buNone/>
            </a:pPr>
            <a:r>
              <a:rPr lang="en-US" dirty="0"/>
              <a:t>using namespace std;</a:t>
            </a:r>
            <a:endParaRPr lang="ru-RU" dirty="0"/>
          </a:p>
          <a:p>
            <a:pPr>
              <a:buNone/>
            </a:pPr>
            <a:r>
              <a:rPr lang="en-US" dirty="0"/>
              <a:t>template &lt;class Type1, class Type2&gt;</a:t>
            </a:r>
            <a:endParaRPr lang="ru-RU" dirty="0"/>
          </a:p>
          <a:p>
            <a:pPr>
              <a:buNone/>
            </a:pPr>
            <a:r>
              <a:rPr lang="en-US" dirty="0"/>
              <a:t>class </a:t>
            </a:r>
            <a:r>
              <a:rPr lang="en-US" dirty="0" err="1"/>
              <a:t>myclass</a:t>
            </a:r>
            <a:r>
              <a:rPr lang="en-US" dirty="0"/>
              <a:t> {</a:t>
            </a:r>
            <a:endParaRPr lang="ru-RU" dirty="0"/>
          </a:p>
          <a:p>
            <a:pPr>
              <a:buNone/>
            </a:pPr>
            <a:r>
              <a:rPr lang="ru-RU" dirty="0"/>
              <a:t>　　</a:t>
            </a:r>
            <a:r>
              <a:rPr lang="en-US" dirty="0"/>
              <a:t>Type1 </a:t>
            </a:r>
            <a:r>
              <a:rPr lang="en-US" dirty="0" err="1"/>
              <a:t>i</a:t>
            </a:r>
            <a:r>
              <a:rPr lang="en-US" dirty="0"/>
              <a:t>;</a:t>
            </a:r>
            <a:endParaRPr lang="ru-RU" dirty="0"/>
          </a:p>
          <a:p>
            <a:pPr>
              <a:buNone/>
            </a:pPr>
            <a:r>
              <a:rPr lang="ru-RU" dirty="0"/>
              <a:t>　　</a:t>
            </a:r>
            <a:r>
              <a:rPr lang="en-US" dirty="0"/>
              <a:t>Type2 j;</a:t>
            </a:r>
            <a:endParaRPr lang="ru-RU" dirty="0"/>
          </a:p>
          <a:p>
            <a:pPr>
              <a:buNone/>
            </a:pPr>
            <a:r>
              <a:rPr lang="ru-RU" dirty="0"/>
              <a:t>　</a:t>
            </a:r>
            <a:r>
              <a:rPr lang="en-US" dirty="0"/>
              <a:t>public:</a:t>
            </a:r>
            <a:endParaRPr lang="ru-RU" dirty="0"/>
          </a:p>
          <a:p>
            <a:pPr>
              <a:buNone/>
            </a:pPr>
            <a:r>
              <a:rPr lang="ru-RU" dirty="0"/>
              <a:t>　　</a:t>
            </a:r>
            <a:r>
              <a:rPr lang="en-US" dirty="0" err="1"/>
              <a:t>myclass</a:t>
            </a:r>
            <a:r>
              <a:rPr lang="en-US" dirty="0"/>
              <a:t>(Type1 a, Type2 b) { </a:t>
            </a:r>
            <a:r>
              <a:rPr lang="en-US" dirty="0" err="1"/>
              <a:t>i</a:t>
            </a:r>
            <a:r>
              <a:rPr lang="en-US" dirty="0"/>
              <a:t> = a; j = b; }</a:t>
            </a:r>
            <a:endParaRPr lang="ru-RU" dirty="0"/>
          </a:p>
          <a:p>
            <a:pPr>
              <a:buNone/>
            </a:pPr>
            <a:r>
              <a:rPr lang="ru-RU" dirty="0"/>
              <a:t>　　</a:t>
            </a:r>
            <a:r>
              <a:rPr lang="en-US" dirty="0"/>
              <a:t>void show() { </a:t>
            </a:r>
            <a:r>
              <a:rPr lang="en-US" dirty="0" err="1"/>
              <a:t>cout</a:t>
            </a:r>
            <a:r>
              <a:rPr lang="en-US" dirty="0"/>
              <a:t> &lt;&lt; </a:t>
            </a:r>
            <a:r>
              <a:rPr lang="en-US" dirty="0" err="1"/>
              <a:t>i</a:t>
            </a:r>
            <a:r>
              <a:rPr lang="en-US" dirty="0"/>
              <a:t> &lt;&lt; ' ' &lt;&lt; j &lt;&lt; '\n'; }</a:t>
            </a:r>
            <a:endParaRPr lang="ru-RU" dirty="0"/>
          </a:p>
          <a:p>
            <a:pPr>
              <a:buNone/>
            </a:pPr>
            <a:r>
              <a:rPr lang="en-US" dirty="0"/>
              <a:t>};</a:t>
            </a:r>
            <a:endParaRPr lang="ru-RU" dirty="0"/>
          </a:p>
          <a:p>
            <a:pPr>
              <a:buNone/>
            </a:pPr>
            <a:r>
              <a:rPr lang="en-US" dirty="0" err="1"/>
              <a:t>int</a:t>
            </a:r>
            <a:r>
              <a:rPr lang="en-US" dirty="0"/>
              <a:t> main()</a:t>
            </a:r>
            <a:endParaRPr lang="ru-RU" dirty="0"/>
          </a:p>
          <a:p>
            <a:pPr>
              <a:buNone/>
            </a:pPr>
            <a:r>
              <a:rPr lang="en-US" dirty="0" smtClean="0"/>
              <a:t>{</a:t>
            </a:r>
            <a:r>
              <a:rPr lang="ru-RU" dirty="0"/>
              <a:t>　</a:t>
            </a:r>
            <a:r>
              <a:rPr lang="en-US" dirty="0" err="1"/>
              <a:t>myclass</a:t>
            </a:r>
            <a:r>
              <a:rPr lang="en-US" dirty="0"/>
              <a:t>&lt;</a:t>
            </a:r>
            <a:r>
              <a:rPr lang="en-US" dirty="0" err="1"/>
              <a:t>int</a:t>
            </a:r>
            <a:r>
              <a:rPr lang="en-US" dirty="0"/>
              <a:t>, double&gt; ob1(10, 0.23);</a:t>
            </a:r>
            <a:endParaRPr lang="ru-RU" dirty="0"/>
          </a:p>
          <a:p>
            <a:pPr>
              <a:buNone/>
            </a:pPr>
            <a:r>
              <a:rPr lang="ru-RU" dirty="0"/>
              <a:t>　</a:t>
            </a:r>
            <a:r>
              <a:rPr lang="en-US" dirty="0" err="1"/>
              <a:t>myclass</a:t>
            </a:r>
            <a:r>
              <a:rPr lang="en-US" dirty="0"/>
              <a:t>&lt;char, char *&gt; ob2('x', "</a:t>
            </a:r>
            <a:r>
              <a:rPr lang="ru-RU" dirty="0"/>
              <a:t>Это тест</a:t>
            </a:r>
            <a:r>
              <a:rPr lang="en-US" dirty="0"/>
              <a:t>.");</a:t>
            </a:r>
            <a:endParaRPr lang="ru-RU" dirty="0"/>
          </a:p>
          <a:p>
            <a:pPr>
              <a:buNone/>
            </a:pPr>
            <a:r>
              <a:rPr lang="ru-RU" dirty="0"/>
              <a:t>　</a:t>
            </a:r>
            <a:r>
              <a:rPr lang="en-US" dirty="0"/>
              <a:t>ob1.show(); // </a:t>
            </a:r>
            <a:r>
              <a:rPr lang="ru-RU" dirty="0"/>
              <a:t>отображение</a:t>
            </a:r>
            <a:r>
              <a:rPr lang="en-US" dirty="0"/>
              <a:t> </a:t>
            </a:r>
            <a:r>
              <a:rPr lang="en-US" dirty="0" err="1"/>
              <a:t>int</a:t>
            </a:r>
            <a:r>
              <a:rPr lang="en-US" dirty="0"/>
              <a:t>- </a:t>
            </a:r>
            <a:r>
              <a:rPr lang="ru-RU" dirty="0"/>
              <a:t>и</a:t>
            </a:r>
            <a:r>
              <a:rPr lang="en-US" dirty="0"/>
              <a:t> double-</a:t>
            </a:r>
            <a:r>
              <a:rPr lang="ru-RU" dirty="0"/>
              <a:t>значений</a:t>
            </a:r>
          </a:p>
          <a:p>
            <a:pPr>
              <a:buNone/>
            </a:pPr>
            <a:r>
              <a:rPr lang="ru-RU" dirty="0"/>
              <a:t>　ob2.show(); // отображение значений типа </a:t>
            </a:r>
            <a:r>
              <a:rPr lang="ru-RU" dirty="0" err="1"/>
              <a:t>char</a:t>
            </a:r>
            <a:r>
              <a:rPr lang="ru-RU" dirty="0"/>
              <a:t> и </a:t>
            </a:r>
            <a:r>
              <a:rPr lang="ru-RU" dirty="0" err="1"/>
              <a:t>char</a:t>
            </a:r>
            <a:r>
              <a:rPr lang="ru-RU" dirty="0"/>
              <a:t> *</a:t>
            </a:r>
          </a:p>
          <a:p>
            <a:pPr>
              <a:buNone/>
            </a:pPr>
            <a:r>
              <a:rPr lang="ru-RU" dirty="0"/>
              <a:t>　</a:t>
            </a:r>
            <a:r>
              <a:rPr lang="ru-RU" dirty="0" err="1"/>
              <a:t>return</a:t>
            </a:r>
            <a:r>
              <a:rPr lang="ru-RU" dirty="0"/>
              <a:t> 0;</a:t>
            </a:r>
          </a:p>
          <a:p>
            <a:pPr>
              <a:buNone/>
            </a:pPr>
            <a:r>
              <a:rPr lang="ru-RU" dirty="0"/>
              <a:t>}</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38138"/>
          </a:xfrm>
        </p:spPr>
        <p:txBody>
          <a:bodyPr>
            <a:normAutofit/>
          </a:bodyPr>
          <a:lstStyle/>
          <a:p>
            <a:r>
              <a:rPr lang="ru-RU" sz="2700" b="1" i="1" dirty="0"/>
              <a:t>Использование в </a:t>
            </a:r>
            <a:r>
              <a:rPr lang="ru-RU" sz="2700" b="1" i="1" dirty="0" smtClean="0"/>
              <a:t>обобщенных</a:t>
            </a:r>
            <a:r>
              <a:rPr lang="en-US" sz="2700" b="1" i="1" dirty="0" smtClean="0"/>
              <a:t> (</a:t>
            </a:r>
            <a:r>
              <a:rPr lang="ru-RU" sz="2700" b="1" i="1" dirty="0" smtClean="0"/>
              <a:t>шаблонных) </a:t>
            </a:r>
            <a:r>
              <a:rPr lang="ru-RU" sz="2700" b="1" i="1" dirty="0"/>
              <a:t>классах аргументов, не являющихся </a:t>
            </a:r>
            <a:r>
              <a:rPr lang="ru-RU" sz="2700" b="1" i="1" dirty="0" smtClean="0"/>
              <a:t>типами</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В</a:t>
            </a:r>
            <a:r>
              <a:rPr lang="ru-RU" dirty="0"/>
              <a:t> </a:t>
            </a:r>
            <a:r>
              <a:rPr lang="ru-RU" i="1" dirty="0"/>
              <a:t>template</a:t>
            </a:r>
            <a:r>
              <a:rPr lang="ru-RU" dirty="0"/>
              <a:t>-спецификации для обобщенного </a:t>
            </a:r>
            <a:r>
              <a:rPr lang="ru-RU" dirty="0" smtClean="0"/>
              <a:t> (шаблонного) класса </a:t>
            </a:r>
            <a:r>
              <a:rPr lang="ru-RU" dirty="0"/>
              <a:t>можно также задавать аргументы, не являющиеся типами. Это значит, что в шаблонной спецификации можно указывать то, что обычно принимается в качестве стандартного аргумента, например, аргумент типа </a:t>
            </a:r>
            <a:r>
              <a:rPr lang="ru-RU" dirty="0" err="1"/>
              <a:t>int</a:t>
            </a:r>
            <a:r>
              <a:rPr lang="ru-RU" dirty="0"/>
              <a:t> или аргумент-указатель. Синтаксис (он практически такой же, как при задании обычных параметров функции) включает определение типа и имени аргумента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70000" lnSpcReduction="20000"/>
          </a:bodyPr>
          <a:lstStyle/>
          <a:p>
            <a:pPr>
              <a:buNone/>
            </a:pPr>
            <a:r>
              <a:rPr lang="ru-RU" dirty="0"/>
              <a:t>// Использование в шаблоне аргументов, которые не являются типами.</a:t>
            </a:r>
          </a:p>
          <a:p>
            <a:pPr>
              <a:buNone/>
            </a:pPr>
            <a:r>
              <a:rPr lang="en-US" dirty="0"/>
              <a:t>#include &lt;</a:t>
            </a:r>
            <a:r>
              <a:rPr lang="en-US" dirty="0" err="1"/>
              <a:t>iostream</a:t>
            </a:r>
            <a:r>
              <a:rPr lang="en-US" dirty="0"/>
              <a:t>&gt;</a:t>
            </a:r>
            <a:endParaRPr lang="ru-RU" dirty="0"/>
          </a:p>
          <a:p>
            <a:pPr>
              <a:buNone/>
            </a:pPr>
            <a:r>
              <a:rPr lang="en-US" dirty="0"/>
              <a:t>#include &lt;</a:t>
            </a:r>
            <a:r>
              <a:rPr lang="en-US" dirty="0" err="1"/>
              <a:t>cstdlib</a:t>
            </a:r>
            <a:r>
              <a:rPr lang="en-US" dirty="0"/>
              <a:t>&gt;</a:t>
            </a:r>
            <a:endParaRPr lang="ru-RU" dirty="0"/>
          </a:p>
          <a:p>
            <a:pPr>
              <a:buNone/>
            </a:pPr>
            <a:r>
              <a:rPr lang="en-US" dirty="0"/>
              <a:t>using namespace std;</a:t>
            </a:r>
            <a:endParaRPr lang="ru-RU" dirty="0"/>
          </a:p>
          <a:p>
            <a:pPr>
              <a:buNone/>
            </a:pPr>
            <a:r>
              <a:rPr lang="ru-RU" dirty="0"/>
              <a:t>// Здесь элемент </a:t>
            </a:r>
            <a:r>
              <a:rPr lang="ru-RU" dirty="0" err="1"/>
              <a:t>int</a:t>
            </a:r>
            <a:r>
              <a:rPr lang="ru-RU" dirty="0"/>
              <a:t> </a:t>
            </a:r>
            <a:r>
              <a:rPr lang="ru-RU" dirty="0" err="1"/>
              <a:t>size</a:t>
            </a:r>
            <a:r>
              <a:rPr lang="ru-RU" dirty="0"/>
              <a:t> - это аргумент, не являющийся типом.</a:t>
            </a:r>
          </a:p>
          <a:p>
            <a:pPr>
              <a:buNone/>
            </a:pPr>
            <a:r>
              <a:rPr lang="en-US" dirty="0"/>
              <a:t>template &lt;class </a:t>
            </a:r>
            <a:r>
              <a:rPr lang="en-US" dirty="0" err="1"/>
              <a:t>AType</a:t>
            </a:r>
            <a:r>
              <a:rPr lang="en-US" dirty="0"/>
              <a:t>, </a:t>
            </a:r>
            <a:r>
              <a:rPr lang="en-US" dirty="0" err="1"/>
              <a:t>int</a:t>
            </a:r>
            <a:r>
              <a:rPr lang="en-US" dirty="0"/>
              <a:t> size&gt;</a:t>
            </a:r>
            <a:endParaRPr lang="ru-RU" dirty="0"/>
          </a:p>
          <a:p>
            <a:pPr>
              <a:buNone/>
            </a:pPr>
            <a:r>
              <a:rPr lang="en-US" dirty="0"/>
              <a:t>class </a:t>
            </a:r>
            <a:r>
              <a:rPr lang="en-US" dirty="0" err="1"/>
              <a:t>atype</a:t>
            </a:r>
            <a:r>
              <a:rPr lang="en-US" dirty="0"/>
              <a:t> {</a:t>
            </a:r>
            <a:endParaRPr lang="ru-RU" dirty="0"/>
          </a:p>
          <a:p>
            <a:pPr>
              <a:buNone/>
            </a:pPr>
            <a:r>
              <a:rPr lang="ru-RU" dirty="0"/>
              <a:t>　　</a:t>
            </a:r>
            <a:r>
              <a:rPr lang="en-US" dirty="0" err="1"/>
              <a:t>AType</a:t>
            </a:r>
            <a:r>
              <a:rPr lang="en-US" dirty="0"/>
              <a:t> a[size]; // </a:t>
            </a:r>
            <a:r>
              <a:rPr lang="ru-RU" dirty="0"/>
              <a:t>В аргументе</a:t>
            </a:r>
            <a:r>
              <a:rPr lang="en-US" dirty="0"/>
              <a:t> size </a:t>
            </a:r>
            <a:r>
              <a:rPr lang="ru-RU" dirty="0"/>
              <a:t>передается длина массива</a:t>
            </a:r>
            <a:r>
              <a:rPr lang="en-US" dirty="0"/>
              <a:t>.</a:t>
            </a:r>
            <a:endParaRPr lang="ru-RU" dirty="0"/>
          </a:p>
          <a:p>
            <a:pPr>
              <a:buNone/>
            </a:pPr>
            <a:r>
              <a:rPr lang="ru-RU" dirty="0"/>
              <a:t>　</a:t>
            </a:r>
            <a:r>
              <a:rPr lang="en-US" dirty="0"/>
              <a:t>public:</a:t>
            </a:r>
            <a:endParaRPr lang="ru-RU" dirty="0"/>
          </a:p>
          <a:p>
            <a:pPr>
              <a:buNone/>
            </a:pPr>
            <a:r>
              <a:rPr lang="ru-RU" dirty="0"/>
              <a:t>　　</a:t>
            </a:r>
            <a:r>
              <a:rPr lang="en-US" dirty="0" err="1"/>
              <a:t>atype</a:t>
            </a:r>
            <a:r>
              <a:rPr lang="en-US" dirty="0"/>
              <a:t>() {</a:t>
            </a:r>
            <a:endParaRPr lang="ru-RU" dirty="0"/>
          </a:p>
          <a:p>
            <a:pPr>
              <a:buNone/>
            </a:pPr>
            <a:r>
              <a:rPr lang="ru-RU" dirty="0"/>
              <a:t>　　　</a:t>
            </a:r>
            <a:r>
              <a:rPr lang="en-US" dirty="0"/>
              <a:t>register </a:t>
            </a:r>
            <a:r>
              <a:rPr lang="en-US" dirty="0" err="1"/>
              <a:t>int</a:t>
            </a:r>
            <a:r>
              <a:rPr lang="en-US" dirty="0"/>
              <a:t> </a:t>
            </a:r>
            <a:r>
              <a:rPr lang="en-US" dirty="0" err="1"/>
              <a:t>i</a:t>
            </a:r>
            <a:r>
              <a:rPr lang="en-US" dirty="0"/>
              <a:t>;</a:t>
            </a:r>
            <a:endParaRPr lang="ru-RU" dirty="0"/>
          </a:p>
          <a:p>
            <a:pPr>
              <a:buNone/>
            </a:pPr>
            <a:r>
              <a:rPr lang="ru-RU" dirty="0"/>
              <a:t>　　　</a:t>
            </a:r>
            <a:r>
              <a:rPr lang="en-US" dirty="0"/>
              <a:t>for(</a:t>
            </a:r>
            <a:r>
              <a:rPr lang="en-US" dirty="0" err="1"/>
              <a:t>i</a:t>
            </a:r>
            <a:r>
              <a:rPr lang="en-US" dirty="0"/>
              <a:t>=0; </a:t>
            </a:r>
            <a:r>
              <a:rPr lang="en-US" dirty="0" err="1"/>
              <a:t>i</a:t>
            </a:r>
            <a:r>
              <a:rPr lang="en-US" dirty="0"/>
              <a:t>&lt;size; </a:t>
            </a:r>
            <a:r>
              <a:rPr lang="en-US" dirty="0" err="1"/>
              <a:t>i</a:t>
            </a:r>
            <a:r>
              <a:rPr lang="en-US" dirty="0"/>
              <a:t>++) a[</a:t>
            </a:r>
            <a:r>
              <a:rPr lang="en-US" dirty="0" err="1"/>
              <a:t>i</a:t>
            </a:r>
            <a:r>
              <a:rPr lang="en-US" dirty="0"/>
              <a:t>] = </a:t>
            </a:r>
            <a:r>
              <a:rPr lang="en-US" dirty="0" err="1"/>
              <a:t>i</a:t>
            </a:r>
            <a:r>
              <a:rPr lang="en-US" dirty="0"/>
              <a:t>;</a:t>
            </a:r>
            <a:endParaRPr lang="ru-RU" dirty="0"/>
          </a:p>
          <a:p>
            <a:pPr>
              <a:buNone/>
            </a:pPr>
            <a:r>
              <a:rPr lang="ru-RU" dirty="0"/>
              <a:t>　　</a:t>
            </a:r>
            <a:r>
              <a:rPr lang="en-US" dirty="0"/>
              <a:t>}</a:t>
            </a:r>
            <a:endParaRPr lang="ru-RU" dirty="0"/>
          </a:p>
          <a:p>
            <a:pPr>
              <a:buNone/>
            </a:pPr>
            <a:r>
              <a:rPr lang="ru-RU" dirty="0"/>
              <a:t>　　</a:t>
            </a:r>
            <a:r>
              <a:rPr lang="en-US" dirty="0" err="1"/>
              <a:t>AType</a:t>
            </a:r>
            <a:r>
              <a:rPr lang="en-US" dirty="0"/>
              <a:t> &amp;operator[](</a:t>
            </a:r>
            <a:r>
              <a:rPr lang="en-US" dirty="0" err="1"/>
              <a:t>int</a:t>
            </a:r>
            <a:r>
              <a:rPr lang="en-US" dirty="0"/>
              <a:t> </a:t>
            </a:r>
            <a:r>
              <a:rPr lang="en-US" dirty="0" err="1"/>
              <a:t>i</a:t>
            </a:r>
            <a:r>
              <a:rPr lang="en-US" dirty="0" smtClean="0"/>
              <a:t>);</a:t>
            </a:r>
            <a:endParaRPr lang="ru-RU" dirty="0" smtClean="0"/>
          </a:p>
          <a:p>
            <a:pPr>
              <a:buNone/>
            </a:pPr>
            <a:r>
              <a:rPr lang="ru-RU" dirty="0" smtClean="0"/>
              <a:t>};</a:t>
            </a:r>
            <a:endParaRPr lang="ru-RU" dirty="0"/>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92500" lnSpcReduction="20000"/>
          </a:bodyPr>
          <a:lstStyle/>
          <a:p>
            <a:pPr>
              <a:buNone/>
            </a:pPr>
            <a:r>
              <a:rPr lang="ru-RU" dirty="0"/>
              <a:t>// Обеспечение контроля границ для класса </a:t>
            </a:r>
            <a:r>
              <a:rPr lang="ru-RU" dirty="0" err="1"/>
              <a:t>atype</a:t>
            </a:r>
            <a:r>
              <a:rPr lang="ru-RU" dirty="0"/>
              <a:t>.</a:t>
            </a:r>
          </a:p>
          <a:p>
            <a:pPr>
              <a:buNone/>
            </a:pPr>
            <a:r>
              <a:rPr lang="en-US" dirty="0"/>
              <a:t>template &lt;class </a:t>
            </a:r>
            <a:r>
              <a:rPr lang="ru-RU" dirty="0" err="1"/>
              <a:t>АТуре</a:t>
            </a:r>
            <a:r>
              <a:rPr lang="en-US" dirty="0"/>
              <a:t>, </a:t>
            </a:r>
            <a:r>
              <a:rPr lang="en-US" dirty="0" err="1"/>
              <a:t>int</a:t>
            </a:r>
            <a:r>
              <a:rPr lang="en-US" dirty="0"/>
              <a:t> size&gt;</a:t>
            </a:r>
            <a:endParaRPr lang="ru-RU" dirty="0"/>
          </a:p>
          <a:p>
            <a:pPr>
              <a:buNone/>
            </a:pPr>
            <a:r>
              <a:rPr lang="en-US" dirty="0" err="1"/>
              <a:t>AType</a:t>
            </a:r>
            <a:r>
              <a:rPr lang="en-US" dirty="0"/>
              <a:t> &amp;</a:t>
            </a:r>
            <a:r>
              <a:rPr lang="en-US" dirty="0" err="1"/>
              <a:t>atype</a:t>
            </a:r>
            <a:r>
              <a:rPr lang="en-US" dirty="0"/>
              <a:t>&lt;</a:t>
            </a:r>
            <a:r>
              <a:rPr lang="en-US" dirty="0" err="1"/>
              <a:t>AType</a:t>
            </a:r>
            <a:r>
              <a:rPr lang="en-US" dirty="0"/>
              <a:t>, size&gt;::operator[](</a:t>
            </a:r>
            <a:r>
              <a:rPr lang="en-US" dirty="0" err="1"/>
              <a:t>int</a:t>
            </a:r>
            <a:r>
              <a:rPr lang="en-US" dirty="0"/>
              <a:t> </a:t>
            </a:r>
            <a:r>
              <a:rPr lang="en-US" dirty="0" err="1"/>
              <a:t>i</a:t>
            </a:r>
            <a:r>
              <a:rPr lang="en-US" dirty="0"/>
              <a:t>)</a:t>
            </a:r>
            <a:endParaRPr lang="ru-RU" dirty="0"/>
          </a:p>
          <a:p>
            <a:pPr>
              <a:buNone/>
            </a:pPr>
            <a:r>
              <a:rPr lang="en-US" dirty="0"/>
              <a:t>{</a:t>
            </a:r>
            <a:endParaRPr lang="ru-RU" dirty="0"/>
          </a:p>
          <a:p>
            <a:pPr>
              <a:buNone/>
            </a:pPr>
            <a:r>
              <a:rPr lang="ru-RU" dirty="0"/>
              <a:t>　</a:t>
            </a:r>
            <a:r>
              <a:rPr lang="en-US" dirty="0"/>
              <a:t>if(</a:t>
            </a:r>
            <a:r>
              <a:rPr lang="en-US" dirty="0" err="1"/>
              <a:t>i</a:t>
            </a:r>
            <a:r>
              <a:rPr lang="en-US" dirty="0"/>
              <a:t>&lt;0 || </a:t>
            </a:r>
            <a:r>
              <a:rPr lang="en-US" dirty="0" err="1"/>
              <a:t>i</a:t>
            </a:r>
            <a:r>
              <a:rPr lang="en-US" dirty="0"/>
              <a:t>&gt; size-1) {</a:t>
            </a:r>
            <a:endParaRPr lang="ru-RU" dirty="0"/>
          </a:p>
          <a:p>
            <a:pPr>
              <a:buNone/>
            </a:pPr>
            <a:r>
              <a:rPr lang="ru-RU" dirty="0"/>
              <a:t>　　</a:t>
            </a:r>
            <a:r>
              <a:rPr lang="en-US" dirty="0" err="1"/>
              <a:t>cout</a:t>
            </a:r>
            <a:r>
              <a:rPr lang="en-US" dirty="0"/>
              <a:t> &lt;&lt; "\n </a:t>
            </a:r>
            <a:r>
              <a:rPr lang="ru-RU" dirty="0"/>
              <a:t>Значение индекса</a:t>
            </a:r>
            <a:r>
              <a:rPr lang="en-US" dirty="0"/>
              <a:t> ";</a:t>
            </a:r>
            <a:endParaRPr lang="ru-RU" dirty="0"/>
          </a:p>
          <a:p>
            <a:pPr>
              <a:buNone/>
            </a:pPr>
            <a:r>
              <a:rPr lang="ru-RU" dirty="0"/>
              <a:t>　　</a:t>
            </a:r>
            <a:r>
              <a:rPr lang="ru-RU" dirty="0" err="1"/>
              <a:t>cout</a:t>
            </a:r>
            <a:r>
              <a:rPr lang="ru-RU" dirty="0"/>
              <a:t> &lt;&lt; </a:t>
            </a:r>
            <a:r>
              <a:rPr lang="ru-RU" dirty="0" err="1"/>
              <a:t>i</a:t>
            </a:r>
            <a:r>
              <a:rPr lang="ru-RU" dirty="0"/>
              <a:t> &lt;&lt; " за пределами границ </a:t>
            </a:r>
            <a:r>
              <a:rPr lang="ru-RU" dirty="0" err="1"/>
              <a:t>массива.\n</a:t>
            </a:r>
            <a:r>
              <a:rPr lang="ru-RU" dirty="0"/>
              <a:t>";</a:t>
            </a:r>
          </a:p>
          <a:p>
            <a:pPr>
              <a:buNone/>
            </a:pPr>
            <a:r>
              <a:rPr lang="ru-RU" dirty="0"/>
              <a:t>　　</a:t>
            </a:r>
            <a:r>
              <a:rPr lang="en-US" dirty="0"/>
              <a:t>exit(1);</a:t>
            </a:r>
            <a:endParaRPr lang="ru-RU" dirty="0"/>
          </a:p>
          <a:p>
            <a:pPr>
              <a:buNone/>
            </a:pPr>
            <a:r>
              <a:rPr lang="ru-RU" dirty="0"/>
              <a:t>　</a:t>
            </a:r>
            <a:r>
              <a:rPr lang="en-US" dirty="0"/>
              <a:t>}</a:t>
            </a:r>
            <a:endParaRPr lang="ru-RU" dirty="0"/>
          </a:p>
          <a:p>
            <a:pPr>
              <a:buNone/>
            </a:pPr>
            <a:r>
              <a:rPr lang="ru-RU" dirty="0"/>
              <a:t>　</a:t>
            </a:r>
            <a:r>
              <a:rPr lang="en-US" dirty="0"/>
              <a:t>return a[</a:t>
            </a:r>
            <a:r>
              <a:rPr lang="en-US" dirty="0" err="1"/>
              <a:t>i</a:t>
            </a:r>
            <a:r>
              <a:rPr lang="en-US" dirty="0"/>
              <a:t>];</a:t>
            </a:r>
            <a:endParaRPr lang="ru-RU" dirty="0"/>
          </a:p>
          <a:p>
            <a:pPr>
              <a:buNone/>
            </a:pPr>
            <a:r>
              <a:rPr lang="en-US" dirty="0"/>
              <a:t>}</a:t>
            </a:r>
            <a:endParaRPr lang="ru-RU" dirty="0"/>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70000" lnSpcReduction="20000"/>
          </a:bodyPr>
          <a:lstStyle/>
          <a:p>
            <a:pPr>
              <a:buNone/>
            </a:pPr>
            <a:r>
              <a:rPr lang="en-US" dirty="0" err="1"/>
              <a:t>int</a:t>
            </a:r>
            <a:r>
              <a:rPr lang="en-US" dirty="0"/>
              <a:t> main()</a:t>
            </a:r>
            <a:endParaRPr lang="ru-RU" dirty="0"/>
          </a:p>
          <a:p>
            <a:pPr>
              <a:buNone/>
            </a:pPr>
            <a:r>
              <a:rPr lang="en-US" dirty="0" smtClean="0"/>
              <a:t>{</a:t>
            </a:r>
            <a:r>
              <a:rPr lang="ru-RU" dirty="0"/>
              <a:t>　</a:t>
            </a:r>
            <a:r>
              <a:rPr lang="en-US" dirty="0" err="1"/>
              <a:t>atype</a:t>
            </a:r>
            <a:r>
              <a:rPr lang="en-US" dirty="0"/>
              <a:t>&lt;</a:t>
            </a:r>
            <a:r>
              <a:rPr lang="en-US" dirty="0" err="1"/>
              <a:t>int</a:t>
            </a:r>
            <a:r>
              <a:rPr lang="en-US" dirty="0"/>
              <a:t>, 10&gt; </a:t>
            </a:r>
            <a:r>
              <a:rPr lang="en-US" dirty="0" err="1"/>
              <a:t>intob</a:t>
            </a:r>
            <a:r>
              <a:rPr lang="en-US" dirty="0"/>
              <a:t>; // 10-</a:t>
            </a:r>
            <a:r>
              <a:rPr lang="ru-RU" dirty="0"/>
              <a:t>элементный массив целых</a:t>
            </a:r>
            <a:r>
              <a:rPr lang="en-US" dirty="0"/>
              <a:t> </a:t>
            </a:r>
            <a:r>
              <a:rPr lang="ru-RU" dirty="0"/>
              <a:t>чисел</a:t>
            </a:r>
          </a:p>
          <a:p>
            <a:pPr>
              <a:buNone/>
            </a:pPr>
            <a:r>
              <a:rPr lang="ru-RU" dirty="0"/>
              <a:t>　</a:t>
            </a:r>
            <a:r>
              <a:rPr lang="en-US" dirty="0" err="1"/>
              <a:t>atype</a:t>
            </a:r>
            <a:r>
              <a:rPr lang="en-US" dirty="0"/>
              <a:t>&lt;double, 15&gt; </a:t>
            </a:r>
            <a:r>
              <a:rPr lang="en-US" dirty="0" err="1"/>
              <a:t>doubleob</a:t>
            </a:r>
            <a:r>
              <a:rPr lang="en-US" dirty="0"/>
              <a:t>; // 15-</a:t>
            </a:r>
            <a:r>
              <a:rPr lang="ru-RU" dirty="0"/>
              <a:t>элементный массив</a:t>
            </a:r>
            <a:r>
              <a:rPr lang="en-US" dirty="0"/>
              <a:t> </a:t>
            </a:r>
            <a:r>
              <a:rPr lang="en-US" dirty="0" smtClean="0"/>
              <a:t>double</a:t>
            </a:r>
            <a:r>
              <a:rPr lang="ru-RU" dirty="0" smtClean="0"/>
              <a:t> чисел</a:t>
            </a:r>
            <a:endParaRPr lang="ru-RU" dirty="0"/>
          </a:p>
          <a:p>
            <a:pPr>
              <a:buNone/>
            </a:pPr>
            <a:r>
              <a:rPr lang="ru-RU" dirty="0"/>
              <a:t>　</a:t>
            </a:r>
            <a:r>
              <a:rPr lang="ru-RU" dirty="0" err="1"/>
              <a:t>int</a:t>
            </a:r>
            <a:r>
              <a:rPr lang="ru-RU" dirty="0"/>
              <a:t> </a:t>
            </a:r>
            <a:r>
              <a:rPr lang="ru-RU" dirty="0" err="1"/>
              <a:t>i</a:t>
            </a:r>
            <a:r>
              <a:rPr lang="ru-RU" dirty="0"/>
              <a:t>;</a:t>
            </a:r>
          </a:p>
          <a:p>
            <a:pPr>
              <a:buNone/>
            </a:pPr>
            <a:r>
              <a:rPr lang="ru-RU" dirty="0"/>
              <a:t>　</a:t>
            </a:r>
            <a:r>
              <a:rPr lang="ru-RU" dirty="0" err="1"/>
              <a:t>cout</a:t>
            </a:r>
            <a:r>
              <a:rPr lang="ru-RU" dirty="0"/>
              <a:t> &lt;&lt; "Массив целых чисел: ";</a:t>
            </a:r>
          </a:p>
          <a:p>
            <a:pPr>
              <a:buNone/>
            </a:pPr>
            <a:r>
              <a:rPr lang="ru-RU" dirty="0"/>
              <a:t>　</a:t>
            </a:r>
            <a:r>
              <a:rPr lang="en-US" dirty="0"/>
              <a:t>for</a:t>
            </a:r>
            <a:r>
              <a:rPr lang="ru-RU" dirty="0"/>
              <a:t>(</a:t>
            </a:r>
            <a:r>
              <a:rPr lang="en-US" dirty="0" err="1"/>
              <a:t>i</a:t>
            </a:r>
            <a:r>
              <a:rPr lang="ru-RU" dirty="0"/>
              <a:t>=0; </a:t>
            </a:r>
            <a:r>
              <a:rPr lang="en-US" dirty="0" err="1"/>
              <a:t>i</a:t>
            </a:r>
            <a:r>
              <a:rPr lang="ru-RU" dirty="0"/>
              <a:t>&lt;10; </a:t>
            </a:r>
            <a:r>
              <a:rPr lang="en-US" dirty="0" err="1"/>
              <a:t>i</a:t>
            </a:r>
            <a:r>
              <a:rPr lang="ru-RU" dirty="0"/>
              <a:t>++) </a:t>
            </a:r>
            <a:r>
              <a:rPr lang="en-US" dirty="0" err="1"/>
              <a:t>intob</a:t>
            </a:r>
            <a:r>
              <a:rPr lang="ru-RU" dirty="0"/>
              <a:t>[</a:t>
            </a:r>
            <a:r>
              <a:rPr lang="en-US" dirty="0" err="1"/>
              <a:t>i</a:t>
            </a:r>
            <a:r>
              <a:rPr lang="ru-RU" dirty="0"/>
              <a:t>] = </a:t>
            </a:r>
            <a:r>
              <a:rPr lang="en-US" dirty="0" err="1"/>
              <a:t>i</a:t>
            </a:r>
            <a:r>
              <a:rPr lang="ru-RU" dirty="0"/>
              <a:t>;</a:t>
            </a:r>
          </a:p>
          <a:p>
            <a:pPr>
              <a:buNone/>
            </a:pPr>
            <a:r>
              <a:rPr lang="ru-RU" dirty="0"/>
              <a:t>　</a:t>
            </a:r>
            <a:r>
              <a:rPr lang="en-US" dirty="0"/>
              <a:t>for</a:t>
            </a:r>
            <a:r>
              <a:rPr lang="ru-RU" dirty="0"/>
              <a:t>(</a:t>
            </a:r>
            <a:r>
              <a:rPr lang="en-US" dirty="0" err="1"/>
              <a:t>i</a:t>
            </a:r>
            <a:r>
              <a:rPr lang="ru-RU" dirty="0"/>
              <a:t>=0; </a:t>
            </a:r>
            <a:r>
              <a:rPr lang="en-US" dirty="0" err="1"/>
              <a:t>i</a:t>
            </a:r>
            <a:r>
              <a:rPr lang="ru-RU" dirty="0"/>
              <a:t>&lt;10; </a:t>
            </a:r>
            <a:r>
              <a:rPr lang="en-US" dirty="0" err="1"/>
              <a:t>i</a:t>
            </a:r>
            <a:r>
              <a:rPr lang="ru-RU" dirty="0"/>
              <a:t>++) </a:t>
            </a:r>
            <a:r>
              <a:rPr lang="en-US" dirty="0" err="1"/>
              <a:t>cout</a:t>
            </a:r>
            <a:r>
              <a:rPr lang="ru-RU" dirty="0"/>
              <a:t> &lt;&lt; </a:t>
            </a:r>
            <a:r>
              <a:rPr lang="en-US" dirty="0" err="1"/>
              <a:t>intob</a:t>
            </a:r>
            <a:r>
              <a:rPr lang="ru-RU" dirty="0"/>
              <a:t>[</a:t>
            </a:r>
            <a:r>
              <a:rPr lang="en-US" dirty="0" err="1"/>
              <a:t>i</a:t>
            </a:r>
            <a:r>
              <a:rPr lang="ru-RU" dirty="0"/>
              <a:t>] &lt;&lt; " ";</a:t>
            </a:r>
          </a:p>
          <a:p>
            <a:pPr>
              <a:buNone/>
            </a:pPr>
            <a:r>
              <a:rPr lang="ru-RU" dirty="0"/>
              <a:t>　</a:t>
            </a:r>
            <a:r>
              <a:rPr lang="en-US" dirty="0" err="1"/>
              <a:t>cout</a:t>
            </a:r>
            <a:r>
              <a:rPr lang="ru-RU" dirty="0"/>
              <a:t> &lt;&lt; '\</a:t>
            </a:r>
            <a:r>
              <a:rPr lang="en-US" dirty="0"/>
              <a:t>n</a:t>
            </a:r>
            <a:r>
              <a:rPr lang="ru-RU" dirty="0"/>
              <a:t>';</a:t>
            </a:r>
          </a:p>
          <a:p>
            <a:pPr>
              <a:buNone/>
            </a:pPr>
            <a:r>
              <a:rPr lang="ru-RU" dirty="0"/>
              <a:t>　</a:t>
            </a:r>
            <a:r>
              <a:rPr lang="en-US" dirty="0" err="1"/>
              <a:t>cout</a:t>
            </a:r>
            <a:r>
              <a:rPr lang="ru-RU" dirty="0"/>
              <a:t> &lt;&lt; "Массив </a:t>
            </a:r>
            <a:r>
              <a:rPr lang="en-US" dirty="0"/>
              <a:t>double</a:t>
            </a:r>
            <a:r>
              <a:rPr lang="ru-RU" dirty="0"/>
              <a:t>-значений: ";</a:t>
            </a:r>
          </a:p>
          <a:p>
            <a:pPr>
              <a:buNone/>
            </a:pPr>
            <a:r>
              <a:rPr lang="ru-RU" dirty="0"/>
              <a:t>　</a:t>
            </a:r>
            <a:r>
              <a:rPr lang="en-US" dirty="0"/>
              <a:t>for(</a:t>
            </a:r>
            <a:r>
              <a:rPr lang="en-US" dirty="0" err="1"/>
              <a:t>i</a:t>
            </a:r>
            <a:r>
              <a:rPr lang="en-US" dirty="0"/>
              <a:t>=0; </a:t>
            </a:r>
            <a:r>
              <a:rPr lang="en-US" dirty="0" err="1"/>
              <a:t>i</a:t>
            </a:r>
            <a:r>
              <a:rPr lang="en-US" dirty="0"/>
              <a:t>&lt;15; </a:t>
            </a:r>
            <a:r>
              <a:rPr lang="en-US" dirty="0" err="1"/>
              <a:t>i</a:t>
            </a:r>
            <a:r>
              <a:rPr lang="en-US" dirty="0"/>
              <a:t>++) </a:t>
            </a:r>
            <a:r>
              <a:rPr lang="en-US" dirty="0" err="1"/>
              <a:t>doubleob</a:t>
            </a:r>
            <a:r>
              <a:rPr lang="en-US" dirty="0"/>
              <a:t>[</a:t>
            </a:r>
            <a:r>
              <a:rPr lang="en-US" dirty="0" err="1"/>
              <a:t>i</a:t>
            </a:r>
            <a:r>
              <a:rPr lang="en-US" dirty="0"/>
              <a:t>] = (double) </a:t>
            </a:r>
            <a:r>
              <a:rPr lang="en-US" dirty="0" err="1"/>
              <a:t>i</a:t>
            </a:r>
            <a:r>
              <a:rPr lang="en-US" dirty="0"/>
              <a:t>/3;</a:t>
            </a:r>
            <a:endParaRPr lang="ru-RU" dirty="0"/>
          </a:p>
          <a:p>
            <a:pPr>
              <a:buNone/>
            </a:pPr>
            <a:r>
              <a:rPr lang="ru-RU" dirty="0"/>
              <a:t>　</a:t>
            </a:r>
            <a:r>
              <a:rPr lang="en-US" dirty="0"/>
              <a:t>for(</a:t>
            </a:r>
            <a:r>
              <a:rPr lang="en-US" dirty="0" err="1"/>
              <a:t>i</a:t>
            </a:r>
            <a:r>
              <a:rPr lang="en-US" dirty="0"/>
              <a:t>=0; </a:t>
            </a:r>
            <a:r>
              <a:rPr lang="en-US" dirty="0" err="1"/>
              <a:t>i</a:t>
            </a:r>
            <a:r>
              <a:rPr lang="en-US" dirty="0"/>
              <a:t>&lt;15; </a:t>
            </a:r>
            <a:r>
              <a:rPr lang="en-US" dirty="0" err="1"/>
              <a:t>i</a:t>
            </a:r>
            <a:r>
              <a:rPr lang="en-US" dirty="0"/>
              <a:t>++) </a:t>
            </a:r>
            <a:r>
              <a:rPr lang="en-US" dirty="0" err="1"/>
              <a:t>cout</a:t>
            </a:r>
            <a:r>
              <a:rPr lang="en-US" dirty="0"/>
              <a:t> &lt;&lt; </a:t>
            </a:r>
            <a:r>
              <a:rPr lang="en-US" dirty="0" err="1"/>
              <a:t>doubleob</a:t>
            </a:r>
            <a:r>
              <a:rPr lang="en-US" dirty="0"/>
              <a:t>[</a:t>
            </a:r>
            <a:r>
              <a:rPr lang="en-US" dirty="0" err="1"/>
              <a:t>i</a:t>
            </a:r>
            <a:r>
              <a:rPr lang="en-US" dirty="0"/>
              <a:t>] &lt;&lt; " ";</a:t>
            </a:r>
            <a:endParaRPr lang="ru-RU" dirty="0"/>
          </a:p>
          <a:p>
            <a:pPr>
              <a:buNone/>
            </a:pPr>
            <a:r>
              <a:rPr lang="ru-RU" dirty="0"/>
              <a:t>　</a:t>
            </a:r>
            <a:r>
              <a:rPr lang="ru-RU" dirty="0" err="1"/>
              <a:t>cout</a:t>
            </a:r>
            <a:r>
              <a:rPr lang="ru-RU" dirty="0"/>
              <a:t> &lt;&lt; '\</a:t>
            </a:r>
            <a:r>
              <a:rPr lang="ru-RU" dirty="0" err="1"/>
              <a:t>n</a:t>
            </a:r>
            <a:r>
              <a:rPr lang="ru-RU" dirty="0"/>
              <a:t>';</a:t>
            </a:r>
          </a:p>
          <a:p>
            <a:pPr>
              <a:buNone/>
            </a:pPr>
            <a:r>
              <a:rPr lang="ru-RU" dirty="0"/>
              <a:t>　</a:t>
            </a:r>
            <a:r>
              <a:rPr lang="ru-RU" dirty="0" err="1"/>
              <a:t>intob</a:t>
            </a:r>
            <a:r>
              <a:rPr lang="ru-RU" dirty="0"/>
              <a:t>[12] = 100; // ошибка времени выполнения!</a:t>
            </a:r>
          </a:p>
          <a:p>
            <a:pPr>
              <a:buNone/>
            </a:pPr>
            <a:r>
              <a:rPr lang="ru-RU" dirty="0"/>
              <a:t>　</a:t>
            </a:r>
            <a:r>
              <a:rPr lang="ru-RU" dirty="0" err="1"/>
              <a:t>return</a:t>
            </a:r>
            <a:r>
              <a:rPr lang="ru-RU" dirty="0"/>
              <a:t> 0;</a:t>
            </a:r>
          </a:p>
          <a:p>
            <a:pPr>
              <a:buNone/>
            </a:pPr>
            <a:r>
              <a:rPr lang="ru-RU" dirty="0"/>
              <a:t>}</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Ограничения</a:t>
            </a:r>
            <a:endParaRPr lang="ru-RU" dirty="0"/>
          </a:p>
        </p:txBody>
      </p:sp>
      <p:sp>
        <p:nvSpPr>
          <p:cNvPr id="3" name="Содержимое 2"/>
          <p:cNvSpPr>
            <a:spLocks noGrp="1"/>
          </p:cNvSpPr>
          <p:nvPr>
            <p:ph idx="1"/>
          </p:nvPr>
        </p:nvSpPr>
        <p:spPr>
          <a:xfrm>
            <a:off x="457200" y="1268760"/>
            <a:ext cx="8229600" cy="5256584"/>
          </a:xfrm>
        </p:spPr>
        <p:txBody>
          <a:bodyPr>
            <a:normAutofit fontScale="92500" lnSpcReduction="20000"/>
          </a:bodyPr>
          <a:lstStyle/>
          <a:p>
            <a:pPr>
              <a:buNone/>
            </a:pPr>
            <a:r>
              <a:rPr lang="ru-RU" dirty="0" smtClean="0"/>
              <a:t>	На </a:t>
            </a:r>
            <a:r>
              <a:rPr lang="ru-RU" dirty="0"/>
              <a:t>тип параметров, которые не представляют типы, налагаются ограничения. В этом случае разрешено использовать только целочисленные типы, указатели и ссылки. Другие типы (например, </a:t>
            </a:r>
            <a:r>
              <a:rPr lang="ru-RU" dirty="0" err="1"/>
              <a:t>float</a:t>
            </a:r>
            <a:r>
              <a:rPr lang="ru-RU" dirty="0"/>
              <a:t>) не допускаются. </a:t>
            </a:r>
            <a:endParaRPr lang="ru-RU" dirty="0" smtClean="0"/>
          </a:p>
          <a:p>
            <a:pPr>
              <a:buNone/>
            </a:pPr>
            <a:r>
              <a:rPr lang="ru-RU" dirty="0" smtClean="0"/>
              <a:t>	Аргументы</a:t>
            </a:r>
            <a:r>
              <a:rPr lang="ru-RU" dirty="0"/>
              <a:t>, которые передаются параметру, не являющемуся типом, должны содержать либо целочисленную константу, либо указатель или ссылку на глобальную функцию или объект. Таким образом, эти "нетиповые" параметры следует рассматривать как константы, поскольку их значения не могут быть изменены.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t>Использование в шаблонных классах аргументов по </a:t>
            </a:r>
            <a:r>
              <a:rPr lang="ru-RU" b="1" i="1" dirty="0" smtClean="0"/>
              <a:t>умолчанию</a:t>
            </a:r>
            <a:endParaRPr lang="ru-RU" dirty="0"/>
          </a:p>
        </p:txBody>
      </p:sp>
      <p:sp>
        <p:nvSpPr>
          <p:cNvPr id="3" name="Содержимое 2"/>
          <p:cNvSpPr>
            <a:spLocks noGrp="1"/>
          </p:cNvSpPr>
          <p:nvPr>
            <p:ph idx="1"/>
          </p:nvPr>
        </p:nvSpPr>
        <p:spPr>
          <a:xfrm>
            <a:off x="457200" y="1600200"/>
            <a:ext cx="8229600" cy="4781128"/>
          </a:xfrm>
        </p:spPr>
        <p:txBody>
          <a:bodyPr>
            <a:normAutofit fontScale="92500" lnSpcReduction="10000"/>
          </a:bodyPr>
          <a:lstStyle/>
          <a:p>
            <a:pPr>
              <a:buNone/>
            </a:pPr>
            <a:r>
              <a:rPr lang="ru-RU" dirty="0" smtClean="0"/>
              <a:t>	Шаблонный </a:t>
            </a:r>
            <a:r>
              <a:rPr lang="ru-RU" dirty="0"/>
              <a:t>класс может по умолчанию определять аргумент, соответствующий обобщенному типу. Например, в результате такой </a:t>
            </a:r>
            <a:r>
              <a:rPr lang="ru-RU" i="1" dirty="0"/>
              <a:t>template</a:t>
            </a:r>
            <a:r>
              <a:rPr lang="ru-RU" dirty="0"/>
              <a:t>-спецификации</a:t>
            </a:r>
          </a:p>
          <a:p>
            <a:pPr>
              <a:buNone/>
            </a:pPr>
            <a:r>
              <a:rPr lang="en-US" dirty="0"/>
              <a:t>template &lt;class X=</a:t>
            </a:r>
            <a:r>
              <a:rPr lang="en-US" dirty="0" err="1"/>
              <a:t>int</a:t>
            </a:r>
            <a:r>
              <a:rPr lang="en-US" dirty="0"/>
              <a:t>&gt;</a:t>
            </a:r>
            <a:endParaRPr lang="ru-RU" dirty="0"/>
          </a:p>
          <a:p>
            <a:pPr>
              <a:buNone/>
            </a:pPr>
            <a:r>
              <a:rPr lang="en-US" dirty="0"/>
              <a:t>class </a:t>
            </a:r>
            <a:r>
              <a:rPr lang="en-US" dirty="0" err="1"/>
              <a:t>myclass</a:t>
            </a:r>
            <a:r>
              <a:rPr lang="en-US" dirty="0"/>
              <a:t> { //...</a:t>
            </a:r>
            <a:endParaRPr lang="ru-RU" dirty="0"/>
          </a:p>
          <a:p>
            <a:pPr>
              <a:buNone/>
            </a:pPr>
            <a:r>
              <a:rPr lang="ru-RU" dirty="0"/>
              <a:t>};</a:t>
            </a:r>
          </a:p>
          <a:p>
            <a:pPr>
              <a:buNone/>
            </a:pPr>
            <a:r>
              <a:rPr lang="ru-RU" dirty="0" smtClean="0"/>
              <a:t>	будет </a:t>
            </a:r>
            <a:r>
              <a:rPr lang="ru-RU" dirty="0"/>
              <a:t>использован тип </a:t>
            </a:r>
            <a:r>
              <a:rPr lang="ru-RU" i="1" dirty="0" err="1"/>
              <a:t>int</a:t>
            </a:r>
            <a:r>
              <a:rPr lang="ru-RU" dirty="0"/>
              <a:t>, если при создании объекта класса </a:t>
            </a:r>
            <a:r>
              <a:rPr lang="ru-RU" i="1" dirty="0" err="1"/>
              <a:t>myclass</a:t>
            </a:r>
            <a:r>
              <a:rPr lang="ru-RU" dirty="0"/>
              <a:t> отсутствует задание какого-то бы то ни было типа.</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pPr>
              <a:buNone/>
            </a:pPr>
            <a:r>
              <a:rPr lang="ru-RU" dirty="0" smtClean="0"/>
              <a:t>	Для </a:t>
            </a:r>
            <a:r>
              <a:rPr lang="ru-RU" dirty="0"/>
              <a:t>аргументов, которые не представляют тип в </a:t>
            </a:r>
            <a:r>
              <a:rPr lang="ru-RU" i="1" dirty="0"/>
              <a:t>template</a:t>
            </a:r>
            <a:r>
              <a:rPr lang="ru-RU" dirty="0"/>
              <a:t>-спецификации, также разрешается задавать значений по умолчанию. Они используются в случае, если при реализации класса значение для такого аргумента явно не указано. Аргументы по умолчанию для </a:t>
            </a:r>
            <a:r>
              <a:rPr lang="ru-RU" i="1" dirty="0"/>
              <a:t>"нетиповых"</a:t>
            </a:r>
            <a:r>
              <a:rPr lang="ru-RU" dirty="0"/>
              <a:t> параметров задаются с помощью синтаксиса, аналогичного используемому при задании аргументов по умолчанию для параметров функций.</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76664"/>
          </a:xfrm>
        </p:spPr>
        <p:txBody>
          <a:bodyPr>
            <a:normAutofit fontScale="70000" lnSpcReduction="20000"/>
          </a:bodyPr>
          <a:lstStyle/>
          <a:p>
            <a:pPr>
              <a:buNone/>
            </a:pPr>
            <a:r>
              <a:rPr lang="ru-RU" dirty="0"/>
              <a:t>// Демонстрация использования шаблонных аргументов по умолчанию.</a:t>
            </a:r>
          </a:p>
          <a:p>
            <a:pPr>
              <a:buNone/>
            </a:pPr>
            <a:r>
              <a:rPr lang="en-US" dirty="0"/>
              <a:t>#include &lt;</a:t>
            </a:r>
            <a:r>
              <a:rPr lang="en-US" dirty="0" err="1"/>
              <a:t>iostream</a:t>
            </a:r>
            <a:r>
              <a:rPr lang="en-US" dirty="0"/>
              <a:t>&gt;</a:t>
            </a:r>
            <a:endParaRPr lang="ru-RU" dirty="0"/>
          </a:p>
          <a:p>
            <a:pPr>
              <a:buNone/>
            </a:pPr>
            <a:r>
              <a:rPr lang="en-US" dirty="0"/>
              <a:t>#include &lt;</a:t>
            </a:r>
            <a:r>
              <a:rPr lang="en-US" dirty="0" err="1"/>
              <a:t>cstdlib</a:t>
            </a:r>
            <a:r>
              <a:rPr lang="en-US" dirty="0"/>
              <a:t>&gt;</a:t>
            </a:r>
            <a:endParaRPr lang="ru-RU" dirty="0"/>
          </a:p>
          <a:p>
            <a:pPr>
              <a:buNone/>
            </a:pPr>
            <a:r>
              <a:rPr lang="en-US" dirty="0"/>
              <a:t>using namespace std;</a:t>
            </a:r>
            <a:endParaRPr lang="ru-RU" dirty="0"/>
          </a:p>
          <a:p>
            <a:pPr>
              <a:buNone/>
            </a:pPr>
            <a:r>
              <a:rPr lang="ru-RU" dirty="0"/>
              <a:t>/* Здесь параметр </a:t>
            </a:r>
            <a:r>
              <a:rPr lang="ru-RU" dirty="0" err="1"/>
              <a:t>AType</a:t>
            </a:r>
            <a:r>
              <a:rPr lang="ru-RU" dirty="0"/>
              <a:t> по умолчанию принимает тип </a:t>
            </a:r>
            <a:r>
              <a:rPr lang="ru-RU" dirty="0" err="1"/>
              <a:t>int</a:t>
            </a:r>
            <a:r>
              <a:rPr lang="ru-RU" dirty="0"/>
              <a:t>. а параметр </a:t>
            </a:r>
            <a:r>
              <a:rPr lang="ru-RU" dirty="0" err="1"/>
              <a:t>size</a:t>
            </a:r>
            <a:r>
              <a:rPr lang="ru-RU" dirty="0"/>
              <a:t> по умолчанию устанавливается равным 10.*/</a:t>
            </a:r>
          </a:p>
          <a:p>
            <a:pPr>
              <a:buNone/>
            </a:pPr>
            <a:r>
              <a:rPr lang="en-US" dirty="0"/>
              <a:t>template &lt;class </a:t>
            </a:r>
            <a:r>
              <a:rPr lang="en-US" dirty="0" err="1"/>
              <a:t>AType</a:t>
            </a:r>
            <a:r>
              <a:rPr lang="en-US" dirty="0"/>
              <a:t>=</a:t>
            </a:r>
            <a:r>
              <a:rPr lang="en-US" dirty="0" err="1"/>
              <a:t>int</a:t>
            </a:r>
            <a:r>
              <a:rPr lang="en-US" dirty="0"/>
              <a:t>, </a:t>
            </a:r>
            <a:r>
              <a:rPr lang="en-US" dirty="0" err="1"/>
              <a:t>int</a:t>
            </a:r>
            <a:r>
              <a:rPr lang="en-US" dirty="0"/>
              <a:t> size=10&gt;</a:t>
            </a:r>
            <a:endParaRPr lang="ru-RU" dirty="0"/>
          </a:p>
          <a:p>
            <a:pPr>
              <a:buNone/>
            </a:pPr>
            <a:r>
              <a:rPr lang="en-US" dirty="0"/>
              <a:t>class </a:t>
            </a:r>
            <a:r>
              <a:rPr lang="en-US" dirty="0" err="1"/>
              <a:t>atype</a:t>
            </a:r>
            <a:r>
              <a:rPr lang="en-US" dirty="0"/>
              <a:t>{</a:t>
            </a:r>
            <a:endParaRPr lang="ru-RU" dirty="0"/>
          </a:p>
          <a:p>
            <a:pPr>
              <a:buNone/>
            </a:pPr>
            <a:r>
              <a:rPr lang="ru-RU" dirty="0"/>
              <a:t>　　</a:t>
            </a:r>
            <a:r>
              <a:rPr lang="en-US" dirty="0" err="1"/>
              <a:t>AType</a:t>
            </a:r>
            <a:r>
              <a:rPr lang="en-US" dirty="0"/>
              <a:t> a[size]; // </a:t>
            </a:r>
            <a:r>
              <a:rPr lang="ru-RU" dirty="0"/>
              <a:t>Через параметр</a:t>
            </a:r>
            <a:r>
              <a:rPr lang="en-US" dirty="0"/>
              <a:t> size </a:t>
            </a:r>
            <a:r>
              <a:rPr lang="ru-RU" dirty="0"/>
              <a:t>передается размер массива</a:t>
            </a:r>
            <a:r>
              <a:rPr lang="en-US" dirty="0"/>
              <a:t>.</a:t>
            </a:r>
            <a:endParaRPr lang="ru-RU" dirty="0"/>
          </a:p>
          <a:p>
            <a:pPr>
              <a:buNone/>
            </a:pPr>
            <a:r>
              <a:rPr lang="ru-RU" dirty="0"/>
              <a:t>　</a:t>
            </a:r>
            <a:r>
              <a:rPr lang="en-US" dirty="0"/>
              <a:t>public:</a:t>
            </a:r>
            <a:endParaRPr lang="ru-RU" dirty="0"/>
          </a:p>
          <a:p>
            <a:pPr>
              <a:buNone/>
            </a:pPr>
            <a:r>
              <a:rPr lang="ru-RU" dirty="0"/>
              <a:t>　　</a:t>
            </a:r>
            <a:r>
              <a:rPr lang="en-US" dirty="0" err="1"/>
              <a:t>atype</a:t>
            </a:r>
            <a:r>
              <a:rPr lang="en-US" dirty="0"/>
              <a:t>() {</a:t>
            </a:r>
            <a:endParaRPr lang="ru-RU" dirty="0"/>
          </a:p>
          <a:p>
            <a:pPr>
              <a:buNone/>
            </a:pPr>
            <a:r>
              <a:rPr lang="ru-RU" dirty="0"/>
              <a:t>　　　</a:t>
            </a:r>
            <a:r>
              <a:rPr lang="en-US" dirty="0"/>
              <a:t>register </a:t>
            </a:r>
            <a:r>
              <a:rPr lang="en-US" dirty="0" err="1"/>
              <a:t>int</a:t>
            </a:r>
            <a:r>
              <a:rPr lang="en-US" dirty="0"/>
              <a:t> </a:t>
            </a:r>
            <a:r>
              <a:rPr lang="en-US" dirty="0" err="1"/>
              <a:t>i</a:t>
            </a:r>
            <a:r>
              <a:rPr lang="en-US" dirty="0"/>
              <a:t>;</a:t>
            </a:r>
            <a:endParaRPr lang="ru-RU" dirty="0"/>
          </a:p>
          <a:p>
            <a:pPr>
              <a:buNone/>
            </a:pPr>
            <a:r>
              <a:rPr lang="ru-RU" dirty="0"/>
              <a:t>　　　</a:t>
            </a:r>
            <a:r>
              <a:rPr lang="en-US" dirty="0"/>
              <a:t>for(</a:t>
            </a:r>
            <a:r>
              <a:rPr lang="en-US" dirty="0" err="1"/>
              <a:t>i</a:t>
            </a:r>
            <a:r>
              <a:rPr lang="en-US" dirty="0"/>
              <a:t>=0; </a:t>
            </a:r>
            <a:r>
              <a:rPr lang="en-US" dirty="0" err="1"/>
              <a:t>i</a:t>
            </a:r>
            <a:r>
              <a:rPr lang="en-US" dirty="0"/>
              <a:t>&lt;size; </a:t>
            </a:r>
            <a:r>
              <a:rPr lang="en-US" dirty="0" err="1"/>
              <a:t>i</a:t>
            </a:r>
            <a:r>
              <a:rPr lang="en-US" dirty="0"/>
              <a:t>++) a[</a:t>
            </a:r>
            <a:r>
              <a:rPr lang="en-US" dirty="0" err="1"/>
              <a:t>i</a:t>
            </a:r>
            <a:r>
              <a:rPr lang="en-US" dirty="0"/>
              <a:t>] = </a:t>
            </a:r>
            <a:r>
              <a:rPr lang="en-US" dirty="0" err="1"/>
              <a:t>i</a:t>
            </a:r>
            <a:r>
              <a:rPr lang="en-US" dirty="0"/>
              <a:t>;</a:t>
            </a:r>
            <a:endParaRPr lang="ru-RU" dirty="0"/>
          </a:p>
          <a:p>
            <a:pPr>
              <a:buNone/>
            </a:pPr>
            <a:r>
              <a:rPr lang="ru-RU" dirty="0"/>
              <a:t>　　</a:t>
            </a:r>
            <a:r>
              <a:rPr lang="en-US" dirty="0"/>
              <a:t>}</a:t>
            </a:r>
            <a:endParaRPr lang="ru-RU" dirty="0"/>
          </a:p>
          <a:p>
            <a:pPr>
              <a:buNone/>
            </a:pPr>
            <a:r>
              <a:rPr lang="ru-RU" dirty="0"/>
              <a:t>　　</a:t>
            </a:r>
            <a:r>
              <a:rPr lang="en-US" dirty="0" err="1"/>
              <a:t>AType</a:t>
            </a:r>
            <a:r>
              <a:rPr lang="en-US" dirty="0"/>
              <a:t> &amp;operator[](</a:t>
            </a:r>
            <a:r>
              <a:rPr lang="en-US" dirty="0" err="1"/>
              <a:t>int</a:t>
            </a:r>
            <a:r>
              <a:rPr lang="en-US" dirty="0"/>
              <a:t> </a:t>
            </a:r>
            <a:r>
              <a:rPr lang="en-US" dirty="0" err="1"/>
              <a:t>i</a:t>
            </a:r>
            <a:r>
              <a:rPr lang="en-US" dirty="0"/>
              <a:t>);</a:t>
            </a:r>
            <a:endParaRPr lang="ru-RU" dirty="0"/>
          </a:p>
          <a:p>
            <a:pPr>
              <a:buNone/>
            </a:pPr>
            <a:r>
              <a:rPr lang="ru-RU" dirty="0"/>
              <a:t>};</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a:buNone/>
            </a:pPr>
            <a:r>
              <a:rPr lang="ru-RU" dirty="0"/>
              <a:t>// Обеспечение контроля границ для класса </a:t>
            </a:r>
            <a:r>
              <a:rPr lang="ru-RU" dirty="0" err="1"/>
              <a:t>atype</a:t>
            </a:r>
            <a:r>
              <a:rPr lang="ru-RU" dirty="0"/>
              <a:t>.</a:t>
            </a:r>
          </a:p>
          <a:p>
            <a:pPr>
              <a:buNone/>
            </a:pPr>
            <a:r>
              <a:rPr lang="en-US" dirty="0"/>
              <a:t>template &lt;class </a:t>
            </a:r>
            <a:r>
              <a:rPr lang="ru-RU" dirty="0" err="1"/>
              <a:t>АТуре</a:t>
            </a:r>
            <a:r>
              <a:rPr lang="en-US" dirty="0"/>
              <a:t>, </a:t>
            </a:r>
            <a:r>
              <a:rPr lang="en-US" dirty="0" err="1"/>
              <a:t>int</a:t>
            </a:r>
            <a:r>
              <a:rPr lang="en-US" dirty="0"/>
              <a:t> size&gt;</a:t>
            </a:r>
            <a:endParaRPr lang="ru-RU" dirty="0"/>
          </a:p>
          <a:p>
            <a:pPr>
              <a:buNone/>
            </a:pPr>
            <a:r>
              <a:rPr lang="en-US" dirty="0" err="1"/>
              <a:t>AType</a:t>
            </a:r>
            <a:r>
              <a:rPr lang="en-US" dirty="0"/>
              <a:t> &amp;</a:t>
            </a:r>
            <a:r>
              <a:rPr lang="en-US" dirty="0" err="1"/>
              <a:t>atype</a:t>
            </a:r>
            <a:r>
              <a:rPr lang="en-US" dirty="0"/>
              <a:t>&lt;</a:t>
            </a:r>
            <a:r>
              <a:rPr lang="en-US" dirty="0" err="1"/>
              <a:t>AType</a:t>
            </a:r>
            <a:r>
              <a:rPr lang="en-US" dirty="0"/>
              <a:t>, size&gt;::operator[](</a:t>
            </a:r>
            <a:r>
              <a:rPr lang="en-US" dirty="0" err="1"/>
              <a:t>int</a:t>
            </a:r>
            <a:r>
              <a:rPr lang="en-US" dirty="0"/>
              <a:t> </a:t>
            </a:r>
            <a:r>
              <a:rPr lang="en-US" dirty="0" err="1"/>
              <a:t>i</a:t>
            </a:r>
            <a:r>
              <a:rPr lang="en-US" dirty="0"/>
              <a:t>)</a:t>
            </a:r>
            <a:endParaRPr lang="ru-RU" dirty="0"/>
          </a:p>
          <a:p>
            <a:pPr>
              <a:buNone/>
            </a:pPr>
            <a:r>
              <a:rPr lang="en-US" dirty="0"/>
              <a:t>{</a:t>
            </a:r>
            <a:endParaRPr lang="ru-RU" dirty="0"/>
          </a:p>
          <a:p>
            <a:pPr>
              <a:buNone/>
            </a:pPr>
            <a:r>
              <a:rPr lang="ru-RU" dirty="0"/>
              <a:t>　</a:t>
            </a:r>
            <a:r>
              <a:rPr lang="en-US" dirty="0"/>
              <a:t>if( </a:t>
            </a:r>
            <a:r>
              <a:rPr lang="en-US" dirty="0" err="1"/>
              <a:t>i</a:t>
            </a:r>
            <a:r>
              <a:rPr lang="en-US" dirty="0"/>
              <a:t>&lt;0 || </a:t>
            </a:r>
            <a:r>
              <a:rPr lang="en-US" dirty="0" err="1"/>
              <a:t>i</a:t>
            </a:r>
            <a:r>
              <a:rPr lang="en-US" dirty="0"/>
              <a:t>&gt; size-1) {</a:t>
            </a:r>
            <a:endParaRPr lang="ru-RU" dirty="0"/>
          </a:p>
          <a:p>
            <a:pPr>
              <a:buNone/>
            </a:pPr>
            <a:r>
              <a:rPr lang="ru-RU" dirty="0"/>
              <a:t>　　</a:t>
            </a:r>
            <a:r>
              <a:rPr lang="en-US" dirty="0" err="1"/>
              <a:t>cout</a:t>
            </a:r>
            <a:r>
              <a:rPr lang="en-US" dirty="0"/>
              <a:t> &lt;&lt; "\n </a:t>
            </a:r>
            <a:r>
              <a:rPr lang="ru-RU" dirty="0"/>
              <a:t>Значение индекса</a:t>
            </a:r>
            <a:r>
              <a:rPr lang="en-US" dirty="0"/>
              <a:t> ";</a:t>
            </a:r>
            <a:endParaRPr lang="ru-RU" dirty="0"/>
          </a:p>
          <a:p>
            <a:pPr>
              <a:buNone/>
            </a:pPr>
            <a:r>
              <a:rPr lang="ru-RU" dirty="0"/>
              <a:t>　　</a:t>
            </a:r>
            <a:r>
              <a:rPr lang="ru-RU" dirty="0" err="1"/>
              <a:t>cout</a:t>
            </a:r>
            <a:r>
              <a:rPr lang="ru-RU" dirty="0"/>
              <a:t> &lt;&lt; </a:t>
            </a:r>
            <a:r>
              <a:rPr lang="ru-RU" dirty="0" err="1"/>
              <a:t>i</a:t>
            </a:r>
            <a:r>
              <a:rPr lang="ru-RU" dirty="0"/>
              <a:t> &lt;&lt; " за пределами границ </a:t>
            </a:r>
            <a:r>
              <a:rPr lang="ru-RU" dirty="0" err="1"/>
              <a:t>массива.\n</a:t>
            </a:r>
            <a:r>
              <a:rPr lang="ru-RU" dirty="0"/>
              <a:t>";</a:t>
            </a:r>
          </a:p>
          <a:p>
            <a:pPr>
              <a:buNone/>
            </a:pPr>
            <a:r>
              <a:rPr lang="ru-RU" dirty="0"/>
              <a:t>　　</a:t>
            </a:r>
            <a:r>
              <a:rPr lang="en-US" dirty="0"/>
              <a:t>exit(1);</a:t>
            </a:r>
            <a:r>
              <a:rPr lang="ru-RU" dirty="0"/>
              <a:t>　</a:t>
            </a:r>
            <a:r>
              <a:rPr lang="en-US" dirty="0"/>
              <a:t>}</a:t>
            </a:r>
            <a:endParaRPr lang="ru-RU" dirty="0"/>
          </a:p>
          <a:p>
            <a:pPr>
              <a:buNone/>
            </a:pPr>
            <a:r>
              <a:rPr lang="ru-RU" dirty="0"/>
              <a:t>　</a:t>
            </a:r>
            <a:r>
              <a:rPr lang="en-US" dirty="0"/>
              <a:t>return a[</a:t>
            </a:r>
            <a:r>
              <a:rPr lang="en-US" dirty="0" err="1"/>
              <a:t>i</a:t>
            </a:r>
            <a:r>
              <a:rPr lang="en-US" dirty="0"/>
              <a:t>];</a:t>
            </a:r>
            <a:endParaRPr lang="ru-RU" dirty="0"/>
          </a:p>
          <a:p>
            <a:pPr>
              <a:buNone/>
            </a:pPr>
            <a:r>
              <a:rPr lang="en-US" dirty="0"/>
              <a:t>}</a:t>
            </a:r>
            <a:endParaRPr lang="ru-RU" dirty="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832648"/>
          </a:xfrm>
        </p:spPr>
        <p:txBody>
          <a:bodyPr>
            <a:normAutofit fontScale="77500" lnSpcReduction="20000"/>
          </a:bodyPr>
          <a:lstStyle/>
          <a:p>
            <a:pPr>
              <a:buNone/>
            </a:pPr>
            <a:r>
              <a:rPr lang="ru-RU" dirty="0" smtClean="0"/>
              <a:t>	Кроме </a:t>
            </a:r>
            <a:r>
              <a:rPr lang="ru-RU" dirty="0"/>
              <a:t>функций-шаблонов можно также определить классы-шаблоны. Для этого следует создать класс, определяющий все алгоритмы, но фактический тип данных является параметром, </a:t>
            </a:r>
            <a:r>
              <a:rPr lang="ru-RU" dirty="0" smtClean="0"/>
              <a:t>определяющимся </a:t>
            </a:r>
            <a:r>
              <a:rPr lang="ru-RU" dirty="0"/>
              <a:t>при создании класса</a:t>
            </a:r>
            <a:r>
              <a:rPr lang="ru-RU" dirty="0" smtClean="0"/>
              <a:t>.</a:t>
            </a:r>
          </a:p>
          <a:p>
            <a:pPr>
              <a:buNone/>
            </a:pPr>
            <a:r>
              <a:rPr lang="ru-RU" b="1" i="1" dirty="0" err="1"/>
              <a:t>template</a:t>
            </a:r>
            <a:r>
              <a:rPr lang="ru-RU" b="1" i="1" dirty="0"/>
              <a:t> &lt; </a:t>
            </a:r>
            <a:r>
              <a:rPr lang="ru-RU" b="1" i="1" dirty="0" err="1"/>
              <a:t>class</a:t>
            </a:r>
            <a:r>
              <a:rPr lang="ru-RU" b="1" i="1" dirty="0"/>
              <a:t> </a:t>
            </a:r>
            <a:r>
              <a:rPr lang="en-US" b="1" i="1" dirty="0" smtClean="0"/>
              <a:t>n</a:t>
            </a:r>
            <a:r>
              <a:rPr lang="ru-RU" b="1" i="1" dirty="0" smtClean="0"/>
              <a:t>тип</a:t>
            </a:r>
            <a:r>
              <a:rPr lang="ru-RU" b="1" i="1" dirty="0"/>
              <a:t>&gt; </a:t>
            </a:r>
            <a:endParaRPr lang="en-US" b="1" i="1" dirty="0" smtClean="0"/>
          </a:p>
          <a:p>
            <a:pPr>
              <a:buNone/>
            </a:pPr>
            <a:r>
              <a:rPr lang="ru-RU" b="1" i="1" dirty="0" err="1" smtClean="0"/>
              <a:t>class</a:t>
            </a:r>
            <a:r>
              <a:rPr lang="ru-RU" b="1" i="1" dirty="0" smtClean="0"/>
              <a:t> </a:t>
            </a:r>
            <a:r>
              <a:rPr lang="ru-RU" b="1" i="1" dirty="0" err="1"/>
              <a:t>имя_класса</a:t>
            </a:r>
            <a:r>
              <a:rPr lang="ru-RU" b="1" i="1" dirty="0"/>
              <a:t> {</a:t>
            </a:r>
            <a:br>
              <a:rPr lang="ru-RU" b="1" i="1" dirty="0"/>
            </a:br>
            <a:r>
              <a:rPr lang="ru-RU" b="1" i="1" dirty="0" smtClean="0"/>
              <a:t>…}</a:t>
            </a:r>
            <a:r>
              <a:rPr lang="en-US" b="1" i="1" dirty="0" smtClean="0"/>
              <a:t>;</a:t>
            </a:r>
          </a:p>
          <a:p>
            <a:pPr>
              <a:buNone/>
            </a:pPr>
            <a:r>
              <a:rPr lang="en-US" dirty="0" smtClean="0"/>
              <a:t>	</a:t>
            </a:r>
            <a:r>
              <a:rPr lang="ru-RU" dirty="0" smtClean="0"/>
              <a:t>Здесь </a:t>
            </a:r>
            <a:r>
              <a:rPr lang="en-US" dirty="0" smtClean="0"/>
              <a:t>n</a:t>
            </a:r>
            <a:r>
              <a:rPr lang="ru-RU" dirty="0" smtClean="0"/>
              <a:t>тип </a:t>
            </a:r>
            <a:r>
              <a:rPr lang="ru-RU" dirty="0"/>
              <a:t>является параметром-типом, который будет указан при создании экземпляра класса. </a:t>
            </a:r>
            <a:endParaRPr lang="en-US" dirty="0" smtClean="0"/>
          </a:p>
          <a:p>
            <a:pPr fontAlgn="base"/>
            <a:r>
              <a:rPr lang="ru-RU" dirty="0"/>
              <a:t>После создания класса-шаблона можно создать конкретный экземпляр этого класса, используя следующую общую форму:</a:t>
            </a:r>
          </a:p>
          <a:p>
            <a:pPr fontAlgn="base"/>
            <a:r>
              <a:rPr lang="ru-RU" i="1" dirty="0" err="1"/>
              <a:t>имя_класса</a:t>
            </a:r>
            <a:r>
              <a:rPr lang="ru-RU" i="1" dirty="0"/>
              <a:t> &lt;тип&gt; объект;</a:t>
            </a:r>
            <a:endParaRPr lang="ru-RU" dirty="0"/>
          </a:p>
          <a:p>
            <a:pPr>
              <a:buNone/>
            </a:pPr>
            <a:r>
              <a:rPr lang="en-US" dirty="0" smtClean="0"/>
              <a:t>	</a:t>
            </a:r>
            <a:r>
              <a:rPr lang="ru-RU" dirty="0" smtClean="0"/>
              <a:t>Здесь </a:t>
            </a:r>
            <a:r>
              <a:rPr lang="ru-RU" dirty="0"/>
              <a:t>тип является именем типа данных, с которыми будет оперировать данный класс</a:t>
            </a:r>
            <a:r>
              <a:rPr lang="ru-RU" dirty="0" smtClean="0"/>
              <a:t>.</a:t>
            </a:r>
            <a:endParaRPr lang="ru-RU" dirty="0"/>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p:spPr>
        <p:txBody>
          <a:bodyPr>
            <a:normAutofit fontScale="70000" lnSpcReduction="20000"/>
          </a:bodyPr>
          <a:lstStyle/>
          <a:p>
            <a:pPr>
              <a:buNone/>
            </a:pPr>
            <a:r>
              <a:rPr lang="en-US" dirty="0" err="1"/>
              <a:t>int</a:t>
            </a:r>
            <a:r>
              <a:rPr lang="en-US" dirty="0"/>
              <a:t> main()</a:t>
            </a:r>
            <a:endParaRPr lang="ru-RU" dirty="0"/>
          </a:p>
          <a:p>
            <a:pPr>
              <a:buNone/>
            </a:pPr>
            <a:r>
              <a:rPr lang="en-US" dirty="0" smtClean="0"/>
              <a:t>{</a:t>
            </a:r>
            <a:r>
              <a:rPr lang="ru-RU" dirty="0"/>
              <a:t>　</a:t>
            </a:r>
            <a:r>
              <a:rPr lang="en-US" dirty="0" err="1"/>
              <a:t>atype</a:t>
            </a:r>
            <a:r>
              <a:rPr lang="en-US" dirty="0"/>
              <a:t>&lt;</a:t>
            </a:r>
            <a:r>
              <a:rPr lang="en-US" dirty="0" err="1"/>
              <a:t>int</a:t>
            </a:r>
            <a:r>
              <a:rPr lang="en-US" dirty="0"/>
              <a:t>, 100&gt; </a:t>
            </a:r>
            <a:r>
              <a:rPr lang="en-US" dirty="0" err="1"/>
              <a:t>intarray</a:t>
            </a:r>
            <a:r>
              <a:rPr lang="en-US" dirty="0"/>
              <a:t>; /* 100-</a:t>
            </a:r>
            <a:r>
              <a:rPr lang="ru-RU" dirty="0"/>
              <a:t>элементный массив</a:t>
            </a:r>
            <a:r>
              <a:rPr lang="en-US" dirty="0"/>
              <a:t> </a:t>
            </a:r>
            <a:r>
              <a:rPr lang="ru-RU" dirty="0"/>
              <a:t>целых чисел</a:t>
            </a:r>
            <a:r>
              <a:rPr lang="en-US" dirty="0"/>
              <a:t> */</a:t>
            </a:r>
            <a:endParaRPr lang="ru-RU" dirty="0"/>
          </a:p>
          <a:p>
            <a:pPr>
              <a:buNone/>
            </a:pPr>
            <a:r>
              <a:rPr lang="ru-RU" dirty="0"/>
              <a:t>　</a:t>
            </a:r>
            <a:r>
              <a:rPr lang="ru-RU" dirty="0" err="1"/>
              <a:t>atype</a:t>
            </a:r>
            <a:r>
              <a:rPr lang="ru-RU" dirty="0"/>
              <a:t>&lt;</a:t>
            </a:r>
            <a:r>
              <a:rPr lang="ru-RU" dirty="0" err="1"/>
              <a:t>double</a:t>
            </a:r>
            <a:r>
              <a:rPr lang="ru-RU" dirty="0"/>
              <a:t>&gt; </a:t>
            </a:r>
            <a:r>
              <a:rPr lang="ru-RU" dirty="0" err="1"/>
              <a:t>doublearray</a:t>
            </a:r>
            <a:r>
              <a:rPr lang="ru-RU" dirty="0"/>
              <a:t>; /* 10-элементный массив double-значений (размер массива установлен по умолчанию) */</a:t>
            </a:r>
          </a:p>
          <a:p>
            <a:pPr>
              <a:buNone/>
            </a:pPr>
            <a:r>
              <a:rPr lang="ru-RU" dirty="0"/>
              <a:t>　</a:t>
            </a:r>
            <a:r>
              <a:rPr lang="ru-RU" dirty="0" err="1"/>
              <a:t>atype</a:t>
            </a:r>
            <a:r>
              <a:rPr lang="ru-RU" dirty="0"/>
              <a:t>&lt;&gt; </a:t>
            </a:r>
            <a:r>
              <a:rPr lang="ru-RU" dirty="0" err="1"/>
              <a:t>defarray</a:t>
            </a:r>
            <a:r>
              <a:rPr lang="ru-RU" dirty="0"/>
              <a:t>; /* 10-элементный массив int-значений (размер и тип </a:t>
            </a:r>
            <a:r>
              <a:rPr lang="ru-RU" dirty="0" err="1"/>
              <a:t>int</a:t>
            </a:r>
            <a:r>
              <a:rPr lang="ru-RU" dirty="0"/>
              <a:t> установлены по умолчанию) */</a:t>
            </a:r>
          </a:p>
          <a:p>
            <a:pPr>
              <a:buNone/>
            </a:pPr>
            <a:r>
              <a:rPr lang="ru-RU" dirty="0"/>
              <a:t>　</a:t>
            </a:r>
            <a:r>
              <a:rPr lang="ru-RU" dirty="0" err="1"/>
              <a:t>int</a:t>
            </a:r>
            <a:r>
              <a:rPr lang="ru-RU" dirty="0"/>
              <a:t> </a:t>
            </a:r>
            <a:r>
              <a:rPr lang="ru-RU" dirty="0" err="1"/>
              <a:t>i</a:t>
            </a:r>
            <a:r>
              <a:rPr lang="ru-RU" dirty="0"/>
              <a:t>;</a:t>
            </a:r>
          </a:p>
          <a:p>
            <a:pPr>
              <a:buNone/>
            </a:pPr>
            <a:r>
              <a:rPr lang="ru-RU" dirty="0"/>
              <a:t>　</a:t>
            </a:r>
            <a:r>
              <a:rPr lang="ru-RU" dirty="0" err="1"/>
              <a:t>cout</a:t>
            </a:r>
            <a:r>
              <a:rPr lang="ru-RU" dirty="0"/>
              <a:t> &lt;&lt; "Массив целых чисел: ";</a:t>
            </a:r>
          </a:p>
          <a:p>
            <a:pPr>
              <a:buNone/>
            </a:pPr>
            <a:r>
              <a:rPr lang="ru-RU" dirty="0"/>
              <a:t>　</a:t>
            </a:r>
            <a:r>
              <a:rPr lang="ru-RU" dirty="0" err="1"/>
              <a:t>for</a:t>
            </a:r>
            <a:r>
              <a:rPr lang="ru-RU" dirty="0"/>
              <a:t>(i=0; </a:t>
            </a:r>
            <a:r>
              <a:rPr lang="ru-RU" dirty="0" err="1"/>
              <a:t>i</a:t>
            </a:r>
            <a:r>
              <a:rPr lang="ru-RU" dirty="0"/>
              <a:t>&lt;100; </a:t>
            </a:r>
            <a:r>
              <a:rPr lang="ru-RU" dirty="0" err="1"/>
              <a:t>i++</a:t>
            </a:r>
            <a:r>
              <a:rPr lang="ru-RU" dirty="0"/>
              <a:t> ) </a:t>
            </a:r>
            <a:r>
              <a:rPr lang="ru-RU" dirty="0" err="1"/>
              <a:t>intarray</a:t>
            </a:r>
            <a:r>
              <a:rPr lang="ru-RU" dirty="0"/>
              <a:t>[</a:t>
            </a:r>
            <a:r>
              <a:rPr lang="ru-RU" dirty="0" err="1"/>
              <a:t>i</a:t>
            </a:r>
            <a:r>
              <a:rPr lang="ru-RU" dirty="0"/>
              <a:t>] = </a:t>
            </a:r>
            <a:r>
              <a:rPr lang="ru-RU" dirty="0" err="1"/>
              <a:t>i</a:t>
            </a:r>
            <a:r>
              <a:rPr lang="ru-RU" dirty="0"/>
              <a:t>;</a:t>
            </a:r>
          </a:p>
          <a:p>
            <a:pPr>
              <a:buNone/>
            </a:pPr>
            <a:r>
              <a:rPr lang="ru-RU" dirty="0"/>
              <a:t>　</a:t>
            </a:r>
            <a:r>
              <a:rPr lang="en-US" dirty="0"/>
              <a:t>for(</a:t>
            </a:r>
            <a:r>
              <a:rPr lang="en-US" dirty="0" err="1"/>
              <a:t>i</a:t>
            </a:r>
            <a:r>
              <a:rPr lang="en-US" dirty="0"/>
              <a:t>=0; </a:t>
            </a:r>
            <a:r>
              <a:rPr lang="en-US" dirty="0" err="1"/>
              <a:t>i</a:t>
            </a:r>
            <a:r>
              <a:rPr lang="en-US" dirty="0"/>
              <a:t>&lt;100; </a:t>
            </a:r>
            <a:r>
              <a:rPr lang="en-US" dirty="0" err="1"/>
              <a:t>i</a:t>
            </a:r>
            <a:r>
              <a:rPr lang="en-US" dirty="0"/>
              <a:t>++) </a:t>
            </a:r>
            <a:r>
              <a:rPr lang="en-US" dirty="0" err="1"/>
              <a:t>cout</a:t>
            </a:r>
            <a:r>
              <a:rPr lang="en-US" dirty="0"/>
              <a:t> &lt;&lt; </a:t>
            </a:r>
            <a:r>
              <a:rPr lang="en-US" dirty="0" err="1"/>
              <a:t>intarray</a:t>
            </a:r>
            <a:r>
              <a:rPr lang="en-US" dirty="0"/>
              <a:t>[</a:t>
            </a:r>
            <a:r>
              <a:rPr lang="en-US" dirty="0" err="1"/>
              <a:t>i</a:t>
            </a:r>
            <a:r>
              <a:rPr lang="en-US" dirty="0"/>
              <a:t>] &lt;&lt; " </a:t>
            </a:r>
            <a:r>
              <a:rPr lang="en-US" dirty="0" smtClean="0"/>
              <a:t>“;</a:t>
            </a:r>
            <a:r>
              <a:rPr lang="ru-RU" dirty="0"/>
              <a:t>　</a:t>
            </a:r>
            <a:r>
              <a:rPr lang="en-US" dirty="0" err="1"/>
              <a:t>cout</a:t>
            </a:r>
            <a:r>
              <a:rPr lang="en-US" dirty="0"/>
              <a:t> &lt;&lt; '\n';</a:t>
            </a:r>
            <a:endParaRPr lang="ru-RU" dirty="0"/>
          </a:p>
          <a:p>
            <a:pPr>
              <a:buNone/>
            </a:pPr>
            <a:r>
              <a:rPr lang="ru-RU" dirty="0"/>
              <a:t>　</a:t>
            </a:r>
            <a:r>
              <a:rPr lang="en-US" dirty="0" err="1"/>
              <a:t>cout</a:t>
            </a:r>
            <a:r>
              <a:rPr lang="en-US" dirty="0"/>
              <a:t> &lt;&lt; "</a:t>
            </a:r>
            <a:r>
              <a:rPr lang="ru-RU" dirty="0"/>
              <a:t>Массив</a:t>
            </a:r>
            <a:r>
              <a:rPr lang="en-US" dirty="0"/>
              <a:t> double-</a:t>
            </a:r>
            <a:r>
              <a:rPr lang="ru-RU" dirty="0"/>
              <a:t>значений</a:t>
            </a:r>
            <a:r>
              <a:rPr lang="en-US" dirty="0"/>
              <a:t>: ";</a:t>
            </a:r>
            <a:endParaRPr lang="ru-RU" dirty="0"/>
          </a:p>
          <a:p>
            <a:pPr>
              <a:buNone/>
            </a:pPr>
            <a:r>
              <a:rPr lang="ru-RU" dirty="0"/>
              <a:t>　</a:t>
            </a:r>
            <a:r>
              <a:rPr lang="en-US" dirty="0"/>
              <a:t>for(</a:t>
            </a:r>
            <a:r>
              <a:rPr lang="en-US" dirty="0" err="1"/>
              <a:t>i</a:t>
            </a:r>
            <a:r>
              <a:rPr lang="en-US" dirty="0"/>
              <a:t>=0; </a:t>
            </a:r>
            <a:r>
              <a:rPr lang="en-US" dirty="0" err="1"/>
              <a:t>i</a:t>
            </a:r>
            <a:r>
              <a:rPr lang="en-US" dirty="0"/>
              <a:t>&lt;10; </a:t>
            </a:r>
            <a:r>
              <a:rPr lang="en-US" dirty="0" err="1"/>
              <a:t>i</a:t>
            </a:r>
            <a:r>
              <a:rPr lang="en-US" dirty="0"/>
              <a:t>++) </a:t>
            </a:r>
            <a:r>
              <a:rPr lang="en-US" dirty="0" err="1"/>
              <a:t>doublearray</a:t>
            </a:r>
            <a:r>
              <a:rPr lang="en-US" dirty="0"/>
              <a:t>[</a:t>
            </a:r>
            <a:r>
              <a:rPr lang="en-US" dirty="0" err="1"/>
              <a:t>i</a:t>
            </a:r>
            <a:r>
              <a:rPr lang="en-US" dirty="0"/>
              <a:t>] = (double) </a:t>
            </a:r>
            <a:r>
              <a:rPr lang="en-US" dirty="0" err="1"/>
              <a:t>i</a:t>
            </a:r>
            <a:r>
              <a:rPr lang="en-US" dirty="0"/>
              <a:t>/3;</a:t>
            </a:r>
            <a:endParaRPr lang="ru-RU" dirty="0"/>
          </a:p>
          <a:p>
            <a:pPr>
              <a:buNone/>
            </a:pPr>
            <a:r>
              <a:rPr lang="ru-RU" dirty="0"/>
              <a:t>　</a:t>
            </a:r>
            <a:r>
              <a:rPr lang="en-US" dirty="0"/>
              <a:t>for(</a:t>
            </a:r>
            <a:r>
              <a:rPr lang="en-US" dirty="0" err="1"/>
              <a:t>i</a:t>
            </a:r>
            <a:r>
              <a:rPr lang="en-US" dirty="0"/>
              <a:t>=0; </a:t>
            </a:r>
            <a:r>
              <a:rPr lang="en-US" dirty="0" err="1"/>
              <a:t>i</a:t>
            </a:r>
            <a:r>
              <a:rPr lang="en-US" dirty="0"/>
              <a:t>&lt;10; </a:t>
            </a:r>
            <a:r>
              <a:rPr lang="en-US" dirty="0" err="1"/>
              <a:t>i</a:t>
            </a:r>
            <a:r>
              <a:rPr lang="en-US" dirty="0"/>
              <a:t>++) </a:t>
            </a:r>
            <a:r>
              <a:rPr lang="en-US" dirty="0" err="1"/>
              <a:t>cout</a:t>
            </a:r>
            <a:r>
              <a:rPr lang="en-US" dirty="0"/>
              <a:t> &lt;&lt; </a:t>
            </a:r>
            <a:r>
              <a:rPr lang="en-US" dirty="0" err="1"/>
              <a:t>doublearray</a:t>
            </a:r>
            <a:r>
              <a:rPr lang="en-US" dirty="0"/>
              <a:t>[</a:t>
            </a:r>
            <a:r>
              <a:rPr lang="en-US" dirty="0" err="1"/>
              <a:t>i</a:t>
            </a:r>
            <a:r>
              <a:rPr lang="en-US" dirty="0"/>
              <a:t>] &lt;&lt; " </a:t>
            </a:r>
            <a:r>
              <a:rPr lang="en-US" dirty="0" smtClean="0"/>
              <a:t>“;</a:t>
            </a:r>
            <a:r>
              <a:rPr lang="ru-RU" dirty="0"/>
              <a:t>　</a:t>
            </a:r>
            <a:r>
              <a:rPr lang="ru-RU" dirty="0" err="1"/>
              <a:t>cout</a:t>
            </a:r>
            <a:r>
              <a:rPr lang="ru-RU" dirty="0"/>
              <a:t> &lt;&lt; '\</a:t>
            </a:r>
            <a:r>
              <a:rPr lang="ru-RU" dirty="0" err="1"/>
              <a:t>n</a:t>
            </a:r>
            <a:r>
              <a:rPr lang="ru-RU" dirty="0"/>
              <a:t>';</a:t>
            </a:r>
          </a:p>
          <a:p>
            <a:pPr>
              <a:buNone/>
            </a:pPr>
            <a:r>
              <a:rPr lang="ru-RU" dirty="0"/>
              <a:t>　</a:t>
            </a:r>
            <a:r>
              <a:rPr lang="ru-RU" dirty="0" err="1"/>
              <a:t>cout</a:t>
            </a:r>
            <a:r>
              <a:rPr lang="ru-RU" dirty="0"/>
              <a:t> &lt;&lt; "Массив по умолчанию: ";</a:t>
            </a:r>
          </a:p>
          <a:p>
            <a:pPr>
              <a:buNone/>
            </a:pPr>
            <a:r>
              <a:rPr lang="ru-RU" dirty="0"/>
              <a:t>　</a:t>
            </a:r>
            <a:r>
              <a:rPr lang="ru-RU" dirty="0" err="1"/>
              <a:t>for</a:t>
            </a:r>
            <a:r>
              <a:rPr lang="ru-RU" dirty="0"/>
              <a:t>(i=0; </a:t>
            </a:r>
            <a:r>
              <a:rPr lang="ru-RU" dirty="0" err="1"/>
              <a:t>i</a:t>
            </a:r>
            <a:r>
              <a:rPr lang="ru-RU" dirty="0"/>
              <a:t>&lt;10; </a:t>
            </a:r>
            <a:r>
              <a:rPr lang="ru-RU" dirty="0" err="1"/>
              <a:t>i++</a:t>
            </a:r>
            <a:r>
              <a:rPr lang="ru-RU" dirty="0"/>
              <a:t>) </a:t>
            </a:r>
            <a:r>
              <a:rPr lang="ru-RU" dirty="0" err="1"/>
              <a:t>defarray</a:t>
            </a:r>
            <a:r>
              <a:rPr lang="ru-RU" dirty="0"/>
              <a:t>[</a:t>
            </a:r>
            <a:r>
              <a:rPr lang="ru-RU" dirty="0" err="1"/>
              <a:t>i</a:t>
            </a:r>
            <a:r>
              <a:rPr lang="ru-RU" dirty="0"/>
              <a:t>] = </a:t>
            </a:r>
            <a:r>
              <a:rPr lang="ru-RU" dirty="0" err="1"/>
              <a:t>i</a:t>
            </a:r>
            <a:r>
              <a:rPr lang="ru-RU" dirty="0"/>
              <a:t>;</a:t>
            </a:r>
          </a:p>
          <a:p>
            <a:pPr>
              <a:buNone/>
            </a:pPr>
            <a:r>
              <a:rPr lang="ru-RU" dirty="0"/>
              <a:t>　</a:t>
            </a:r>
            <a:r>
              <a:rPr lang="en-US" dirty="0"/>
              <a:t>for(</a:t>
            </a:r>
            <a:r>
              <a:rPr lang="en-US" dirty="0" err="1"/>
              <a:t>i</a:t>
            </a:r>
            <a:r>
              <a:rPr lang="en-US" dirty="0"/>
              <a:t>=0; </a:t>
            </a:r>
            <a:r>
              <a:rPr lang="en-US" dirty="0" err="1"/>
              <a:t>i</a:t>
            </a:r>
            <a:r>
              <a:rPr lang="en-US" dirty="0"/>
              <a:t>&lt;10; </a:t>
            </a:r>
            <a:r>
              <a:rPr lang="en-US" dirty="0" err="1"/>
              <a:t>i</a:t>
            </a:r>
            <a:r>
              <a:rPr lang="en-US" dirty="0"/>
              <a:t>++) </a:t>
            </a:r>
            <a:r>
              <a:rPr lang="en-US" dirty="0" err="1"/>
              <a:t>cout</a:t>
            </a:r>
            <a:r>
              <a:rPr lang="en-US" dirty="0"/>
              <a:t> &lt;&lt; </a:t>
            </a:r>
            <a:r>
              <a:rPr lang="en-US" dirty="0" err="1"/>
              <a:t>defarray</a:t>
            </a:r>
            <a:r>
              <a:rPr lang="en-US" dirty="0"/>
              <a:t>[</a:t>
            </a:r>
            <a:r>
              <a:rPr lang="en-US" dirty="0" err="1"/>
              <a:t>i</a:t>
            </a:r>
            <a:r>
              <a:rPr lang="en-US" dirty="0"/>
              <a:t>] &lt;&lt; " ";</a:t>
            </a:r>
            <a:endParaRPr lang="ru-RU" dirty="0"/>
          </a:p>
          <a:p>
            <a:pPr>
              <a:buNone/>
            </a:pPr>
            <a:r>
              <a:rPr lang="ru-RU" dirty="0"/>
              <a:t>　</a:t>
            </a:r>
            <a:r>
              <a:rPr lang="en-US" dirty="0" err="1"/>
              <a:t>cout</a:t>
            </a:r>
            <a:r>
              <a:rPr lang="en-US" dirty="0"/>
              <a:t> &lt;&lt; '\n';</a:t>
            </a:r>
            <a:endParaRPr lang="ru-RU" dirty="0"/>
          </a:p>
          <a:p>
            <a:pPr>
              <a:buNone/>
            </a:pPr>
            <a:r>
              <a:rPr lang="ru-RU" dirty="0"/>
              <a:t>　</a:t>
            </a:r>
            <a:r>
              <a:rPr lang="en-US" dirty="0"/>
              <a:t>return 0</a:t>
            </a:r>
            <a:r>
              <a:rPr lang="en-US" dirty="0" smtClean="0"/>
              <a:t>;</a:t>
            </a:r>
            <a:r>
              <a:rPr lang="ru-RU" dirty="0" smtClean="0"/>
              <a:t>}</a:t>
            </a:r>
            <a:endParaRPr lang="ru-RU" dirty="0"/>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700" b="1" i="1" dirty="0"/>
              <a:t>Явно задаваемые специализации </a:t>
            </a:r>
            <a:r>
              <a:rPr lang="ru-RU" sz="2700" b="1" i="1" dirty="0" smtClean="0"/>
              <a:t>классов</a:t>
            </a:r>
            <a:endParaRPr lang="ru-RU" dirty="0"/>
          </a:p>
        </p:txBody>
      </p:sp>
      <p:sp>
        <p:nvSpPr>
          <p:cNvPr id="3" name="Содержимое 2"/>
          <p:cNvSpPr>
            <a:spLocks noGrp="1"/>
          </p:cNvSpPr>
          <p:nvPr>
            <p:ph idx="1"/>
          </p:nvPr>
        </p:nvSpPr>
        <p:spPr>
          <a:xfrm>
            <a:off x="457200" y="1196752"/>
            <a:ext cx="8229600" cy="4929411"/>
          </a:xfrm>
        </p:spPr>
        <p:txBody>
          <a:bodyPr>
            <a:normAutofit fontScale="85000" lnSpcReduction="20000"/>
          </a:bodyPr>
          <a:lstStyle/>
          <a:p>
            <a:pPr>
              <a:buNone/>
            </a:pPr>
            <a:r>
              <a:rPr lang="ru-RU" dirty="0"/>
              <a:t>// Демонстрация специализации класса.</a:t>
            </a:r>
          </a:p>
          <a:p>
            <a:pPr>
              <a:buNone/>
            </a:pPr>
            <a:r>
              <a:rPr lang="ru-RU" dirty="0"/>
              <a:t>#</a:t>
            </a:r>
            <a:r>
              <a:rPr lang="ru-RU" dirty="0" err="1"/>
              <a:t>include</a:t>
            </a:r>
            <a:r>
              <a:rPr lang="ru-RU" dirty="0"/>
              <a:t> &lt;</a:t>
            </a:r>
            <a:r>
              <a:rPr lang="ru-RU" dirty="0" err="1"/>
              <a:t>iostream</a:t>
            </a:r>
            <a:r>
              <a:rPr lang="ru-RU" dirty="0"/>
              <a:t>&gt;</a:t>
            </a:r>
          </a:p>
          <a:p>
            <a:pPr>
              <a:buNone/>
            </a:pPr>
            <a:r>
              <a:rPr lang="en-US" dirty="0"/>
              <a:t>using namespace std;</a:t>
            </a:r>
            <a:endParaRPr lang="ru-RU" dirty="0"/>
          </a:p>
          <a:p>
            <a:pPr>
              <a:buNone/>
            </a:pPr>
            <a:r>
              <a:rPr lang="en-US" dirty="0"/>
              <a:t>template &lt;class T&gt;</a:t>
            </a:r>
            <a:endParaRPr lang="ru-RU" dirty="0"/>
          </a:p>
          <a:p>
            <a:pPr>
              <a:buNone/>
            </a:pPr>
            <a:r>
              <a:rPr lang="en-US" dirty="0"/>
              <a:t>class </a:t>
            </a:r>
            <a:r>
              <a:rPr lang="en-US" dirty="0" err="1"/>
              <a:t>myclass</a:t>
            </a:r>
            <a:r>
              <a:rPr lang="en-US" dirty="0"/>
              <a:t> {</a:t>
            </a:r>
            <a:endParaRPr lang="ru-RU" dirty="0"/>
          </a:p>
          <a:p>
            <a:pPr>
              <a:buNone/>
            </a:pPr>
            <a:r>
              <a:rPr lang="ru-RU" dirty="0"/>
              <a:t>　　</a:t>
            </a:r>
            <a:r>
              <a:rPr lang="en-US" dirty="0"/>
              <a:t>T x;</a:t>
            </a:r>
            <a:endParaRPr lang="ru-RU" dirty="0"/>
          </a:p>
          <a:p>
            <a:pPr>
              <a:buNone/>
            </a:pPr>
            <a:r>
              <a:rPr lang="ru-RU" dirty="0"/>
              <a:t>　</a:t>
            </a:r>
            <a:r>
              <a:rPr lang="en-US" dirty="0"/>
              <a:t>public:</a:t>
            </a:r>
            <a:endParaRPr lang="ru-RU" dirty="0"/>
          </a:p>
          <a:p>
            <a:pPr>
              <a:buNone/>
            </a:pPr>
            <a:r>
              <a:rPr lang="ru-RU" dirty="0"/>
              <a:t>　　</a:t>
            </a:r>
            <a:r>
              <a:rPr lang="en-US" dirty="0" err="1"/>
              <a:t>myclass</a:t>
            </a:r>
            <a:r>
              <a:rPr lang="ru-RU" dirty="0"/>
              <a:t>(</a:t>
            </a:r>
            <a:r>
              <a:rPr lang="en-US" dirty="0"/>
              <a:t>T a</a:t>
            </a:r>
            <a:r>
              <a:rPr lang="ru-RU" dirty="0"/>
              <a:t>) {　　　</a:t>
            </a:r>
            <a:r>
              <a:rPr lang="ru-RU" dirty="0" err="1"/>
              <a:t>cout</a:t>
            </a:r>
            <a:r>
              <a:rPr lang="ru-RU" dirty="0"/>
              <a:t> &lt;&lt; "В теле обобщенного класса </a:t>
            </a:r>
            <a:r>
              <a:rPr lang="ru-RU" dirty="0" err="1"/>
              <a:t>myclass.\n</a:t>
            </a:r>
            <a:r>
              <a:rPr lang="ru-RU" dirty="0"/>
              <a:t>";</a:t>
            </a:r>
          </a:p>
          <a:p>
            <a:pPr>
              <a:buNone/>
            </a:pPr>
            <a:r>
              <a:rPr lang="ru-RU" dirty="0"/>
              <a:t>　　　</a:t>
            </a:r>
            <a:r>
              <a:rPr lang="en-US" dirty="0"/>
              <a:t>x = a;</a:t>
            </a:r>
            <a:r>
              <a:rPr lang="ru-RU" dirty="0"/>
              <a:t>　</a:t>
            </a:r>
            <a:r>
              <a:rPr lang="en-US" dirty="0"/>
              <a:t>}</a:t>
            </a:r>
            <a:endParaRPr lang="ru-RU" dirty="0"/>
          </a:p>
          <a:p>
            <a:pPr>
              <a:buNone/>
            </a:pPr>
            <a:r>
              <a:rPr lang="ru-RU" dirty="0"/>
              <a:t>　　</a:t>
            </a:r>
            <a:r>
              <a:rPr lang="en-US" dirty="0"/>
              <a:t>T </a:t>
            </a:r>
            <a:r>
              <a:rPr lang="en-US" dirty="0" err="1"/>
              <a:t>getx</a:t>
            </a:r>
            <a:r>
              <a:rPr lang="en-US" dirty="0"/>
              <a:t>() { return x; }</a:t>
            </a:r>
            <a:endParaRPr lang="ru-RU" dirty="0"/>
          </a:p>
          <a:p>
            <a:pPr>
              <a:buNone/>
            </a:pPr>
            <a:r>
              <a:rPr lang="ru-RU" dirty="0"/>
              <a:t>};</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92500" lnSpcReduction="20000"/>
          </a:bodyPr>
          <a:lstStyle/>
          <a:p>
            <a:pPr>
              <a:buNone/>
            </a:pPr>
            <a:r>
              <a:rPr lang="ru-RU" dirty="0"/>
              <a:t>// Явная специализация для типа </a:t>
            </a:r>
            <a:r>
              <a:rPr lang="ru-RU" dirty="0" err="1"/>
              <a:t>int</a:t>
            </a:r>
            <a:r>
              <a:rPr lang="ru-RU" dirty="0"/>
              <a:t>.</a:t>
            </a:r>
          </a:p>
          <a:p>
            <a:pPr>
              <a:buNone/>
            </a:pPr>
            <a:r>
              <a:rPr lang="en-US" dirty="0"/>
              <a:t>template &lt;&gt;</a:t>
            </a:r>
            <a:endParaRPr lang="ru-RU" dirty="0"/>
          </a:p>
          <a:p>
            <a:pPr>
              <a:buNone/>
            </a:pPr>
            <a:r>
              <a:rPr lang="en-US" dirty="0"/>
              <a:t>class </a:t>
            </a:r>
            <a:r>
              <a:rPr lang="en-US" dirty="0" err="1"/>
              <a:t>myclass</a:t>
            </a:r>
            <a:r>
              <a:rPr lang="en-US" dirty="0"/>
              <a:t>&lt;</a:t>
            </a:r>
            <a:r>
              <a:rPr lang="en-US" dirty="0" err="1"/>
              <a:t>int</a:t>
            </a:r>
            <a:r>
              <a:rPr lang="en-US" dirty="0"/>
              <a:t>&gt; {</a:t>
            </a:r>
            <a:endParaRPr lang="ru-RU" dirty="0"/>
          </a:p>
          <a:p>
            <a:pPr>
              <a:buNone/>
            </a:pPr>
            <a:r>
              <a:rPr lang="ru-RU" dirty="0"/>
              <a:t>　　</a:t>
            </a:r>
            <a:r>
              <a:rPr lang="en-US" dirty="0" err="1"/>
              <a:t>int</a:t>
            </a:r>
            <a:r>
              <a:rPr lang="en-US" dirty="0"/>
              <a:t> x;</a:t>
            </a:r>
            <a:endParaRPr lang="ru-RU" dirty="0"/>
          </a:p>
          <a:p>
            <a:pPr>
              <a:buNone/>
            </a:pPr>
            <a:r>
              <a:rPr lang="ru-RU" dirty="0"/>
              <a:t>　</a:t>
            </a:r>
            <a:r>
              <a:rPr lang="en-US" dirty="0"/>
              <a:t>public:</a:t>
            </a:r>
            <a:endParaRPr lang="ru-RU" dirty="0"/>
          </a:p>
          <a:p>
            <a:pPr>
              <a:buNone/>
            </a:pPr>
            <a:r>
              <a:rPr lang="ru-RU" dirty="0"/>
              <a:t>　　</a:t>
            </a:r>
            <a:r>
              <a:rPr lang="en-US" dirty="0" err="1"/>
              <a:t>myclass</a:t>
            </a:r>
            <a:r>
              <a:rPr lang="en-US" dirty="0"/>
              <a:t>(</a:t>
            </a:r>
            <a:r>
              <a:rPr lang="en-US" dirty="0" err="1"/>
              <a:t>int</a:t>
            </a:r>
            <a:r>
              <a:rPr lang="en-US" dirty="0"/>
              <a:t> a) {</a:t>
            </a:r>
            <a:endParaRPr lang="ru-RU" dirty="0"/>
          </a:p>
          <a:p>
            <a:pPr>
              <a:buNone/>
            </a:pPr>
            <a:r>
              <a:rPr lang="ru-RU" dirty="0"/>
              <a:t>　　　</a:t>
            </a:r>
            <a:r>
              <a:rPr lang="ru-RU" dirty="0" err="1"/>
              <a:t>cout</a:t>
            </a:r>
            <a:r>
              <a:rPr lang="ru-RU" dirty="0"/>
              <a:t> &lt;&lt; "В теле специализации </a:t>
            </a:r>
            <a:r>
              <a:rPr lang="ru-RU" dirty="0" err="1"/>
              <a:t>myclass</a:t>
            </a:r>
            <a:r>
              <a:rPr lang="ru-RU" dirty="0"/>
              <a:t>&lt;</a:t>
            </a:r>
            <a:r>
              <a:rPr lang="ru-RU" dirty="0" err="1"/>
              <a:t>int</a:t>
            </a:r>
            <a:r>
              <a:rPr lang="ru-RU" dirty="0"/>
              <a:t>&gt;.\</a:t>
            </a:r>
            <a:r>
              <a:rPr lang="ru-RU" dirty="0" err="1"/>
              <a:t>n</a:t>
            </a:r>
            <a:r>
              <a:rPr lang="ru-RU" dirty="0"/>
              <a:t>";</a:t>
            </a:r>
          </a:p>
          <a:p>
            <a:pPr>
              <a:buNone/>
            </a:pPr>
            <a:r>
              <a:rPr lang="ru-RU" dirty="0"/>
              <a:t>　　　</a:t>
            </a:r>
            <a:r>
              <a:rPr lang="en-US" dirty="0"/>
              <a:t>x = a * a;</a:t>
            </a:r>
            <a:endParaRPr lang="ru-RU" dirty="0"/>
          </a:p>
          <a:p>
            <a:pPr>
              <a:buNone/>
            </a:pPr>
            <a:r>
              <a:rPr lang="ru-RU" dirty="0"/>
              <a:t>　　</a:t>
            </a:r>
            <a:r>
              <a:rPr lang="en-US" dirty="0"/>
              <a:t>}</a:t>
            </a:r>
            <a:endParaRPr lang="ru-RU" dirty="0"/>
          </a:p>
          <a:p>
            <a:pPr>
              <a:buNone/>
            </a:pPr>
            <a:r>
              <a:rPr lang="ru-RU" dirty="0"/>
              <a:t>　　</a:t>
            </a:r>
            <a:r>
              <a:rPr lang="en-US" dirty="0" err="1"/>
              <a:t>int</a:t>
            </a:r>
            <a:r>
              <a:rPr lang="en-US" dirty="0"/>
              <a:t> </a:t>
            </a:r>
            <a:r>
              <a:rPr lang="en-US" dirty="0" err="1"/>
              <a:t>getx</a:t>
            </a:r>
            <a:r>
              <a:rPr lang="en-US" dirty="0"/>
              <a:t>() { return x; }</a:t>
            </a:r>
            <a:endParaRPr lang="ru-RU" dirty="0"/>
          </a:p>
          <a:p>
            <a:pPr>
              <a:buNone/>
            </a:pPr>
            <a:r>
              <a:rPr lang="en-US" dirty="0"/>
              <a:t>};</a:t>
            </a:r>
            <a:endParaRPr lang="ru-RU" dirty="0"/>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92500" lnSpcReduction="20000"/>
          </a:bodyPr>
          <a:lstStyle/>
          <a:p>
            <a:pPr>
              <a:buNone/>
            </a:pPr>
            <a:r>
              <a:rPr lang="en-US" dirty="0" err="1"/>
              <a:t>int</a:t>
            </a:r>
            <a:r>
              <a:rPr lang="en-US" dirty="0"/>
              <a:t> main()</a:t>
            </a:r>
            <a:endParaRPr lang="ru-RU" dirty="0"/>
          </a:p>
          <a:p>
            <a:pPr>
              <a:buNone/>
            </a:pPr>
            <a:r>
              <a:rPr lang="en-US" dirty="0" smtClean="0"/>
              <a:t>{</a:t>
            </a:r>
            <a:r>
              <a:rPr lang="ru-RU" dirty="0"/>
              <a:t>　</a:t>
            </a:r>
            <a:r>
              <a:rPr lang="en-US" dirty="0" err="1"/>
              <a:t>myclass</a:t>
            </a:r>
            <a:r>
              <a:rPr lang="en-US" dirty="0"/>
              <a:t>&lt;double&gt; d(10.1);</a:t>
            </a:r>
            <a:endParaRPr lang="ru-RU" dirty="0"/>
          </a:p>
          <a:p>
            <a:pPr>
              <a:buNone/>
            </a:pPr>
            <a:r>
              <a:rPr lang="ru-RU" dirty="0"/>
              <a:t>　</a:t>
            </a:r>
            <a:r>
              <a:rPr lang="en-US" dirty="0" err="1"/>
              <a:t>cout</a:t>
            </a:r>
            <a:r>
              <a:rPr lang="en-US" dirty="0"/>
              <a:t> &lt;&lt; "double: " &lt;&lt; </a:t>
            </a:r>
            <a:r>
              <a:rPr lang="en-US" dirty="0" err="1"/>
              <a:t>d.getx</a:t>
            </a:r>
            <a:r>
              <a:rPr lang="en-US" dirty="0"/>
              <a:t>() &lt;&lt; "\n\n";</a:t>
            </a:r>
            <a:endParaRPr lang="ru-RU" dirty="0"/>
          </a:p>
          <a:p>
            <a:pPr>
              <a:buNone/>
            </a:pPr>
            <a:r>
              <a:rPr lang="ru-RU" dirty="0"/>
              <a:t>　</a:t>
            </a:r>
            <a:r>
              <a:rPr lang="en-US" dirty="0" err="1"/>
              <a:t>myclass</a:t>
            </a:r>
            <a:r>
              <a:rPr lang="en-US" dirty="0"/>
              <a:t>&lt;</a:t>
            </a:r>
            <a:r>
              <a:rPr lang="en-US" dirty="0" err="1"/>
              <a:t>int</a:t>
            </a:r>
            <a:r>
              <a:rPr lang="en-US" dirty="0"/>
              <a:t>&gt; </a:t>
            </a:r>
            <a:r>
              <a:rPr lang="en-US" dirty="0" err="1"/>
              <a:t>i</a:t>
            </a:r>
            <a:r>
              <a:rPr lang="en-US" dirty="0"/>
              <a:t>(5);</a:t>
            </a:r>
            <a:endParaRPr lang="ru-RU" dirty="0"/>
          </a:p>
          <a:p>
            <a:pPr>
              <a:buNone/>
            </a:pPr>
            <a:r>
              <a:rPr lang="ru-RU" dirty="0"/>
              <a:t>　</a:t>
            </a:r>
            <a:r>
              <a:rPr lang="en-US" dirty="0" err="1"/>
              <a:t>cout</a:t>
            </a:r>
            <a:r>
              <a:rPr lang="en-US" dirty="0"/>
              <a:t> &lt;&lt; "</a:t>
            </a:r>
            <a:r>
              <a:rPr lang="en-US" dirty="0" err="1"/>
              <a:t>int</a:t>
            </a:r>
            <a:r>
              <a:rPr lang="en-US" dirty="0"/>
              <a:t>: " &lt;&lt; </a:t>
            </a:r>
            <a:r>
              <a:rPr lang="en-US" dirty="0" err="1"/>
              <a:t>i.getx</a:t>
            </a:r>
            <a:r>
              <a:rPr lang="en-US" dirty="0"/>
              <a:t>() &lt;&lt; "\n";</a:t>
            </a:r>
            <a:endParaRPr lang="ru-RU" dirty="0"/>
          </a:p>
          <a:p>
            <a:pPr>
              <a:buNone/>
            </a:pPr>
            <a:r>
              <a:rPr lang="ru-RU" dirty="0"/>
              <a:t>　</a:t>
            </a:r>
            <a:r>
              <a:rPr lang="en-US" dirty="0"/>
              <a:t>return 0</a:t>
            </a:r>
            <a:r>
              <a:rPr lang="en-US" dirty="0" smtClean="0"/>
              <a:t>;</a:t>
            </a:r>
            <a:r>
              <a:rPr lang="ru-RU" dirty="0" smtClean="0"/>
              <a:t>}</a:t>
            </a:r>
          </a:p>
          <a:p>
            <a:pPr>
              <a:buNone/>
            </a:pPr>
            <a:r>
              <a:rPr lang="ru-RU" dirty="0" smtClean="0"/>
              <a:t>	При </a:t>
            </a:r>
            <a:r>
              <a:rPr lang="ru-RU" dirty="0"/>
              <a:t>выполнении данная программа отображает такие результаты.</a:t>
            </a:r>
          </a:p>
          <a:p>
            <a:pPr>
              <a:buNone/>
            </a:pPr>
            <a:r>
              <a:rPr lang="ru-RU" dirty="0"/>
              <a:t>В теле обобщенного класса </a:t>
            </a:r>
            <a:r>
              <a:rPr lang="ru-RU" dirty="0" err="1"/>
              <a:t>myclass</a:t>
            </a:r>
            <a:r>
              <a:rPr lang="ru-RU" dirty="0"/>
              <a:t>.</a:t>
            </a:r>
          </a:p>
          <a:p>
            <a:pPr>
              <a:buNone/>
            </a:pPr>
            <a:r>
              <a:rPr lang="ru-RU" dirty="0" err="1"/>
              <a:t>double</a:t>
            </a:r>
            <a:r>
              <a:rPr lang="ru-RU" dirty="0"/>
              <a:t>: 10.1</a:t>
            </a:r>
          </a:p>
          <a:p>
            <a:pPr>
              <a:buNone/>
            </a:pPr>
            <a:r>
              <a:rPr lang="ru-RU" dirty="0"/>
              <a:t>В теле специализации </a:t>
            </a:r>
            <a:r>
              <a:rPr lang="ru-RU" dirty="0" err="1"/>
              <a:t>myclass</a:t>
            </a:r>
            <a:r>
              <a:rPr lang="ru-RU" dirty="0"/>
              <a:t>&lt;</a:t>
            </a:r>
            <a:r>
              <a:rPr lang="ru-RU" dirty="0" err="1"/>
              <a:t>int</a:t>
            </a:r>
            <a:r>
              <a:rPr lang="ru-RU" dirty="0"/>
              <a:t>&gt;.</a:t>
            </a:r>
          </a:p>
          <a:p>
            <a:pPr>
              <a:buNone/>
            </a:pPr>
            <a:r>
              <a:rPr lang="ru-RU" dirty="0" err="1"/>
              <a:t>int</a:t>
            </a:r>
            <a:r>
              <a:rPr lang="ru-RU" dirty="0"/>
              <a:t>: 25</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192688"/>
          </a:xfrm>
        </p:spPr>
        <p:txBody>
          <a:bodyPr>
            <a:normAutofit fontScale="85000" lnSpcReduction="20000"/>
          </a:bodyPr>
          <a:lstStyle/>
          <a:p>
            <a:pPr indent="-77788">
              <a:buNone/>
            </a:pPr>
            <a:r>
              <a:rPr lang="ru-RU" dirty="0"/>
              <a:t>В этой программе обратите особое внимание на следующую строку.</a:t>
            </a:r>
          </a:p>
          <a:p>
            <a:pPr indent="-77788">
              <a:buNone/>
            </a:pPr>
            <a:r>
              <a:rPr lang="ru-RU" dirty="0" err="1"/>
              <a:t>template</a:t>
            </a:r>
            <a:r>
              <a:rPr lang="ru-RU" dirty="0"/>
              <a:t> &lt;&gt;</a:t>
            </a:r>
          </a:p>
          <a:p>
            <a:pPr indent="-77788">
              <a:buNone/>
            </a:pPr>
            <a:r>
              <a:rPr lang="ru-RU" dirty="0" err="1"/>
              <a:t>class</a:t>
            </a:r>
            <a:r>
              <a:rPr lang="ru-RU" dirty="0"/>
              <a:t> </a:t>
            </a:r>
            <a:r>
              <a:rPr lang="ru-RU" dirty="0" err="1"/>
              <a:t>myclass</a:t>
            </a:r>
            <a:r>
              <a:rPr lang="ru-RU" dirty="0"/>
              <a:t>&lt;</a:t>
            </a:r>
            <a:r>
              <a:rPr lang="ru-RU" dirty="0" err="1"/>
              <a:t>int</a:t>
            </a:r>
            <a:r>
              <a:rPr lang="ru-RU" dirty="0"/>
              <a:t>&gt; {</a:t>
            </a:r>
          </a:p>
          <a:p>
            <a:pPr indent="-77788">
              <a:buNone/>
            </a:pPr>
            <a:r>
              <a:rPr lang="ru-RU" dirty="0"/>
              <a:t>Она уведомляет компилятор о том, что создается явная </a:t>
            </a:r>
            <a:r>
              <a:rPr lang="ru-RU" i="1" dirty="0"/>
              <a:t>int</a:t>
            </a:r>
            <a:r>
              <a:rPr lang="ru-RU" dirty="0"/>
              <a:t>-специализация класса </a:t>
            </a:r>
            <a:r>
              <a:rPr lang="ru-RU" i="1" dirty="0" err="1"/>
              <a:t>myclass</a:t>
            </a:r>
            <a:r>
              <a:rPr lang="ru-RU" dirty="0"/>
              <a:t>. Тот же синтаксис используется и для любого другого типа специализации класса</a:t>
            </a:r>
            <a:r>
              <a:rPr lang="ru-RU" dirty="0" smtClean="0"/>
              <a:t>.</a:t>
            </a:r>
          </a:p>
          <a:p>
            <a:pPr indent="-77788">
              <a:buNone/>
            </a:pPr>
            <a:r>
              <a:rPr lang="ru-RU" dirty="0"/>
              <a:t>Явная специализация классов расширяет диапазон применения </a:t>
            </a:r>
            <a:r>
              <a:rPr lang="ru-RU" dirty="0" smtClean="0"/>
              <a:t>шаблонных классов</a:t>
            </a:r>
            <a:r>
              <a:rPr lang="ru-RU" dirty="0"/>
              <a:t>, поскольку она позволяет легко обрабатывать один или два специальных случая, оставляя все остальные варианты для автоматической обработки компилятором. Но если </a:t>
            </a:r>
            <a:r>
              <a:rPr lang="ru-RU" dirty="0" smtClean="0"/>
              <a:t>у </a:t>
            </a:r>
            <a:r>
              <a:rPr lang="ru-RU" dirty="0"/>
              <a:t>вас создается слишком много специализаций, то тогда, возможно, лучше вообще отказаться от создания шаблонного класса.</a:t>
            </a:r>
          </a:p>
          <a:p>
            <a:pPr indent="-77788">
              <a:buNone/>
            </a:pPr>
            <a:endParaRPr lang="ru-RU" dirty="0"/>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Autofit/>
          </a:bodyPr>
          <a:lstStyle/>
          <a:p>
            <a:pPr>
              <a:buNone/>
            </a:pPr>
            <a:r>
              <a:rPr lang="en-US" sz="1800" dirty="0" smtClean="0"/>
              <a:t>template </a:t>
            </a:r>
            <a:r>
              <a:rPr lang="en-US" sz="1800" dirty="0" smtClean="0"/>
              <a:t>&lt;class T1&gt;</a:t>
            </a:r>
            <a:br>
              <a:rPr lang="en-US" sz="1800" dirty="0" smtClean="0"/>
            </a:br>
            <a:r>
              <a:rPr lang="en-US" sz="1800" dirty="0" smtClean="0"/>
              <a:t>class </a:t>
            </a:r>
            <a:r>
              <a:rPr lang="en-US" sz="1800" dirty="0" err="1" smtClean="0"/>
              <a:t>TypeSize</a:t>
            </a:r>
            <a:r>
              <a:rPr lang="en-US" sz="1800" dirty="0" smtClean="0"/>
              <a:t> {</a:t>
            </a:r>
            <a:br>
              <a:rPr lang="en-US" sz="1800" dirty="0" smtClean="0"/>
            </a:br>
            <a:r>
              <a:rPr lang="en-US" sz="1800" dirty="0" smtClean="0"/>
              <a:t>public:</a:t>
            </a:r>
            <a:br>
              <a:rPr lang="en-US" sz="1800" dirty="0" smtClean="0"/>
            </a:br>
            <a:r>
              <a:rPr lang="en-US" sz="1800" dirty="0" smtClean="0"/>
              <a:t>    </a:t>
            </a:r>
            <a:r>
              <a:rPr lang="en-US" sz="1800" dirty="0" err="1" smtClean="0"/>
              <a:t>TypeSize</a:t>
            </a:r>
            <a:r>
              <a:rPr lang="en-US" sz="1800" dirty="0" smtClean="0"/>
              <a:t>(T1 value) {</a:t>
            </a:r>
            <a:br>
              <a:rPr lang="en-US" sz="1800" dirty="0" smtClean="0"/>
            </a:br>
            <a:r>
              <a:rPr lang="en-US" sz="1800" dirty="0" smtClean="0"/>
              <a:t>        this-&gt;value = value</a:t>
            </a:r>
            <a:r>
              <a:rPr lang="en-US" sz="1800" dirty="0" smtClean="0"/>
              <a:t>;</a:t>
            </a:r>
            <a:r>
              <a:rPr lang="en-US" sz="1800" dirty="0" smtClean="0"/>
              <a:t>    }</a:t>
            </a:r>
            <a:br>
              <a:rPr lang="en-US" sz="1800" dirty="0" smtClean="0"/>
            </a:br>
            <a:r>
              <a:rPr lang="en-US" sz="1800" dirty="0" smtClean="0"/>
              <a:t>    void </a:t>
            </a:r>
            <a:r>
              <a:rPr lang="en-US" sz="1800" dirty="0" err="1" smtClean="0"/>
              <a:t>DataTypeSize</a:t>
            </a:r>
            <a:r>
              <a:rPr lang="en-US" sz="1800" dirty="0" smtClean="0"/>
              <a:t>() {</a:t>
            </a:r>
            <a:br>
              <a:rPr lang="en-US" sz="1800" dirty="0" smtClean="0"/>
            </a:br>
            <a:r>
              <a:rPr lang="en-US" sz="1800" dirty="0" smtClean="0"/>
              <a:t>        </a:t>
            </a:r>
            <a:r>
              <a:rPr lang="en-US" sz="1800" dirty="0" err="1" smtClean="0"/>
              <a:t>cout</a:t>
            </a:r>
            <a:r>
              <a:rPr lang="en-US" sz="1800" dirty="0" smtClean="0"/>
              <a:t> &lt;&lt; "value size is " &lt;&lt; </a:t>
            </a:r>
            <a:r>
              <a:rPr lang="en-US" sz="1800" dirty="0" err="1" smtClean="0"/>
              <a:t>sizeof</a:t>
            </a:r>
            <a:r>
              <a:rPr lang="en-US" sz="1800" dirty="0" smtClean="0"/>
              <a:t>(T1) &lt;&lt; </a:t>
            </a:r>
            <a:r>
              <a:rPr lang="en-US" sz="1800" dirty="0" err="1" smtClean="0"/>
              <a:t>endl</a:t>
            </a:r>
            <a:r>
              <a:rPr lang="en-US" sz="1800" dirty="0" smtClean="0"/>
              <a:t>;</a:t>
            </a:r>
            <a:r>
              <a:rPr lang="en-US" sz="1800" dirty="0" smtClean="0"/>
              <a:t>    }</a:t>
            </a:r>
            <a:br>
              <a:rPr lang="en-US" sz="1800" dirty="0" smtClean="0"/>
            </a:br>
            <a:r>
              <a:rPr lang="en-US" sz="1800" dirty="0" smtClean="0"/>
              <a:t>private:</a:t>
            </a:r>
            <a:br>
              <a:rPr lang="en-US" sz="1800" dirty="0" smtClean="0"/>
            </a:br>
            <a:r>
              <a:rPr lang="en-US" sz="1800" dirty="0" smtClean="0"/>
              <a:t>    T1 value;</a:t>
            </a:r>
            <a:br>
              <a:rPr lang="en-US" sz="1800" dirty="0" smtClean="0"/>
            </a:br>
            <a:r>
              <a:rPr lang="en-US" sz="1800" dirty="0" smtClean="0"/>
              <a:t>};</a:t>
            </a:r>
            <a:br>
              <a:rPr lang="en-US" sz="1800" dirty="0" smtClean="0"/>
            </a:br>
            <a:r>
              <a:rPr lang="en-US" sz="1800" b="1" dirty="0" smtClean="0"/>
              <a:t>template &lt;class T1&gt;</a:t>
            </a:r>
            <a:br>
              <a:rPr lang="en-US" sz="1800" b="1" dirty="0" smtClean="0"/>
            </a:br>
            <a:r>
              <a:rPr lang="en-US" sz="1800" b="1" dirty="0" smtClean="0"/>
              <a:t>class </a:t>
            </a:r>
            <a:r>
              <a:rPr lang="en-US" sz="1800" b="1" dirty="0" err="1" smtClean="0"/>
              <a:t>TypeInfo</a:t>
            </a:r>
            <a:r>
              <a:rPr lang="en-US" sz="1800" b="1" dirty="0" smtClean="0"/>
              <a:t> : public </a:t>
            </a:r>
            <a:r>
              <a:rPr lang="en-US" sz="1800" b="1" dirty="0" err="1" smtClean="0"/>
              <a:t>TypeSize</a:t>
            </a:r>
            <a:r>
              <a:rPr lang="en-US" sz="1800" b="1" dirty="0" smtClean="0"/>
              <a:t>&lt;T1&gt; {</a:t>
            </a:r>
            <a:r>
              <a:rPr lang="en-US" sz="1800" dirty="0" smtClean="0"/>
              <a:t/>
            </a:r>
            <a:br>
              <a:rPr lang="en-US" sz="1800" dirty="0" smtClean="0"/>
            </a:br>
            <a:r>
              <a:rPr lang="en-US" sz="1800" dirty="0" smtClean="0"/>
              <a:t>public:</a:t>
            </a:r>
            <a:br>
              <a:rPr lang="en-US" sz="1800" dirty="0" smtClean="0"/>
            </a:br>
            <a:r>
              <a:rPr lang="en-US" sz="1800" dirty="0" smtClean="0"/>
              <a:t>    </a:t>
            </a:r>
            <a:r>
              <a:rPr lang="en-US" sz="1800" b="1" dirty="0" err="1" smtClean="0"/>
              <a:t>TypeInfo</a:t>
            </a:r>
            <a:r>
              <a:rPr lang="en-US" sz="1800" b="1" dirty="0" smtClean="0"/>
              <a:t>(T1 value) : </a:t>
            </a:r>
            <a:r>
              <a:rPr lang="en-US" sz="1800" b="1" dirty="0" err="1" smtClean="0"/>
              <a:t>TypeSize</a:t>
            </a:r>
            <a:r>
              <a:rPr lang="en-US" sz="1800" b="1" dirty="0" smtClean="0"/>
              <a:t>&lt;T1&gt;::</a:t>
            </a:r>
            <a:r>
              <a:rPr lang="en-US" sz="1800" b="1" dirty="0" err="1" smtClean="0"/>
              <a:t>TypeSize</a:t>
            </a:r>
            <a:r>
              <a:rPr lang="en-US" sz="1800" b="1" dirty="0" smtClean="0"/>
              <a:t>(value) </a:t>
            </a:r>
            <a:r>
              <a:rPr lang="en-US" sz="1800" b="1" dirty="0" smtClean="0"/>
              <a:t>{</a:t>
            </a:r>
            <a:r>
              <a:rPr lang="en-US" sz="1800" dirty="0" smtClean="0"/>
              <a:t>    }</a:t>
            </a:r>
            <a:br>
              <a:rPr lang="en-US" sz="1800" dirty="0" smtClean="0"/>
            </a:br>
            <a:r>
              <a:rPr lang="en-US" sz="1800" dirty="0" smtClean="0"/>
              <a:t>};</a:t>
            </a:r>
            <a:br>
              <a:rPr lang="en-US" sz="1800" dirty="0" smtClean="0"/>
            </a:br>
            <a:r>
              <a:rPr lang="en-US" sz="1800" dirty="0" err="1" smtClean="0"/>
              <a:t>int</a:t>
            </a:r>
            <a:r>
              <a:rPr lang="en-US" sz="1800" dirty="0" smtClean="0"/>
              <a:t> </a:t>
            </a:r>
            <a:r>
              <a:rPr lang="en-US" sz="1800" dirty="0" smtClean="0"/>
              <a:t>main() {</a:t>
            </a:r>
            <a:br>
              <a:rPr lang="en-US" sz="1800" dirty="0" smtClean="0"/>
            </a:br>
            <a:r>
              <a:rPr lang="en-US" sz="1800" dirty="0" smtClean="0"/>
              <a:t>    </a:t>
            </a:r>
            <a:r>
              <a:rPr lang="en-US" sz="1800" dirty="0" err="1" smtClean="0"/>
              <a:t>int</a:t>
            </a:r>
            <a:r>
              <a:rPr lang="en-US" sz="1800" dirty="0" smtClean="0"/>
              <a:t> a = 2;</a:t>
            </a:r>
            <a:br>
              <a:rPr lang="en-US" sz="1800" dirty="0" smtClean="0"/>
            </a:br>
            <a:r>
              <a:rPr lang="en-US" sz="1800" dirty="0" smtClean="0"/>
              <a:t>    </a:t>
            </a:r>
            <a:r>
              <a:rPr lang="en-US" sz="1800" dirty="0" err="1" smtClean="0"/>
              <a:t>TypeInfo</a:t>
            </a:r>
            <a:r>
              <a:rPr lang="en-US" sz="1800" dirty="0" smtClean="0"/>
              <a:t>&lt;</a:t>
            </a:r>
            <a:r>
              <a:rPr lang="en-US" sz="1800" dirty="0" err="1" smtClean="0"/>
              <a:t>int</a:t>
            </a:r>
            <a:r>
              <a:rPr lang="en-US" sz="1800" dirty="0" smtClean="0"/>
              <a:t>&gt; c(a);</a:t>
            </a:r>
            <a:br>
              <a:rPr lang="en-US" sz="1800" dirty="0" smtClean="0"/>
            </a:br>
            <a:r>
              <a:rPr lang="en-US" sz="1800" dirty="0" smtClean="0"/>
              <a:t>    </a:t>
            </a:r>
            <a:r>
              <a:rPr lang="en-US" sz="1800" dirty="0" err="1" smtClean="0"/>
              <a:t>c.DataTypeSize</a:t>
            </a:r>
            <a:r>
              <a:rPr lang="en-US" sz="1800" dirty="0" smtClean="0"/>
              <a:t>();</a:t>
            </a:r>
            <a:br>
              <a:rPr lang="en-US" sz="1800" dirty="0" smtClean="0"/>
            </a:br>
            <a:r>
              <a:rPr lang="en-US" sz="1800" dirty="0" smtClean="0"/>
              <a:t>    return 0;</a:t>
            </a:r>
            <a:br>
              <a:rPr lang="en-US" sz="1800" dirty="0" smtClean="0"/>
            </a:br>
            <a:r>
              <a:rPr lang="en-US" sz="1800" dirty="0" smtClean="0"/>
              <a:t>}</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760640"/>
          </a:xfrm>
        </p:spPr>
        <p:txBody>
          <a:bodyPr>
            <a:normAutofit fontScale="92500" lnSpcReduction="20000"/>
          </a:bodyPr>
          <a:lstStyle/>
          <a:p>
            <a:pPr fontAlgn="base"/>
            <a:r>
              <a:rPr lang="ru-RU" dirty="0"/>
              <a:t>Функции-члены класса-шаблона являются сами по себе автоматически шаблонами. Нет </a:t>
            </a:r>
            <a:r>
              <a:rPr lang="ru-RU" dirty="0" smtClean="0"/>
              <a:t>необходимости </a:t>
            </a:r>
            <a:r>
              <a:rPr lang="ru-RU" dirty="0"/>
              <a:t>особым образом указывать на то, что они являются шаблонами с использованием ключе­вого слова </a:t>
            </a:r>
            <a:r>
              <a:rPr lang="ru-RU" dirty="0" err="1"/>
              <a:t>template</a:t>
            </a:r>
            <a:r>
              <a:rPr lang="ru-RU" dirty="0"/>
              <a:t>.</a:t>
            </a:r>
          </a:p>
          <a:p>
            <a:r>
              <a:rPr lang="ru-RU" dirty="0"/>
              <a:t>В следующей программе создается класс-шаблон </a:t>
            </a:r>
            <a:r>
              <a:rPr lang="ru-RU" dirty="0" err="1"/>
              <a:t>stack</a:t>
            </a:r>
            <a:r>
              <a:rPr lang="ru-RU" dirty="0"/>
              <a:t>, реализующий стандартный стек «</a:t>
            </a:r>
            <a:r>
              <a:rPr lang="ru-RU" dirty="0" smtClean="0"/>
              <a:t>последним </a:t>
            </a:r>
            <a:r>
              <a:rPr lang="ru-RU" dirty="0"/>
              <a:t>вошел — первым вышел». Он может использоваться для реализации стека с произвольным типом данных. В представленном здесь примере создаются стеки символов, целых чисел и чисел с плавающей точкой.</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92500" lnSpcReduction="20000"/>
          </a:bodyPr>
          <a:lstStyle/>
          <a:p>
            <a:pPr>
              <a:buNone/>
            </a:pPr>
            <a:r>
              <a:rPr lang="en-US" dirty="0"/>
              <a:t>// </a:t>
            </a:r>
            <a:r>
              <a:rPr lang="ru-RU" dirty="0"/>
              <a:t>демонстрация класса</a:t>
            </a:r>
            <a:r>
              <a:rPr lang="en-US" dirty="0"/>
              <a:t>-</a:t>
            </a:r>
            <a:r>
              <a:rPr lang="ru-RU" dirty="0"/>
              <a:t>шаблона</a:t>
            </a:r>
            <a:r>
              <a:rPr lang="en-US" dirty="0"/>
              <a:t> stack</a:t>
            </a:r>
            <a:br>
              <a:rPr lang="en-US" dirty="0"/>
            </a:br>
            <a:r>
              <a:rPr lang="en-US" dirty="0"/>
              <a:t>#include &lt;</a:t>
            </a:r>
            <a:r>
              <a:rPr lang="en-US" dirty="0" err="1"/>
              <a:t>iostream.h</a:t>
            </a:r>
            <a:r>
              <a:rPr lang="en-US" dirty="0"/>
              <a:t>&gt;</a:t>
            </a:r>
            <a:br>
              <a:rPr lang="en-US" dirty="0"/>
            </a:br>
            <a:r>
              <a:rPr lang="en-US" dirty="0"/>
              <a:t>const </a:t>
            </a:r>
            <a:r>
              <a:rPr lang="en-US" dirty="0" err="1"/>
              <a:t>int</a:t>
            </a:r>
            <a:r>
              <a:rPr lang="en-US" dirty="0"/>
              <a:t> SIZE = 100;</a:t>
            </a:r>
            <a:br>
              <a:rPr lang="en-US" dirty="0"/>
            </a:br>
            <a:r>
              <a:rPr lang="en-US" dirty="0"/>
              <a:t>// </a:t>
            </a:r>
            <a:r>
              <a:rPr lang="ru-RU" dirty="0"/>
              <a:t>создание класса</a:t>
            </a:r>
            <a:r>
              <a:rPr lang="en-US" dirty="0"/>
              <a:t>-</a:t>
            </a:r>
            <a:r>
              <a:rPr lang="ru-RU" dirty="0"/>
              <a:t>шаблона</a:t>
            </a:r>
            <a:r>
              <a:rPr lang="en-US" dirty="0"/>
              <a:t> stack</a:t>
            </a:r>
            <a:br>
              <a:rPr lang="en-US" dirty="0"/>
            </a:br>
            <a:r>
              <a:rPr lang="en-US" dirty="0"/>
              <a:t>template &lt;class </a:t>
            </a:r>
            <a:r>
              <a:rPr lang="en-US" dirty="0" err="1"/>
              <a:t>SType</a:t>
            </a:r>
            <a:r>
              <a:rPr lang="en-US" dirty="0"/>
              <a:t>&gt; class stack {</a:t>
            </a:r>
            <a:br>
              <a:rPr lang="en-US" dirty="0"/>
            </a:br>
            <a:r>
              <a:rPr lang="en-US" dirty="0" err="1"/>
              <a:t>SType</a:t>
            </a:r>
            <a:r>
              <a:rPr lang="en-US" dirty="0"/>
              <a:t> </a:t>
            </a:r>
            <a:r>
              <a:rPr lang="en-US" dirty="0" err="1"/>
              <a:t>stck</a:t>
            </a:r>
            <a:r>
              <a:rPr lang="en-US" dirty="0"/>
              <a:t>[SIZE];</a:t>
            </a:r>
            <a:br>
              <a:rPr lang="en-US" dirty="0"/>
            </a:br>
            <a:r>
              <a:rPr lang="en-US" dirty="0" err="1"/>
              <a:t>int</a:t>
            </a:r>
            <a:r>
              <a:rPr lang="en-US" dirty="0"/>
              <a:t> </a:t>
            </a:r>
            <a:r>
              <a:rPr lang="en-US" dirty="0" err="1"/>
              <a:t>tos</a:t>
            </a:r>
            <a:r>
              <a:rPr lang="en-US" dirty="0"/>
              <a:t>;</a:t>
            </a:r>
            <a:br>
              <a:rPr lang="en-US" dirty="0"/>
            </a:br>
            <a:r>
              <a:rPr lang="en-US" dirty="0"/>
              <a:t>public:</a:t>
            </a:r>
            <a:br>
              <a:rPr lang="en-US" dirty="0"/>
            </a:br>
            <a:r>
              <a:rPr lang="en-US" dirty="0"/>
              <a:t>stack();</a:t>
            </a:r>
            <a:br>
              <a:rPr lang="en-US" dirty="0"/>
            </a:br>
            <a:r>
              <a:rPr lang="en-US" dirty="0"/>
              <a:t>~stack();</a:t>
            </a:r>
            <a:br>
              <a:rPr lang="en-US" dirty="0"/>
            </a:br>
            <a:r>
              <a:rPr lang="en-US" dirty="0"/>
              <a:t>void push(</a:t>
            </a:r>
            <a:r>
              <a:rPr lang="en-US" dirty="0" err="1"/>
              <a:t>SType</a:t>
            </a:r>
            <a:r>
              <a:rPr lang="en-US" dirty="0"/>
              <a:t> </a:t>
            </a:r>
            <a:r>
              <a:rPr lang="en-US" dirty="0" err="1"/>
              <a:t>i</a:t>
            </a:r>
            <a:r>
              <a:rPr lang="en-US" dirty="0"/>
              <a:t>);</a:t>
            </a:r>
            <a:br>
              <a:rPr lang="en-US" dirty="0"/>
            </a:br>
            <a:r>
              <a:rPr lang="en-US" dirty="0" err="1"/>
              <a:t>SType</a:t>
            </a:r>
            <a:r>
              <a:rPr lang="en-US" dirty="0"/>
              <a:t> pop();</a:t>
            </a:r>
            <a:br>
              <a:rPr lang="en-US" dirty="0"/>
            </a:br>
            <a:r>
              <a:rPr lang="en-US" dirty="0"/>
              <a:t>};</a:t>
            </a:r>
            <a:br>
              <a:rPr lang="en-US" dirty="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a:bodyPr>
          <a:lstStyle/>
          <a:p>
            <a:pPr>
              <a:buNone/>
            </a:pPr>
            <a:r>
              <a:rPr lang="en-US" dirty="0"/>
              <a:t>// </a:t>
            </a:r>
            <a:r>
              <a:rPr lang="ru-RU" dirty="0"/>
              <a:t>функция</a:t>
            </a:r>
            <a:r>
              <a:rPr lang="en-US" dirty="0"/>
              <a:t>-</a:t>
            </a:r>
            <a:r>
              <a:rPr lang="ru-RU" dirty="0"/>
              <a:t>конструктор</a:t>
            </a:r>
            <a:r>
              <a:rPr lang="en-US" dirty="0"/>
              <a:t> stack</a:t>
            </a:r>
            <a:br>
              <a:rPr lang="en-US" dirty="0"/>
            </a:br>
            <a:r>
              <a:rPr lang="en-US" dirty="0"/>
              <a:t>template &lt;class </a:t>
            </a:r>
            <a:r>
              <a:rPr lang="en-US" dirty="0" err="1"/>
              <a:t>SType</a:t>
            </a:r>
            <a:r>
              <a:rPr lang="en-US" dirty="0"/>
              <a:t>&gt; stack&lt;</a:t>
            </a:r>
            <a:r>
              <a:rPr lang="en-US" dirty="0" err="1"/>
              <a:t>SType</a:t>
            </a:r>
            <a:r>
              <a:rPr lang="en-US" dirty="0"/>
              <a:t>&gt;::stack()</a:t>
            </a:r>
            <a:br>
              <a:rPr lang="en-US" dirty="0"/>
            </a:br>
            <a:r>
              <a:rPr lang="en-US" dirty="0" smtClean="0"/>
              <a:t>{</a:t>
            </a:r>
            <a:r>
              <a:rPr lang="en-US" dirty="0" err="1" smtClean="0"/>
              <a:t>tos</a:t>
            </a:r>
            <a:r>
              <a:rPr lang="en-US" dirty="0" smtClean="0"/>
              <a:t> </a:t>
            </a:r>
            <a:r>
              <a:rPr lang="en-US" dirty="0"/>
              <a:t>= 0;</a:t>
            </a:r>
            <a:br>
              <a:rPr lang="en-US" dirty="0"/>
            </a:br>
            <a:r>
              <a:rPr lang="en-US" dirty="0" err="1"/>
              <a:t>cout</a:t>
            </a:r>
            <a:r>
              <a:rPr lang="en-US" dirty="0"/>
              <a:t> &lt;&lt; "Stack </a:t>
            </a:r>
            <a:r>
              <a:rPr lang="en-US" dirty="0" smtClean="0"/>
              <a:t>Initialized\n“;}</a:t>
            </a:r>
            <a:r>
              <a:rPr lang="en-US" dirty="0"/>
              <a:t/>
            </a:r>
            <a:br>
              <a:rPr lang="en-US" dirty="0"/>
            </a:br>
            <a:r>
              <a:rPr lang="en-US" dirty="0"/>
              <a:t>/* </a:t>
            </a:r>
            <a:r>
              <a:rPr lang="ru-RU" dirty="0"/>
              <a:t>функция</a:t>
            </a:r>
            <a:r>
              <a:rPr lang="en-US" dirty="0"/>
              <a:t>-</a:t>
            </a:r>
            <a:r>
              <a:rPr lang="ru-RU" dirty="0"/>
              <a:t>деструктор</a:t>
            </a:r>
            <a:r>
              <a:rPr lang="en-US" dirty="0"/>
              <a:t> stack</a:t>
            </a:r>
            <a:br>
              <a:rPr lang="en-US" dirty="0"/>
            </a:br>
            <a:r>
              <a:rPr lang="en-US" dirty="0"/>
              <a:t>This function is not required. It is included for illustration only. */</a:t>
            </a:r>
            <a:br>
              <a:rPr lang="en-US" dirty="0"/>
            </a:br>
            <a:r>
              <a:rPr lang="en-US" dirty="0"/>
              <a:t>template &lt;class </a:t>
            </a:r>
            <a:r>
              <a:rPr lang="en-US" dirty="0" err="1"/>
              <a:t>SType</a:t>
            </a:r>
            <a:r>
              <a:rPr lang="en-US" dirty="0"/>
              <a:t>&gt; stack&lt;</a:t>
            </a:r>
            <a:r>
              <a:rPr lang="en-US" dirty="0" err="1"/>
              <a:t>SType</a:t>
            </a:r>
            <a:r>
              <a:rPr lang="en-US" dirty="0"/>
              <a:t>&gt;::~stack()</a:t>
            </a:r>
            <a:br>
              <a:rPr lang="en-US" dirty="0"/>
            </a:br>
            <a:r>
              <a:rPr lang="en-US" dirty="0" smtClean="0"/>
              <a:t>{</a:t>
            </a:r>
            <a:r>
              <a:rPr lang="en-US" dirty="0" err="1" smtClean="0"/>
              <a:t>cout</a:t>
            </a:r>
            <a:r>
              <a:rPr lang="en-US" dirty="0" smtClean="0"/>
              <a:t> </a:t>
            </a:r>
            <a:r>
              <a:rPr lang="en-US" dirty="0"/>
              <a:t>&lt;&lt; "Stack </a:t>
            </a:r>
            <a:r>
              <a:rPr lang="en-US" dirty="0" smtClean="0"/>
              <a:t>Destroyed\n“;}</a:t>
            </a:r>
            <a:r>
              <a:rPr lang="en-US" dirty="0"/>
              <a:t/>
            </a:r>
            <a:br>
              <a:rPr lang="en-US" dirty="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7500" lnSpcReduction="20000"/>
          </a:bodyPr>
          <a:lstStyle/>
          <a:p>
            <a:pPr>
              <a:buNone/>
            </a:pPr>
            <a:r>
              <a:rPr lang="en-US" dirty="0"/>
              <a:t>// </a:t>
            </a:r>
            <a:r>
              <a:rPr lang="ru-RU" dirty="0"/>
              <a:t>помещение объекта в стек</a:t>
            </a:r>
            <a:r>
              <a:rPr lang="en-US" dirty="0"/>
              <a:t/>
            </a:r>
            <a:br>
              <a:rPr lang="en-US" dirty="0"/>
            </a:br>
            <a:r>
              <a:rPr lang="en-US" dirty="0"/>
              <a:t>template &lt;class </a:t>
            </a:r>
            <a:r>
              <a:rPr lang="en-US" dirty="0" err="1"/>
              <a:t>SType</a:t>
            </a:r>
            <a:r>
              <a:rPr lang="en-US" dirty="0"/>
              <a:t>&gt; void stack&lt;</a:t>
            </a:r>
            <a:r>
              <a:rPr lang="en-US" dirty="0" err="1"/>
              <a:t>SType</a:t>
            </a:r>
            <a:r>
              <a:rPr lang="en-US" dirty="0"/>
              <a:t>&gt;::push(</a:t>
            </a:r>
            <a:r>
              <a:rPr lang="en-US" dirty="0" err="1"/>
              <a:t>SType</a:t>
            </a:r>
            <a:r>
              <a:rPr lang="en-US" dirty="0"/>
              <a:t> </a:t>
            </a:r>
            <a:r>
              <a:rPr lang="en-US" dirty="0" err="1"/>
              <a:t>i</a:t>
            </a:r>
            <a:r>
              <a:rPr lang="en-US" dirty="0"/>
              <a:t>)</a:t>
            </a:r>
            <a:br>
              <a:rPr lang="en-US" dirty="0"/>
            </a:br>
            <a:r>
              <a:rPr lang="en-US" dirty="0" smtClean="0"/>
              <a:t>{if </a:t>
            </a:r>
            <a:r>
              <a:rPr lang="en-US" dirty="0"/>
              <a:t>(</a:t>
            </a:r>
            <a:r>
              <a:rPr lang="en-US" dirty="0" err="1"/>
              <a:t>tos</a:t>
            </a:r>
            <a:r>
              <a:rPr lang="en-US" dirty="0"/>
              <a:t>==SIZE) {</a:t>
            </a:r>
            <a:br>
              <a:rPr lang="en-US" dirty="0"/>
            </a:br>
            <a:r>
              <a:rPr lang="en-US" dirty="0" err="1"/>
              <a:t>cout</a:t>
            </a:r>
            <a:r>
              <a:rPr lang="en-US" dirty="0"/>
              <a:t> &lt;&lt; "Stack is full. \n";</a:t>
            </a:r>
            <a:br>
              <a:rPr lang="en-US" dirty="0"/>
            </a:br>
            <a:r>
              <a:rPr lang="en-US" dirty="0"/>
              <a:t>return</a:t>
            </a:r>
            <a:r>
              <a:rPr lang="en-US" dirty="0" smtClean="0"/>
              <a:t>;}</a:t>
            </a:r>
            <a:r>
              <a:rPr lang="en-US" dirty="0"/>
              <a:t/>
            </a:r>
            <a:br>
              <a:rPr lang="en-US" dirty="0"/>
            </a:br>
            <a:r>
              <a:rPr lang="en-US" dirty="0" err="1"/>
              <a:t>stck</a:t>
            </a:r>
            <a:r>
              <a:rPr lang="en-US" dirty="0"/>
              <a:t>[</a:t>
            </a:r>
            <a:r>
              <a:rPr lang="en-US" dirty="0" err="1"/>
              <a:t>tos</a:t>
            </a:r>
            <a:r>
              <a:rPr lang="en-US" dirty="0"/>
              <a:t>] = </a:t>
            </a:r>
            <a:r>
              <a:rPr lang="en-US" dirty="0" err="1"/>
              <a:t>i</a:t>
            </a:r>
            <a:r>
              <a:rPr lang="en-US" dirty="0"/>
              <a:t>;</a:t>
            </a:r>
            <a:br>
              <a:rPr lang="en-US" dirty="0"/>
            </a:br>
            <a:r>
              <a:rPr lang="en-US" dirty="0" err="1"/>
              <a:t>tos</a:t>
            </a:r>
            <a:r>
              <a:rPr lang="en-US" dirty="0"/>
              <a:t>++;</a:t>
            </a:r>
            <a:br>
              <a:rPr lang="en-US" dirty="0"/>
            </a:br>
            <a:r>
              <a:rPr lang="en-US" dirty="0"/>
              <a:t>}</a:t>
            </a:r>
            <a:br>
              <a:rPr lang="en-US" dirty="0"/>
            </a:br>
            <a:r>
              <a:rPr lang="en-US" dirty="0"/>
              <a:t>// </a:t>
            </a:r>
            <a:r>
              <a:rPr lang="ru-RU" dirty="0"/>
              <a:t>извлечение объекта из стека</a:t>
            </a:r>
            <a:r>
              <a:rPr lang="en-US" dirty="0"/>
              <a:t/>
            </a:r>
            <a:br>
              <a:rPr lang="en-US" dirty="0"/>
            </a:br>
            <a:r>
              <a:rPr lang="en-US" dirty="0"/>
              <a:t>template &lt;class </a:t>
            </a:r>
            <a:r>
              <a:rPr lang="en-US" dirty="0" err="1"/>
              <a:t>SType</a:t>
            </a:r>
            <a:r>
              <a:rPr lang="en-US" dirty="0"/>
              <a:t>&gt; </a:t>
            </a:r>
            <a:r>
              <a:rPr lang="en-US" dirty="0" err="1"/>
              <a:t>SType</a:t>
            </a:r>
            <a:r>
              <a:rPr lang="en-US" dirty="0"/>
              <a:t> stack&lt;</a:t>
            </a:r>
            <a:r>
              <a:rPr lang="en-US" dirty="0" err="1"/>
              <a:t>SType</a:t>
            </a:r>
            <a:r>
              <a:rPr lang="en-US" dirty="0"/>
              <a:t>&gt;::pop()</a:t>
            </a:r>
            <a:br>
              <a:rPr lang="en-US" dirty="0"/>
            </a:br>
            <a:r>
              <a:rPr lang="en-US" dirty="0" smtClean="0"/>
              <a:t>{if(</a:t>
            </a:r>
            <a:r>
              <a:rPr lang="en-US" dirty="0" err="1" smtClean="0"/>
              <a:t>tos</a:t>
            </a:r>
            <a:r>
              <a:rPr lang="en-US" dirty="0"/>
              <a:t>==0) {</a:t>
            </a:r>
            <a:br>
              <a:rPr lang="en-US" dirty="0"/>
            </a:br>
            <a:r>
              <a:rPr lang="en-US" dirty="0" err="1"/>
              <a:t>cout</a:t>
            </a:r>
            <a:r>
              <a:rPr lang="en-US" dirty="0"/>
              <a:t> &lt;&lt; "Stack underflow.\n";</a:t>
            </a:r>
            <a:br>
              <a:rPr lang="en-US" dirty="0"/>
            </a:br>
            <a:r>
              <a:rPr lang="en-US" dirty="0"/>
              <a:t>return 0;</a:t>
            </a:r>
            <a:br>
              <a:rPr lang="en-US" dirty="0"/>
            </a:br>
            <a:r>
              <a:rPr lang="en-US" dirty="0"/>
              <a:t>}</a:t>
            </a:r>
            <a:br>
              <a:rPr lang="en-US" dirty="0"/>
            </a:br>
            <a:r>
              <a:rPr lang="en-US" dirty="0" err="1"/>
              <a:t>tos</a:t>
            </a:r>
            <a:r>
              <a:rPr lang="en-US" dirty="0"/>
              <a:t> --;</a:t>
            </a:r>
            <a:br>
              <a:rPr lang="en-US" dirty="0"/>
            </a:br>
            <a:r>
              <a:rPr lang="en-US" dirty="0"/>
              <a:t>return </a:t>
            </a:r>
            <a:r>
              <a:rPr lang="en-US" dirty="0" err="1"/>
              <a:t>stck</a:t>
            </a:r>
            <a:r>
              <a:rPr lang="en-US" dirty="0"/>
              <a:t>[</a:t>
            </a:r>
            <a:r>
              <a:rPr lang="en-US" dirty="0" err="1"/>
              <a:t>tos</a:t>
            </a:r>
            <a:r>
              <a:rPr lang="en-US" dirty="0"/>
              <a:t>];</a:t>
            </a:r>
            <a:br>
              <a:rPr lang="en-US" dirty="0"/>
            </a:br>
            <a:r>
              <a:rPr lang="en-US" dirty="0"/>
              <a:t>}</a:t>
            </a:r>
            <a:br>
              <a:rPr lang="en-US" dirty="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70000" lnSpcReduction="20000"/>
          </a:bodyPr>
          <a:lstStyle/>
          <a:p>
            <a:pPr>
              <a:buNone/>
            </a:pPr>
            <a:r>
              <a:rPr lang="en-US" dirty="0" err="1"/>
              <a:t>int</a:t>
            </a:r>
            <a:r>
              <a:rPr lang="en-US" dirty="0"/>
              <a:t> main()</a:t>
            </a:r>
            <a:br>
              <a:rPr lang="en-US" dirty="0"/>
            </a:br>
            <a:r>
              <a:rPr lang="en-US" dirty="0"/>
              <a:t>{</a:t>
            </a:r>
            <a:br>
              <a:rPr lang="en-US" dirty="0"/>
            </a:br>
            <a:r>
              <a:rPr lang="en-US" dirty="0"/>
              <a:t>stack&lt;</a:t>
            </a:r>
            <a:r>
              <a:rPr lang="en-US" dirty="0" err="1"/>
              <a:t>int</a:t>
            </a:r>
            <a:r>
              <a:rPr lang="en-US" dirty="0"/>
              <a:t>&gt; a; // </a:t>
            </a:r>
            <a:r>
              <a:rPr lang="ru-RU" dirty="0"/>
              <a:t>создание целочисленного стека</a:t>
            </a:r>
            <a:r>
              <a:rPr lang="en-US" dirty="0"/>
              <a:t/>
            </a:r>
            <a:br>
              <a:rPr lang="en-US" dirty="0"/>
            </a:br>
            <a:r>
              <a:rPr lang="en-US" dirty="0"/>
              <a:t>stack&lt;double&gt; b; // </a:t>
            </a:r>
            <a:r>
              <a:rPr lang="ru-RU" dirty="0"/>
              <a:t>создание вещественного стека</a:t>
            </a:r>
            <a:r>
              <a:rPr lang="en-US" dirty="0"/>
              <a:t/>
            </a:r>
            <a:br>
              <a:rPr lang="en-US" dirty="0"/>
            </a:br>
            <a:r>
              <a:rPr lang="en-US" dirty="0"/>
              <a:t>stack&lt;char&gt; </a:t>
            </a:r>
            <a:r>
              <a:rPr lang="ru-RU" dirty="0"/>
              <a:t>с</a:t>
            </a:r>
            <a:r>
              <a:rPr lang="en-US" dirty="0"/>
              <a:t>; //</a:t>
            </a:r>
            <a:r>
              <a:rPr lang="ru-RU" dirty="0"/>
              <a:t>создание символьного стека</a:t>
            </a:r>
            <a:r>
              <a:rPr lang="en-US" dirty="0"/>
              <a:t/>
            </a:r>
            <a:br>
              <a:rPr lang="en-US" dirty="0"/>
            </a:br>
            <a:r>
              <a:rPr lang="en-US" dirty="0" err="1"/>
              <a:t>int</a:t>
            </a:r>
            <a:r>
              <a:rPr lang="en-US" dirty="0"/>
              <a:t> </a:t>
            </a:r>
            <a:r>
              <a:rPr lang="en-US" dirty="0" err="1"/>
              <a:t>i</a:t>
            </a:r>
            <a:r>
              <a:rPr lang="en-US" dirty="0"/>
              <a:t>;</a:t>
            </a:r>
            <a:br>
              <a:rPr lang="en-US" dirty="0"/>
            </a:br>
            <a:r>
              <a:rPr lang="en-US" dirty="0"/>
              <a:t>// </a:t>
            </a:r>
            <a:r>
              <a:rPr lang="ru-RU" dirty="0"/>
              <a:t>использование целого и вещественного стеков</a:t>
            </a:r>
            <a:r>
              <a:rPr lang="en-US" dirty="0"/>
              <a:t/>
            </a:r>
            <a:br>
              <a:rPr lang="en-US" dirty="0"/>
            </a:br>
            <a:r>
              <a:rPr lang="en-US" dirty="0" err="1"/>
              <a:t>a.push</a:t>
            </a:r>
            <a:r>
              <a:rPr lang="en-US" dirty="0"/>
              <a:t> (1);</a:t>
            </a:r>
            <a:br>
              <a:rPr lang="en-US" dirty="0"/>
            </a:br>
            <a:r>
              <a:rPr lang="en-US" dirty="0" err="1"/>
              <a:t>b.push</a:t>
            </a:r>
            <a:r>
              <a:rPr lang="en-US" dirty="0"/>
              <a:t> (99.3);</a:t>
            </a:r>
            <a:br>
              <a:rPr lang="en-US" dirty="0"/>
            </a:br>
            <a:r>
              <a:rPr lang="en-US" dirty="0" err="1"/>
              <a:t>a.push</a:t>
            </a:r>
            <a:r>
              <a:rPr lang="en-US" dirty="0"/>
              <a:t>(2);</a:t>
            </a:r>
            <a:br>
              <a:rPr lang="en-US" dirty="0"/>
            </a:br>
            <a:r>
              <a:rPr lang="en-US" dirty="0" err="1"/>
              <a:t>b.push</a:t>
            </a:r>
            <a:r>
              <a:rPr lang="en-US" dirty="0"/>
              <a:t>(-12.23);</a:t>
            </a:r>
            <a:br>
              <a:rPr lang="en-US" dirty="0"/>
            </a:br>
            <a:r>
              <a:rPr lang="en-US" dirty="0" err="1"/>
              <a:t>cout</a:t>
            </a:r>
            <a:r>
              <a:rPr lang="en-US" dirty="0"/>
              <a:t> &lt;&lt; a.pop() &lt;&lt; " ";</a:t>
            </a:r>
            <a:br>
              <a:rPr lang="en-US" dirty="0"/>
            </a:br>
            <a:r>
              <a:rPr lang="en-US" dirty="0" err="1"/>
              <a:t>cout</a:t>
            </a:r>
            <a:r>
              <a:rPr lang="en-US" dirty="0"/>
              <a:t> &lt;&lt; a.pop() &lt;&lt;  " ";</a:t>
            </a:r>
            <a:br>
              <a:rPr lang="en-US" dirty="0"/>
            </a:br>
            <a:r>
              <a:rPr lang="en-US" dirty="0" err="1"/>
              <a:t>cout</a:t>
            </a:r>
            <a:r>
              <a:rPr lang="en-US" dirty="0"/>
              <a:t> &lt;&lt; b.pop() &lt;&lt; " ";</a:t>
            </a:r>
            <a:br>
              <a:rPr lang="en-US" dirty="0"/>
            </a:br>
            <a:r>
              <a:rPr lang="en-US" dirty="0" err="1"/>
              <a:t>cout</a:t>
            </a:r>
            <a:r>
              <a:rPr lang="en-US" dirty="0"/>
              <a:t> &lt;&lt; b.pop() &lt;&lt; "\n";</a:t>
            </a:r>
            <a:br>
              <a:rPr lang="en-US" dirty="0"/>
            </a:br>
            <a:r>
              <a:rPr lang="en-US" dirty="0"/>
              <a:t>// </a:t>
            </a:r>
            <a:r>
              <a:rPr lang="ru-RU" dirty="0"/>
              <a:t>демонстрация символьного стека</a:t>
            </a:r>
            <a:r>
              <a:rPr lang="en-US" dirty="0"/>
              <a:t/>
            </a:r>
            <a:br>
              <a:rPr lang="en-US" dirty="0"/>
            </a:br>
            <a:r>
              <a:rPr lang="en-US" dirty="0"/>
              <a:t>for (</a:t>
            </a:r>
            <a:r>
              <a:rPr lang="en-US" dirty="0" err="1"/>
              <a:t>i</a:t>
            </a:r>
            <a:r>
              <a:rPr lang="en-US" dirty="0"/>
              <a:t>=0; </a:t>
            </a:r>
            <a:r>
              <a:rPr lang="en-US" dirty="0" err="1"/>
              <a:t>i</a:t>
            </a:r>
            <a:r>
              <a:rPr lang="en-US" dirty="0"/>
              <a:t>&lt;10; </a:t>
            </a:r>
            <a:r>
              <a:rPr lang="en-US" dirty="0" err="1"/>
              <a:t>i</a:t>
            </a:r>
            <a:r>
              <a:rPr lang="en-US" dirty="0"/>
              <a:t>++) </a:t>
            </a:r>
            <a:r>
              <a:rPr lang="ru-RU" dirty="0"/>
              <a:t>с</a:t>
            </a:r>
            <a:r>
              <a:rPr lang="en-US" dirty="0"/>
              <a:t>.push ( (char) '</a:t>
            </a:r>
            <a:r>
              <a:rPr lang="en-US" dirty="0" err="1"/>
              <a:t>A'+i</a:t>
            </a:r>
            <a:r>
              <a:rPr lang="en-US" dirty="0"/>
              <a:t>);</a:t>
            </a:r>
            <a:br>
              <a:rPr lang="en-US" dirty="0"/>
            </a:br>
            <a:r>
              <a:rPr lang="en-US" dirty="0"/>
              <a:t>for (</a:t>
            </a:r>
            <a:r>
              <a:rPr lang="en-US" dirty="0" err="1"/>
              <a:t>i</a:t>
            </a:r>
            <a:r>
              <a:rPr lang="en-US" dirty="0"/>
              <a:t>=0; </a:t>
            </a:r>
            <a:r>
              <a:rPr lang="en-US" dirty="0" err="1"/>
              <a:t>i</a:t>
            </a:r>
            <a:r>
              <a:rPr lang="en-US" dirty="0"/>
              <a:t>&lt;10; </a:t>
            </a:r>
            <a:r>
              <a:rPr lang="en-US" dirty="0" err="1"/>
              <a:t>i</a:t>
            </a:r>
            <a:r>
              <a:rPr lang="en-US" dirty="0"/>
              <a:t>+ + ) </a:t>
            </a:r>
            <a:r>
              <a:rPr lang="en-US" dirty="0" err="1"/>
              <a:t>cout</a:t>
            </a:r>
            <a:r>
              <a:rPr lang="en-US" dirty="0"/>
              <a:t> &lt;&lt; c.pop();</a:t>
            </a:r>
            <a:br>
              <a:rPr lang="en-US" dirty="0"/>
            </a:br>
            <a:r>
              <a:rPr lang="en-US" dirty="0" err="1"/>
              <a:t>cout</a:t>
            </a:r>
            <a:r>
              <a:rPr lang="en-US" dirty="0"/>
              <a:t> &lt;&lt; "\n";</a:t>
            </a:r>
            <a:br>
              <a:rPr lang="en-US" dirty="0"/>
            </a:br>
            <a:r>
              <a:rPr lang="en-US" dirty="0"/>
              <a:t>return 0;</a:t>
            </a:r>
            <a:br>
              <a:rPr lang="en-US" dirty="0"/>
            </a:br>
            <a:r>
              <a:rPr lang="en-US" dirty="0"/>
              <a:t>}</a:t>
            </a:r>
            <a:endParaRPr lang="ru-RU" dirty="0"/>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85000" lnSpcReduction="20000"/>
          </a:bodyPr>
          <a:lstStyle/>
          <a:p>
            <a:pPr fontAlgn="base"/>
            <a:r>
              <a:rPr lang="ru-RU" dirty="0"/>
              <a:t>Также можно создать стек, содержащий определенный тип данных. Например, можно </a:t>
            </a:r>
            <a:r>
              <a:rPr lang="ru-RU" dirty="0" smtClean="0"/>
              <a:t>хранить </a:t>
            </a:r>
            <a:r>
              <a:rPr lang="ru-RU" dirty="0"/>
              <a:t>адреса, используя структуру:</a:t>
            </a:r>
            <a:br>
              <a:rPr lang="ru-RU" dirty="0"/>
            </a:br>
            <a:r>
              <a:rPr lang="ru-RU" dirty="0" err="1" smtClean="0"/>
              <a:t>struct</a:t>
            </a:r>
            <a:r>
              <a:rPr lang="ru-RU" dirty="0" smtClean="0"/>
              <a:t> </a:t>
            </a:r>
            <a:r>
              <a:rPr lang="ru-RU" dirty="0" err="1"/>
              <a:t>addr</a:t>
            </a:r>
            <a:r>
              <a:rPr lang="ru-RU" dirty="0"/>
              <a:t> {</a:t>
            </a:r>
            <a:br>
              <a:rPr lang="ru-RU" dirty="0"/>
            </a:br>
            <a:r>
              <a:rPr lang="ru-RU" dirty="0" err="1"/>
              <a:t>char</a:t>
            </a:r>
            <a:r>
              <a:rPr lang="ru-RU" dirty="0"/>
              <a:t> </a:t>
            </a:r>
            <a:r>
              <a:rPr lang="ru-RU" dirty="0" err="1"/>
              <a:t>name</a:t>
            </a:r>
            <a:r>
              <a:rPr lang="ru-RU" dirty="0"/>
              <a:t>[40];</a:t>
            </a:r>
            <a:br>
              <a:rPr lang="ru-RU" dirty="0"/>
            </a:br>
            <a:r>
              <a:rPr lang="ru-RU" dirty="0" err="1"/>
              <a:t>char</a:t>
            </a:r>
            <a:r>
              <a:rPr lang="ru-RU" dirty="0"/>
              <a:t> </a:t>
            </a:r>
            <a:r>
              <a:rPr lang="ru-RU" dirty="0" err="1"/>
              <a:t>street</a:t>
            </a:r>
            <a:r>
              <a:rPr lang="ru-RU" dirty="0"/>
              <a:t>[40];</a:t>
            </a:r>
            <a:br>
              <a:rPr lang="ru-RU" dirty="0"/>
            </a:br>
            <a:r>
              <a:rPr lang="ru-RU" dirty="0" err="1"/>
              <a:t>char</a:t>
            </a:r>
            <a:r>
              <a:rPr lang="ru-RU" dirty="0"/>
              <a:t> </a:t>
            </a:r>
            <a:r>
              <a:rPr lang="ru-RU" dirty="0" err="1"/>
              <a:t>city</a:t>
            </a:r>
            <a:r>
              <a:rPr lang="ru-RU" dirty="0"/>
              <a:t>[30];</a:t>
            </a:r>
            <a:br>
              <a:rPr lang="ru-RU" dirty="0"/>
            </a:br>
            <a:r>
              <a:rPr lang="ru-RU" dirty="0" err="1"/>
              <a:t>char</a:t>
            </a:r>
            <a:r>
              <a:rPr lang="ru-RU" dirty="0"/>
              <a:t> </a:t>
            </a:r>
            <a:r>
              <a:rPr lang="ru-RU" dirty="0" err="1"/>
              <a:t>state</a:t>
            </a:r>
            <a:r>
              <a:rPr lang="ru-RU" dirty="0"/>
              <a:t>[3];</a:t>
            </a:r>
            <a:br>
              <a:rPr lang="ru-RU" dirty="0"/>
            </a:br>
            <a:r>
              <a:rPr lang="ru-RU" dirty="0" err="1"/>
              <a:t>char</a:t>
            </a:r>
            <a:r>
              <a:rPr lang="ru-RU" dirty="0"/>
              <a:t> </a:t>
            </a:r>
            <a:r>
              <a:rPr lang="ru-RU" dirty="0" err="1"/>
              <a:t>zip</a:t>
            </a:r>
            <a:r>
              <a:rPr lang="ru-RU" dirty="0"/>
              <a:t>[12];</a:t>
            </a:r>
            <a:br>
              <a:rPr lang="ru-RU" dirty="0"/>
            </a:br>
            <a:r>
              <a:rPr lang="ru-RU" dirty="0"/>
              <a:t>}</a:t>
            </a:r>
          </a:p>
          <a:p>
            <a:r>
              <a:rPr lang="ru-RU" dirty="0"/>
              <a:t>Далее можно использовать класс </a:t>
            </a:r>
            <a:r>
              <a:rPr lang="ru-RU" dirty="0" err="1"/>
              <a:t>stack</a:t>
            </a:r>
            <a:r>
              <a:rPr lang="ru-RU" dirty="0"/>
              <a:t> для создания стека, в котором хранятся объекты типа </a:t>
            </a:r>
            <a:r>
              <a:rPr lang="ru-RU" dirty="0" err="1"/>
              <a:t>addr</a:t>
            </a:r>
            <a:r>
              <a:rPr lang="ru-RU" dirty="0"/>
              <a:t>:</a:t>
            </a:r>
            <a:br>
              <a:rPr lang="ru-RU" dirty="0"/>
            </a:br>
            <a:r>
              <a:rPr lang="ru-RU" dirty="0"/>
              <a:t/>
            </a:r>
            <a:br>
              <a:rPr lang="ru-RU" dirty="0"/>
            </a:br>
            <a:r>
              <a:rPr lang="ru-RU" dirty="0" err="1"/>
              <a:t>stack</a:t>
            </a:r>
            <a:r>
              <a:rPr lang="ru-RU" dirty="0"/>
              <a:t>&lt;</a:t>
            </a:r>
            <a:r>
              <a:rPr lang="ru-RU" dirty="0" err="1"/>
              <a:t>addr</a:t>
            </a:r>
            <a:r>
              <a:rPr lang="ru-RU" dirty="0"/>
              <a:t>&gt; </a:t>
            </a:r>
            <a:r>
              <a:rPr lang="ru-RU" dirty="0" err="1"/>
              <a:t>obj</a:t>
            </a:r>
            <a:r>
              <a:rPr lang="ru-RU"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lstStyle/>
          <a:p>
            <a:pPr>
              <a:buNone/>
            </a:pPr>
            <a:r>
              <a:rPr lang="en-US" dirty="0" smtClean="0"/>
              <a:t>	</a:t>
            </a:r>
            <a:r>
              <a:rPr lang="ru-RU" dirty="0" smtClean="0"/>
              <a:t>Шаблонный </a:t>
            </a:r>
            <a:r>
              <a:rPr lang="ru-RU" dirty="0"/>
              <a:t>класс может иметь несколько обобщенных типов данных. Для этого достаточно объявить все нужные типы данных в </a:t>
            </a:r>
            <a:r>
              <a:rPr lang="ru-RU" i="1" dirty="0"/>
              <a:t>template</a:t>
            </a:r>
            <a:r>
              <a:rPr lang="ru-RU" dirty="0"/>
              <a:t>-спецификации в виде элементов списка, разделяемых запятыми. Например, в следующей программе создается класс, который использует два обобщенных типа данных.</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400</Words>
  <Application>Microsoft Office PowerPoint</Application>
  <PresentationFormat>Экран (4:3)</PresentationFormat>
  <Paragraphs>169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Шаблоны классов</vt:lpstr>
      <vt:lpstr>Слайд 2</vt:lpstr>
      <vt:lpstr>Слайд 3</vt:lpstr>
      <vt:lpstr>Слайд 4</vt:lpstr>
      <vt:lpstr>Слайд 5</vt:lpstr>
      <vt:lpstr>Слайд 6</vt:lpstr>
      <vt:lpstr>Слайд 7</vt:lpstr>
      <vt:lpstr>Слайд 8</vt:lpstr>
      <vt:lpstr>Слайд 9</vt:lpstr>
      <vt:lpstr>Слайд 10</vt:lpstr>
      <vt:lpstr>Использование в обобщенных (шаблонных) классах аргументов, не являющихся типами</vt:lpstr>
      <vt:lpstr>Слайд 12</vt:lpstr>
      <vt:lpstr>Слайд 13</vt:lpstr>
      <vt:lpstr>Слайд 14</vt:lpstr>
      <vt:lpstr>Ограничения</vt:lpstr>
      <vt:lpstr>Использование в шаблонных классах аргументов по умолчанию</vt:lpstr>
      <vt:lpstr>Слайд 17</vt:lpstr>
      <vt:lpstr>Слайд 18</vt:lpstr>
      <vt:lpstr>Слайд 19</vt:lpstr>
      <vt:lpstr>Слайд 20</vt:lpstr>
      <vt:lpstr>Явно задаваемые специализации классов</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Шаблоны классов</dc:title>
  <dc:creator>user</dc:creator>
  <cp:lastModifiedBy>user</cp:lastModifiedBy>
  <cp:revision>8</cp:revision>
  <dcterms:created xsi:type="dcterms:W3CDTF">2019-03-27T06:40:01Z</dcterms:created>
  <dcterms:modified xsi:type="dcterms:W3CDTF">2020-05-06T08:12:08Z</dcterms:modified>
</cp:coreProperties>
</file>