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CB7C-50DE-41A3-8213-B932CFFE185C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1C4-17ED-49DC-83E9-AF141D4F3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CB7C-50DE-41A3-8213-B932CFFE185C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1C4-17ED-49DC-83E9-AF141D4F3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CB7C-50DE-41A3-8213-B932CFFE185C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1C4-17ED-49DC-83E9-AF141D4F3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CB7C-50DE-41A3-8213-B932CFFE185C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1C4-17ED-49DC-83E9-AF141D4F3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CB7C-50DE-41A3-8213-B932CFFE185C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1C4-17ED-49DC-83E9-AF141D4F3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CB7C-50DE-41A3-8213-B932CFFE185C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1C4-17ED-49DC-83E9-AF141D4F3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CB7C-50DE-41A3-8213-B932CFFE185C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1C4-17ED-49DC-83E9-AF141D4F3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CB7C-50DE-41A3-8213-B932CFFE185C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1C4-17ED-49DC-83E9-AF141D4F3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CB7C-50DE-41A3-8213-B932CFFE185C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1C4-17ED-49DC-83E9-AF141D4F3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CB7C-50DE-41A3-8213-B932CFFE185C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1C4-17ED-49DC-83E9-AF141D4F3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CB7C-50DE-41A3-8213-B932CFFE185C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1C4-17ED-49DC-83E9-AF141D4F3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8CB7C-50DE-41A3-8213-B932CFFE185C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401C4-17ED-49DC-83E9-AF141D4F3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Пространства имен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Любое </a:t>
            </a:r>
            <a:r>
              <a:rPr lang="ru-RU" dirty="0"/>
              <a:t>пространство имен должно быть объявлено вне всех остальных областей видимости. Это означает, что нельзя объявлять пространства имен, которые локализованы, например, в рамках функции. При этом одно пространство имен может быть вложено в другое.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Инструкция </a:t>
            </a:r>
            <a:r>
              <a:rPr lang="ru-RU" b="1" i="1" dirty="0" err="1" smtClean="0"/>
              <a:t>using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/>
              <a:t>	Инструкция </a:t>
            </a:r>
            <a:r>
              <a:rPr lang="ru-RU" i="1" dirty="0" err="1"/>
              <a:t>using</a:t>
            </a:r>
            <a:r>
              <a:rPr lang="ru-RU" i="1" dirty="0"/>
              <a:t> делает заданное пространство имен "видимым", т.е. действующим.</a:t>
            </a:r>
            <a:endParaRPr lang="ru-RU" dirty="0"/>
          </a:p>
          <a:p>
            <a:pPr>
              <a:buNone/>
            </a:pPr>
            <a:r>
              <a:rPr lang="ru-RU" dirty="0" smtClean="0"/>
              <a:t>	Если </a:t>
            </a:r>
            <a:r>
              <a:rPr lang="ru-RU" dirty="0"/>
              <a:t>программа включает множество ссылок на члены некоторого пространства имен, то нетрудно представить, что необходимость указывать имя этого пространства имен при каждом к ним обращении, очень скоро утомит вас. Эту проблему позволяет решить инструкция </a:t>
            </a:r>
            <a:r>
              <a:rPr lang="ru-RU" i="1" dirty="0" err="1"/>
              <a:t>using</a:t>
            </a:r>
            <a:r>
              <a:rPr lang="ru-RU" dirty="0"/>
              <a:t>, которая применяется в двух форматах.</a:t>
            </a:r>
          </a:p>
          <a:p>
            <a:pPr>
              <a:buNone/>
            </a:pPr>
            <a:r>
              <a:rPr lang="en-US" dirty="0"/>
              <a:t>using namespace </a:t>
            </a:r>
            <a:r>
              <a:rPr lang="ru-RU" dirty="0"/>
              <a:t>имя</a:t>
            </a:r>
            <a:r>
              <a:rPr lang="en-US" dirty="0"/>
              <a:t>;</a:t>
            </a:r>
            <a:endParaRPr lang="ru-RU" dirty="0"/>
          </a:p>
          <a:p>
            <a:pPr>
              <a:buNone/>
            </a:pPr>
            <a:r>
              <a:rPr lang="en-US" dirty="0"/>
              <a:t>using name::</a:t>
            </a:r>
            <a:r>
              <a:rPr lang="ru-RU" dirty="0"/>
              <a:t>член</a:t>
            </a:r>
            <a:r>
              <a:rPr lang="en-US" dirty="0"/>
              <a:t>;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В </a:t>
            </a:r>
            <a:r>
              <a:rPr lang="ru-RU" dirty="0"/>
              <a:t>первой форме элемент </a:t>
            </a:r>
            <a:r>
              <a:rPr lang="ru-RU" i="1" dirty="0"/>
              <a:t>имя</a:t>
            </a:r>
            <a:r>
              <a:rPr lang="ru-RU" dirty="0"/>
              <a:t> задает название пространства имен, к которому вы хотите получить доступ. Все члены, определенные внутри заданного пространства имен, попадают в </a:t>
            </a:r>
            <a:r>
              <a:rPr lang="ru-RU" i="1" dirty="0"/>
              <a:t>"поле видимости"</a:t>
            </a:r>
            <a:r>
              <a:rPr lang="ru-RU" dirty="0"/>
              <a:t>, т.е. становятся частью текущего пространства имен и их можно затем использовать без квалификации (уточнения пространства имен). Во второй форме делается </a:t>
            </a:r>
            <a:r>
              <a:rPr lang="ru-RU" i="1" dirty="0"/>
              <a:t>"видимым"</a:t>
            </a:r>
            <a:r>
              <a:rPr lang="ru-RU" dirty="0"/>
              <a:t> только указанный член пространства имен.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i="1" dirty="0"/>
              <a:t>Неименованные пространства </a:t>
            </a:r>
            <a:r>
              <a:rPr lang="ru-RU" sz="3200" b="1" i="1" dirty="0" smtClean="0"/>
              <a:t>имен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/>
              <a:t>Неименованное пространство имен ограничивает идентификаторы рамками файла, в котором они объявлены.</a:t>
            </a:r>
            <a:endParaRPr lang="ru-RU" dirty="0"/>
          </a:p>
          <a:p>
            <a:r>
              <a:rPr lang="ru-RU" dirty="0"/>
              <a:t>Существует </a:t>
            </a:r>
            <a:r>
              <a:rPr lang="ru-RU" i="1" dirty="0"/>
              <a:t>неименованное</a:t>
            </a:r>
            <a:r>
              <a:rPr lang="ru-RU" dirty="0"/>
              <a:t> пространство имен специального типа, которое позволяет создавать идентификаторы, уникальные для данного файла. Общий формат его объявления выглядит так.</a:t>
            </a:r>
          </a:p>
          <a:p>
            <a:pPr>
              <a:buNone/>
            </a:pPr>
            <a:r>
              <a:rPr lang="ru-RU" dirty="0" err="1"/>
              <a:t>namespace</a:t>
            </a:r>
            <a:r>
              <a:rPr lang="ru-RU" dirty="0"/>
              <a:t> {</a:t>
            </a:r>
          </a:p>
          <a:p>
            <a:pPr>
              <a:buNone/>
            </a:pPr>
            <a:r>
              <a:rPr lang="ru-RU" dirty="0"/>
              <a:t>　// объявления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r>
              <a:rPr lang="ru-RU" dirty="0"/>
              <a:t>Неименованные пространства имен позволяют устанавливать уникальные идентификаторы, которые известны только в области видимости одного файла.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Пространство имен </a:t>
            </a:r>
            <a:r>
              <a:rPr lang="ru-RU" i="1" dirty="0" err="1" smtClean="0"/>
              <a:t>std</a:t>
            </a:r>
            <a:r>
              <a:rPr lang="ru-RU" i="1" dirty="0" smtClean="0"/>
              <a:t> используется библиотекой C++.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Стандарт </a:t>
            </a:r>
            <a:r>
              <a:rPr lang="ru-RU" dirty="0"/>
              <a:t>C++ определяет всю свою библиотеку в собственном пространстве имен, именуемом </a:t>
            </a:r>
            <a:r>
              <a:rPr lang="ru-RU" i="1" dirty="0" err="1"/>
              <a:t>std</a:t>
            </a:r>
            <a:r>
              <a:rPr lang="ru-RU" dirty="0"/>
              <a:t>. Именно по этой причине большинство программ в </a:t>
            </a:r>
            <a:r>
              <a:rPr lang="ru-RU" dirty="0" smtClean="0"/>
              <a:t>включает </a:t>
            </a:r>
            <a:r>
              <a:rPr lang="ru-RU" dirty="0"/>
              <a:t>следующую инструкцию:</a:t>
            </a:r>
          </a:p>
          <a:p>
            <a:r>
              <a:rPr lang="ru-RU" dirty="0" err="1"/>
              <a:t>using</a:t>
            </a:r>
            <a:r>
              <a:rPr lang="ru-RU" dirty="0"/>
              <a:t> </a:t>
            </a:r>
            <a:r>
              <a:rPr lang="ru-RU" dirty="0" err="1"/>
              <a:t>namespace</a:t>
            </a:r>
            <a:r>
              <a:rPr lang="ru-RU" dirty="0"/>
              <a:t> </a:t>
            </a:r>
            <a:r>
              <a:rPr lang="ru-RU" dirty="0" err="1"/>
              <a:t>std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// Использование явно заданной квалификации </a:t>
            </a:r>
            <a:r>
              <a:rPr lang="ru-RU" dirty="0" err="1"/>
              <a:t>std</a:t>
            </a:r>
            <a:r>
              <a:rPr lang="ru-RU" dirty="0"/>
              <a:t>::.</a:t>
            </a:r>
          </a:p>
          <a:p>
            <a:pPr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  <a:endParaRPr lang="ru-RU" dirty="0"/>
          </a:p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  <a:endParaRPr lang="ru-RU" dirty="0"/>
          </a:p>
          <a:p>
            <a:pPr>
              <a:buNone/>
            </a:pPr>
            <a:r>
              <a:rPr lang="en-US" dirty="0"/>
              <a:t>{</a:t>
            </a:r>
            <a:endParaRPr lang="ru-RU" dirty="0"/>
          </a:p>
          <a:p>
            <a:pPr>
              <a:buNone/>
            </a:pPr>
            <a:r>
              <a:rPr lang="ru-RU" dirty="0"/>
              <a:t>　</a:t>
            </a:r>
            <a:r>
              <a:rPr lang="en-US" dirty="0"/>
              <a:t>double </a:t>
            </a:r>
            <a:r>
              <a:rPr lang="en-US" dirty="0" err="1"/>
              <a:t>val</a:t>
            </a:r>
            <a:r>
              <a:rPr lang="en-US" dirty="0"/>
              <a:t>;</a:t>
            </a:r>
            <a:endParaRPr lang="ru-RU" dirty="0"/>
          </a:p>
          <a:p>
            <a:pPr>
              <a:buNone/>
            </a:pPr>
            <a:r>
              <a:rPr lang="ru-RU" dirty="0"/>
              <a:t>　</a:t>
            </a:r>
            <a:r>
              <a:rPr lang="ru-RU" dirty="0" err="1"/>
              <a:t>std::cout</a:t>
            </a:r>
            <a:r>
              <a:rPr lang="ru-RU" dirty="0"/>
              <a:t> &lt;&lt; "Введите число: ";</a:t>
            </a:r>
          </a:p>
          <a:p>
            <a:pPr>
              <a:buNone/>
            </a:pPr>
            <a:r>
              <a:rPr lang="ru-RU" dirty="0"/>
              <a:t>　　</a:t>
            </a:r>
            <a:r>
              <a:rPr lang="ru-RU" dirty="0" err="1"/>
              <a:t>std::cin</a:t>
            </a:r>
            <a:r>
              <a:rPr lang="ru-RU" dirty="0"/>
              <a:t> &gt;&gt; </a:t>
            </a:r>
            <a:r>
              <a:rPr lang="ru-RU" dirty="0" err="1"/>
              <a:t>val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　</a:t>
            </a:r>
            <a:r>
              <a:rPr lang="ru-RU" dirty="0" err="1"/>
              <a:t>std::cout</a:t>
            </a:r>
            <a:r>
              <a:rPr lang="ru-RU" dirty="0"/>
              <a:t> &lt;&lt; "Вы ввели число ";</a:t>
            </a:r>
          </a:p>
          <a:p>
            <a:pPr>
              <a:buNone/>
            </a:pPr>
            <a:r>
              <a:rPr lang="ru-RU" dirty="0"/>
              <a:t>　</a:t>
            </a:r>
            <a:r>
              <a:rPr lang="en-US" dirty="0"/>
              <a:t>std::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val</a:t>
            </a:r>
            <a:r>
              <a:rPr lang="en-US" dirty="0"/>
              <a:t>;</a:t>
            </a:r>
            <a:endParaRPr lang="ru-RU" dirty="0"/>
          </a:p>
          <a:p>
            <a:pPr>
              <a:buNone/>
            </a:pPr>
            <a:r>
              <a:rPr lang="ru-RU" dirty="0"/>
              <a:t>　</a:t>
            </a:r>
            <a:r>
              <a:rPr lang="en-US" dirty="0"/>
              <a:t>return 0;</a:t>
            </a:r>
            <a:endParaRPr lang="ru-RU" dirty="0"/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Пространство имен определяет некоторую декларативную область.</a:t>
            </a:r>
            <a:endParaRPr lang="ru-RU" dirty="0" smtClean="0"/>
          </a:p>
          <a:p>
            <a:r>
              <a:rPr lang="ru-RU" dirty="0" smtClean="0"/>
              <a:t>Они </a:t>
            </a:r>
            <a:r>
              <a:rPr lang="ru-RU" dirty="0"/>
              <a:t>позволяют локализовать имена идентификаторов, чтобы избежать конфликтных ситуаций с ними. В </a:t>
            </a:r>
            <a:r>
              <a:rPr lang="ru-RU" dirty="0" err="1"/>
              <a:t>С++-среде</a:t>
            </a:r>
            <a:r>
              <a:rPr lang="ru-RU" dirty="0"/>
              <a:t> программирования используется огромное количество имен переменных, функций и имен классов. До введения пространств имен все эти имена конкурировали за память в глобальном пространстве имен, что и было причиной возникновения многих конфликтов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Конфликты </a:t>
            </a:r>
            <a:r>
              <a:rPr lang="ru-RU" dirty="0"/>
              <a:t>с именами возникали также при использовании одной программой нескольких библиотек сторонних </a:t>
            </a:r>
            <a:r>
              <a:rPr lang="ru-RU" dirty="0" smtClean="0"/>
              <a:t>производителей </a:t>
            </a:r>
            <a:r>
              <a:rPr lang="ru-RU" dirty="0"/>
              <a:t>Подобная ситуация особенно неприятна при использовании одноименных </a:t>
            </a:r>
            <a:r>
              <a:rPr lang="ru-RU" dirty="0" smtClean="0"/>
              <a:t>классов.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Б</a:t>
            </a:r>
            <a:r>
              <a:rPr lang="ru-RU" dirty="0" smtClean="0"/>
              <a:t>ыло </a:t>
            </a:r>
            <a:r>
              <a:rPr lang="ru-RU" dirty="0"/>
              <a:t>создано ключевое слово </a:t>
            </a:r>
            <a:r>
              <a:rPr lang="ru-RU" i="1" dirty="0" err="1"/>
              <a:t>namespace</a:t>
            </a:r>
            <a:r>
              <a:rPr lang="ru-RU" dirty="0"/>
              <a:t>. Поскольку оно локализует видимость объявленных в нем имен, это значит, что пространство имен позволяет использовать одно и то же имя в различных контекстах, не вызывая при этом конфликта имен. Возможно, больше всего от нововведения "повезло" </a:t>
            </a:r>
            <a:r>
              <a:rPr lang="ru-RU" dirty="0" err="1"/>
              <a:t>С++-библиотеке</a:t>
            </a:r>
            <a:r>
              <a:rPr lang="ru-RU" dirty="0"/>
              <a:t> стандартных функций. До появления ключевого слова </a:t>
            </a:r>
            <a:r>
              <a:rPr lang="ru-RU" i="1" dirty="0" err="1"/>
              <a:t>namespace</a:t>
            </a:r>
            <a:r>
              <a:rPr lang="ru-RU" dirty="0"/>
              <a:t> вся </a:t>
            </a:r>
            <a:r>
              <a:rPr lang="ru-RU" dirty="0" err="1"/>
              <a:t>С++-библиотека</a:t>
            </a:r>
            <a:r>
              <a:rPr lang="ru-RU" dirty="0"/>
              <a:t> была определена в глобальном пространстве имен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Понятие пространства </a:t>
            </a:r>
            <a:r>
              <a:rPr lang="ru-RU" b="1" i="1" dirty="0" smtClean="0"/>
              <a:t>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Общий </a:t>
            </a:r>
            <a:r>
              <a:rPr lang="ru-RU" dirty="0"/>
              <a:t>формат задания пространства имен таков.</a:t>
            </a:r>
          </a:p>
          <a:p>
            <a:pPr>
              <a:buNone/>
            </a:pPr>
            <a:r>
              <a:rPr lang="ru-RU" b="1" dirty="0" err="1"/>
              <a:t>namespace</a:t>
            </a:r>
            <a:r>
              <a:rPr lang="ru-RU" b="1" dirty="0"/>
              <a:t> </a:t>
            </a:r>
            <a:r>
              <a:rPr lang="ru-RU" b="1" dirty="0" err="1"/>
              <a:t>name</a:t>
            </a:r>
            <a:r>
              <a:rPr lang="ru-RU" b="1" dirty="0"/>
              <a:t> {</a:t>
            </a:r>
            <a:endParaRPr lang="ru-RU" dirty="0"/>
          </a:p>
          <a:p>
            <a:pPr>
              <a:buNone/>
            </a:pPr>
            <a:r>
              <a:rPr lang="ru-RU" b="1" dirty="0"/>
              <a:t>　// объявления</a:t>
            </a:r>
            <a:endParaRPr lang="ru-RU" dirty="0"/>
          </a:p>
          <a:p>
            <a:pPr>
              <a:buNone/>
            </a:pPr>
            <a:r>
              <a:rPr lang="ru-RU" b="1" dirty="0"/>
              <a:t>}</a:t>
            </a:r>
            <a:endParaRPr lang="ru-RU" dirty="0"/>
          </a:p>
          <a:p>
            <a:pPr>
              <a:buNone/>
            </a:pPr>
            <a:r>
              <a:rPr lang="ru-RU" i="1" dirty="0" smtClean="0"/>
              <a:t>	Все</a:t>
            </a:r>
            <a:r>
              <a:rPr lang="ru-RU" i="1" dirty="0"/>
              <a:t>, что определено в границах инструкции </a:t>
            </a:r>
            <a:r>
              <a:rPr lang="ru-RU" i="1" dirty="0" err="1"/>
              <a:t>namespace</a:t>
            </a:r>
            <a:r>
              <a:rPr lang="ru-RU" i="1" dirty="0"/>
              <a:t>, находится в области видимости этого пространства имен.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dirty="0"/>
              <a:t>В следующей программе приведен пример использования </a:t>
            </a:r>
            <a:r>
              <a:rPr lang="ru-RU" i="1" dirty="0"/>
              <a:t>namespace</a:t>
            </a:r>
            <a:r>
              <a:rPr lang="ru-RU" dirty="0"/>
              <a:t>-инструкции. Она локализует имена, используемые для реализации простого класса счета в обратном направлении. В созданном здесь пространстве имен определяется класс </a:t>
            </a:r>
            <a:r>
              <a:rPr lang="ru-RU" i="1" dirty="0" err="1"/>
              <a:t>counter</a:t>
            </a:r>
            <a:r>
              <a:rPr lang="ru-RU" dirty="0"/>
              <a:t>, который реализует счетчик, и переменные </a:t>
            </a:r>
            <a:r>
              <a:rPr lang="ru-RU" i="1" dirty="0" err="1"/>
              <a:t>upperbound</a:t>
            </a:r>
            <a:r>
              <a:rPr lang="ru-RU" dirty="0"/>
              <a:t> и </a:t>
            </a:r>
            <a:r>
              <a:rPr lang="ru-RU" i="1" dirty="0" err="1"/>
              <a:t>lowerbound</a:t>
            </a:r>
            <a:r>
              <a:rPr lang="ru-RU" dirty="0"/>
              <a:t>, содержащие значения верхней и нижней границ, применяемых для всех счетчиков.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namespace </a:t>
            </a:r>
            <a:r>
              <a:rPr lang="en-US" dirty="0" err="1"/>
              <a:t>CounterNameSpace</a:t>
            </a:r>
            <a:r>
              <a:rPr lang="en-US" dirty="0"/>
              <a:t> {</a:t>
            </a:r>
            <a:endParaRPr lang="ru-RU" dirty="0"/>
          </a:p>
          <a:p>
            <a:pPr>
              <a:buNone/>
            </a:pPr>
            <a:r>
              <a:rPr lang="ru-RU" dirty="0"/>
              <a:t>　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upperbound</a:t>
            </a:r>
            <a:r>
              <a:rPr lang="en-US" dirty="0"/>
              <a:t>;</a:t>
            </a:r>
            <a:endParaRPr lang="ru-RU" dirty="0"/>
          </a:p>
          <a:p>
            <a:pPr>
              <a:buNone/>
            </a:pPr>
            <a:r>
              <a:rPr lang="ru-RU" dirty="0"/>
              <a:t>　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lowerbound</a:t>
            </a:r>
            <a:r>
              <a:rPr lang="en-US" dirty="0"/>
              <a:t>;</a:t>
            </a:r>
            <a:endParaRPr lang="ru-RU" dirty="0"/>
          </a:p>
          <a:p>
            <a:pPr>
              <a:buNone/>
            </a:pPr>
            <a:r>
              <a:rPr lang="ru-RU" dirty="0"/>
              <a:t>　</a:t>
            </a:r>
            <a:r>
              <a:rPr lang="en-US" dirty="0"/>
              <a:t>class counter {</a:t>
            </a:r>
            <a:endParaRPr lang="ru-RU" dirty="0"/>
          </a:p>
          <a:p>
            <a:pPr>
              <a:buNone/>
            </a:pPr>
            <a:r>
              <a:rPr lang="ru-RU" dirty="0"/>
              <a:t>　　　</a:t>
            </a:r>
            <a:r>
              <a:rPr lang="en-US" dirty="0" err="1"/>
              <a:t>int</a:t>
            </a:r>
            <a:r>
              <a:rPr lang="en-US" dirty="0"/>
              <a:t> count;</a:t>
            </a:r>
            <a:endParaRPr lang="ru-RU" dirty="0"/>
          </a:p>
          <a:p>
            <a:pPr>
              <a:buNone/>
            </a:pPr>
            <a:r>
              <a:rPr lang="ru-RU" dirty="0"/>
              <a:t>　　</a:t>
            </a:r>
            <a:r>
              <a:rPr lang="en-US" dirty="0"/>
              <a:t>public:</a:t>
            </a:r>
            <a:endParaRPr lang="ru-RU" dirty="0"/>
          </a:p>
          <a:p>
            <a:pPr>
              <a:buNone/>
            </a:pPr>
            <a:r>
              <a:rPr lang="ru-RU" dirty="0"/>
              <a:t>　　　</a:t>
            </a:r>
            <a:r>
              <a:rPr lang="en-US" dirty="0"/>
              <a:t>counter(</a:t>
            </a:r>
            <a:r>
              <a:rPr lang="en-US" dirty="0" err="1"/>
              <a:t>int</a:t>
            </a:r>
            <a:r>
              <a:rPr lang="en-US" dirty="0"/>
              <a:t> n) {</a:t>
            </a:r>
            <a:endParaRPr lang="ru-RU" dirty="0"/>
          </a:p>
          <a:p>
            <a:pPr>
              <a:buNone/>
            </a:pPr>
            <a:r>
              <a:rPr lang="ru-RU" dirty="0"/>
              <a:t>　　　　</a:t>
            </a:r>
            <a:r>
              <a:rPr lang="en-US" dirty="0"/>
              <a:t>if(n &lt;= </a:t>
            </a:r>
            <a:r>
              <a:rPr lang="en-US" dirty="0" err="1"/>
              <a:t>upperbound</a:t>
            </a:r>
            <a:r>
              <a:rPr lang="en-US" dirty="0"/>
              <a:t>) count = n;</a:t>
            </a:r>
            <a:endParaRPr lang="ru-RU" dirty="0"/>
          </a:p>
          <a:p>
            <a:pPr>
              <a:buNone/>
            </a:pPr>
            <a:r>
              <a:rPr lang="ru-RU" dirty="0"/>
              <a:t>　　　　</a:t>
            </a:r>
            <a:r>
              <a:rPr lang="en-US" dirty="0"/>
              <a:t>else count = </a:t>
            </a:r>
            <a:r>
              <a:rPr lang="en-US" dirty="0" err="1"/>
              <a:t>upperbound</a:t>
            </a:r>
            <a:r>
              <a:rPr lang="en-US" dirty="0"/>
              <a:t>;</a:t>
            </a:r>
            <a:endParaRPr lang="ru-RU" dirty="0"/>
          </a:p>
          <a:p>
            <a:pPr>
              <a:buNone/>
            </a:pPr>
            <a:r>
              <a:rPr lang="ru-RU" dirty="0"/>
              <a:t>　　　</a:t>
            </a:r>
            <a:r>
              <a:rPr lang="en-US" dirty="0"/>
              <a:t>}</a:t>
            </a:r>
            <a:endParaRPr lang="ru-RU" dirty="0"/>
          </a:p>
          <a:p>
            <a:pPr>
              <a:buNone/>
            </a:pPr>
            <a:r>
              <a:rPr lang="ru-RU" dirty="0"/>
              <a:t>　　　</a:t>
            </a:r>
            <a:r>
              <a:rPr lang="en-US" dirty="0"/>
              <a:t>void reset(</a:t>
            </a:r>
            <a:r>
              <a:rPr lang="en-US" dirty="0" err="1"/>
              <a:t>int</a:t>
            </a:r>
            <a:r>
              <a:rPr lang="en-US" dirty="0"/>
              <a:t> n) {</a:t>
            </a:r>
            <a:endParaRPr lang="ru-RU" dirty="0"/>
          </a:p>
          <a:p>
            <a:pPr>
              <a:buNone/>
            </a:pPr>
            <a:r>
              <a:rPr lang="ru-RU" dirty="0"/>
              <a:t>　　　　</a:t>
            </a:r>
            <a:r>
              <a:rPr lang="en-US" dirty="0"/>
              <a:t>if(n &lt;= </a:t>
            </a:r>
            <a:r>
              <a:rPr lang="en-US" dirty="0" err="1"/>
              <a:t>upperbound</a:t>
            </a:r>
            <a:r>
              <a:rPr lang="en-US" dirty="0"/>
              <a:t>) count = n;</a:t>
            </a:r>
            <a:endParaRPr lang="ru-RU" dirty="0"/>
          </a:p>
          <a:p>
            <a:pPr>
              <a:buNone/>
            </a:pPr>
            <a:r>
              <a:rPr lang="ru-RU" dirty="0"/>
              <a:t>　　　</a:t>
            </a:r>
            <a:r>
              <a:rPr lang="en-US" dirty="0"/>
              <a:t>}</a:t>
            </a:r>
            <a:endParaRPr lang="ru-RU" dirty="0"/>
          </a:p>
          <a:p>
            <a:pPr>
              <a:buNone/>
            </a:pPr>
            <a:r>
              <a:rPr lang="ru-RU" dirty="0"/>
              <a:t>　　　</a:t>
            </a:r>
            <a:r>
              <a:rPr lang="en-US" dirty="0" err="1"/>
              <a:t>int</a:t>
            </a:r>
            <a:r>
              <a:rPr lang="en-US" dirty="0"/>
              <a:t> run() {</a:t>
            </a:r>
            <a:endParaRPr lang="ru-RU" dirty="0"/>
          </a:p>
          <a:p>
            <a:pPr>
              <a:buNone/>
            </a:pPr>
            <a:r>
              <a:rPr lang="ru-RU" dirty="0"/>
              <a:t>　　　　</a:t>
            </a:r>
            <a:r>
              <a:rPr lang="en-US" dirty="0"/>
              <a:t>if(count &gt; </a:t>
            </a:r>
            <a:r>
              <a:rPr lang="en-US" dirty="0" err="1"/>
              <a:t>lowerbound</a:t>
            </a:r>
            <a:r>
              <a:rPr lang="en-US" dirty="0"/>
              <a:t>) return count--;</a:t>
            </a:r>
            <a:endParaRPr lang="ru-RU" dirty="0"/>
          </a:p>
          <a:p>
            <a:pPr>
              <a:buNone/>
            </a:pPr>
            <a:r>
              <a:rPr lang="ru-RU" dirty="0"/>
              <a:t>　　　　</a:t>
            </a:r>
            <a:r>
              <a:rPr lang="en-US" dirty="0"/>
              <a:t>else return </a:t>
            </a:r>
            <a:r>
              <a:rPr lang="en-US" dirty="0" err="1"/>
              <a:t>lowerbound</a:t>
            </a:r>
            <a:r>
              <a:rPr lang="en-US" dirty="0"/>
              <a:t>;</a:t>
            </a:r>
            <a:endParaRPr lang="ru-RU" dirty="0"/>
          </a:p>
          <a:p>
            <a:pPr>
              <a:buNone/>
            </a:pPr>
            <a:r>
              <a:rPr lang="ru-RU" dirty="0"/>
              <a:t>　　　</a:t>
            </a:r>
            <a:r>
              <a:rPr lang="en-US" dirty="0"/>
              <a:t>}</a:t>
            </a:r>
            <a:endParaRPr lang="ru-RU" dirty="0"/>
          </a:p>
          <a:p>
            <a:pPr>
              <a:buNone/>
            </a:pPr>
            <a:r>
              <a:rPr lang="ru-RU" dirty="0"/>
              <a:t>　</a:t>
            </a:r>
            <a:r>
              <a:rPr lang="en-US" dirty="0"/>
              <a:t>};</a:t>
            </a:r>
            <a:endParaRPr lang="ru-RU" dirty="0"/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 любом пространстве имен к идентификаторам, которые в нем объявлены, можно обращаться напрямую, т.е. без указания этого пространства имен. </a:t>
            </a:r>
            <a:endParaRPr lang="ru-RU" dirty="0" smtClean="0"/>
          </a:p>
          <a:p>
            <a:r>
              <a:rPr lang="ru-RU" dirty="0" smtClean="0"/>
              <a:t>Но </a:t>
            </a:r>
            <a:r>
              <a:rPr lang="ru-RU" dirty="0"/>
              <a:t>поскольку инструкция </a:t>
            </a:r>
            <a:r>
              <a:rPr lang="ru-RU" i="1" dirty="0" err="1"/>
              <a:t>namespace</a:t>
            </a:r>
            <a:r>
              <a:rPr lang="ru-RU" dirty="0"/>
              <a:t> определяет область видимости, то при обращении к объектам, объявленным в пространстве имен, извне этого пространства необходимо использовать оператор разрешения области видимости. </a:t>
            </a:r>
            <a:endParaRPr lang="ru-RU" dirty="0" smtClean="0"/>
          </a:p>
          <a:p>
            <a:r>
              <a:rPr lang="ru-RU" dirty="0" smtClean="0"/>
              <a:t>Например</a:t>
            </a:r>
            <a:r>
              <a:rPr lang="ru-RU" dirty="0"/>
              <a:t>, чтобы присвоить значение </a:t>
            </a:r>
            <a:r>
              <a:rPr lang="ru-RU" i="1" dirty="0"/>
              <a:t>10</a:t>
            </a:r>
            <a:r>
              <a:rPr lang="ru-RU" dirty="0"/>
              <a:t> переменной </a:t>
            </a:r>
            <a:r>
              <a:rPr lang="ru-RU" i="1" dirty="0" err="1"/>
              <a:t>upperbound</a:t>
            </a:r>
            <a:r>
              <a:rPr lang="ru-RU" dirty="0"/>
              <a:t> из кода, который является внешним по отношению к пространству имен </a:t>
            </a:r>
            <a:r>
              <a:rPr lang="ru-RU" i="1" dirty="0" err="1"/>
              <a:t>CounterNameSpace</a:t>
            </a:r>
            <a:r>
              <a:rPr lang="ru-RU" dirty="0"/>
              <a:t>, нужно использовать такую инструкцию.</a:t>
            </a:r>
          </a:p>
          <a:p>
            <a:pPr>
              <a:buNone/>
            </a:pPr>
            <a:r>
              <a:rPr lang="ru-RU" dirty="0" err="1"/>
              <a:t>CounterNameSpace::upperbound</a:t>
            </a:r>
            <a:r>
              <a:rPr lang="ru-RU" dirty="0"/>
              <a:t> = 10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Чтобы </a:t>
            </a:r>
            <a:r>
              <a:rPr lang="ru-RU" dirty="0"/>
              <a:t>объявить объект типа </a:t>
            </a:r>
            <a:r>
              <a:rPr lang="ru-RU" i="1" dirty="0" err="1"/>
              <a:t>counter</a:t>
            </a:r>
            <a:r>
              <a:rPr lang="ru-RU" dirty="0"/>
              <a:t> вне пространства имен </a:t>
            </a:r>
            <a:r>
              <a:rPr lang="ru-RU" i="1" dirty="0" err="1"/>
              <a:t>CounterNameSpace</a:t>
            </a:r>
            <a:r>
              <a:rPr lang="ru-RU" dirty="0"/>
              <a:t>, используйте инструкцию, подобную следующей.</a:t>
            </a:r>
          </a:p>
          <a:p>
            <a:pPr>
              <a:buNone/>
            </a:pPr>
            <a:r>
              <a:rPr lang="ru-RU" dirty="0" err="1"/>
              <a:t>CounterNameSpace::counter</a:t>
            </a:r>
            <a:r>
              <a:rPr lang="ru-RU" dirty="0"/>
              <a:t> </a:t>
            </a:r>
            <a:r>
              <a:rPr lang="ru-RU" dirty="0" err="1"/>
              <a:t>ob</a:t>
            </a:r>
            <a:r>
              <a:rPr lang="ru-RU" dirty="0"/>
              <a:t>;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800" dirty="0" err="1"/>
              <a:t>int</a:t>
            </a:r>
            <a:r>
              <a:rPr lang="en-US" sz="3800" dirty="0"/>
              <a:t> main()</a:t>
            </a:r>
            <a:endParaRPr lang="ru-RU" sz="3800" dirty="0"/>
          </a:p>
          <a:p>
            <a:pPr>
              <a:buNone/>
            </a:pPr>
            <a:r>
              <a:rPr lang="en-US" sz="3800" dirty="0" smtClean="0"/>
              <a:t>{</a:t>
            </a:r>
            <a:r>
              <a:rPr lang="en-US" sz="3800" dirty="0" err="1" smtClean="0"/>
              <a:t>CounterNameSpace</a:t>
            </a:r>
            <a:r>
              <a:rPr lang="en-US" sz="3800" dirty="0"/>
              <a:t>::</a:t>
            </a:r>
            <a:r>
              <a:rPr lang="en-US" sz="3800" dirty="0" err="1"/>
              <a:t>upperbound</a:t>
            </a:r>
            <a:r>
              <a:rPr lang="en-US" sz="3800" dirty="0"/>
              <a:t> = 100;</a:t>
            </a:r>
            <a:endParaRPr lang="ru-RU" sz="3800" dirty="0"/>
          </a:p>
          <a:p>
            <a:pPr>
              <a:buNone/>
            </a:pPr>
            <a:r>
              <a:rPr lang="en-US" sz="3800" dirty="0" err="1"/>
              <a:t>CounterNameSpace</a:t>
            </a:r>
            <a:r>
              <a:rPr lang="en-US" sz="3800" dirty="0"/>
              <a:t>::</a:t>
            </a:r>
            <a:r>
              <a:rPr lang="en-US" sz="3800" dirty="0" err="1"/>
              <a:t>lowerbound</a:t>
            </a:r>
            <a:r>
              <a:rPr lang="en-US" sz="3800" dirty="0"/>
              <a:t> = 0;</a:t>
            </a:r>
            <a:endParaRPr lang="ru-RU" sz="3800" dirty="0"/>
          </a:p>
          <a:p>
            <a:pPr>
              <a:buNone/>
            </a:pPr>
            <a:r>
              <a:rPr lang="en-US" sz="3800" dirty="0" err="1"/>
              <a:t>CounterNameSpace</a:t>
            </a:r>
            <a:r>
              <a:rPr lang="en-US" sz="3800" dirty="0"/>
              <a:t>::counter ob1(10);</a:t>
            </a:r>
            <a:endParaRPr lang="ru-RU" sz="3800" dirty="0"/>
          </a:p>
          <a:p>
            <a:pPr>
              <a:buNone/>
            </a:pPr>
            <a:r>
              <a:rPr lang="pl-PL" sz="3800" dirty="0"/>
              <a:t>int i;</a:t>
            </a:r>
            <a:endParaRPr lang="ru-RU" sz="3800" dirty="0"/>
          </a:p>
          <a:p>
            <a:pPr>
              <a:buNone/>
            </a:pPr>
            <a:r>
              <a:rPr lang="pl-PL" sz="3800" dirty="0"/>
              <a:t>do </a:t>
            </a:r>
            <a:r>
              <a:rPr lang="pl-PL" sz="3800" dirty="0" smtClean="0"/>
              <a:t>{i </a:t>
            </a:r>
            <a:r>
              <a:rPr lang="pl-PL" sz="3800" dirty="0"/>
              <a:t>= ob1.run();</a:t>
            </a:r>
            <a:endParaRPr lang="ru-RU" sz="3800" dirty="0"/>
          </a:p>
          <a:p>
            <a:pPr>
              <a:buNone/>
            </a:pPr>
            <a:r>
              <a:rPr lang="en-US" sz="3800" dirty="0" err="1"/>
              <a:t>cout</a:t>
            </a:r>
            <a:r>
              <a:rPr lang="en-US" sz="3800" dirty="0"/>
              <a:t> &lt;&lt; </a:t>
            </a:r>
            <a:r>
              <a:rPr lang="en-US" sz="3800" dirty="0" err="1"/>
              <a:t>i</a:t>
            </a:r>
            <a:r>
              <a:rPr lang="en-US" sz="3800" dirty="0"/>
              <a:t> &lt;&lt; " ";</a:t>
            </a:r>
            <a:endParaRPr lang="ru-RU" sz="3800" dirty="0"/>
          </a:p>
          <a:p>
            <a:pPr>
              <a:buNone/>
            </a:pPr>
            <a:r>
              <a:rPr lang="en-US" sz="3800" dirty="0"/>
              <a:t>}while(</a:t>
            </a:r>
            <a:r>
              <a:rPr lang="en-US" sz="3800" dirty="0" err="1"/>
              <a:t>i</a:t>
            </a:r>
            <a:r>
              <a:rPr lang="en-US" sz="3800" dirty="0"/>
              <a:t> &gt; </a:t>
            </a:r>
            <a:r>
              <a:rPr lang="en-US" sz="3800" dirty="0" err="1"/>
              <a:t>CounterNameSpace</a:t>
            </a:r>
            <a:r>
              <a:rPr lang="en-US" sz="3800" dirty="0"/>
              <a:t> :: </a:t>
            </a:r>
            <a:r>
              <a:rPr lang="en-US" sz="3800" dirty="0" err="1"/>
              <a:t>lowerbound</a:t>
            </a:r>
            <a:r>
              <a:rPr lang="en-US" sz="3800" dirty="0"/>
              <a:t>);</a:t>
            </a:r>
            <a:endParaRPr lang="ru-RU" sz="3800" dirty="0"/>
          </a:p>
          <a:p>
            <a:pPr>
              <a:buNone/>
            </a:pPr>
            <a:r>
              <a:rPr lang="en-US" sz="3800" dirty="0" err="1"/>
              <a:t>cout</a:t>
            </a:r>
            <a:r>
              <a:rPr lang="en-US" sz="3800" dirty="0"/>
              <a:t> &lt;&lt; </a:t>
            </a:r>
            <a:r>
              <a:rPr lang="en-US" sz="3800" dirty="0" err="1"/>
              <a:t>endl</a:t>
            </a:r>
            <a:r>
              <a:rPr lang="en-US" sz="3800" dirty="0"/>
              <a:t>;</a:t>
            </a:r>
            <a:endParaRPr lang="ru-RU" sz="3800" dirty="0"/>
          </a:p>
          <a:p>
            <a:pPr>
              <a:buNone/>
            </a:pPr>
            <a:r>
              <a:rPr lang="en-US" sz="3800" dirty="0" err="1"/>
              <a:t>CounterNameSpace</a:t>
            </a:r>
            <a:r>
              <a:rPr lang="en-US" sz="3800" dirty="0"/>
              <a:t>::counter ob2(20);</a:t>
            </a:r>
            <a:endParaRPr lang="ru-RU" sz="3800" dirty="0"/>
          </a:p>
          <a:p>
            <a:pPr>
              <a:buNone/>
            </a:pPr>
            <a:r>
              <a:rPr lang="en-US" sz="3800" dirty="0"/>
              <a:t>do {</a:t>
            </a:r>
            <a:endParaRPr lang="ru-RU" sz="3800" dirty="0"/>
          </a:p>
          <a:p>
            <a:pPr>
              <a:buNone/>
            </a:pPr>
            <a:r>
              <a:rPr lang="en-US" sz="3800" dirty="0" err="1"/>
              <a:t>i</a:t>
            </a:r>
            <a:r>
              <a:rPr lang="en-US" sz="3800" dirty="0"/>
              <a:t> = ob2.run();</a:t>
            </a:r>
            <a:endParaRPr lang="ru-RU" sz="3800" dirty="0"/>
          </a:p>
          <a:p>
            <a:pPr>
              <a:buNone/>
            </a:pPr>
            <a:r>
              <a:rPr lang="en-US" sz="3800" dirty="0" err="1"/>
              <a:t>cout</a:t>
            </a:r>
            <a:r>
              <a:rPr lang="en-US" sz="3800" dirty="0"/>
              <a:t> &lt;&lt; </a:t>
            </a:r>
            <a:r>
              <a:rPr lang="en-US" sz="3800" dirty="0" err="1"/>
              <a:t>i</a:t>
            </a:r>
            <a:r>
              <a:rPr lang="en-US" sz="3800" dirty="0"/>
              <a:t> &lt;&lt; " ";</a:t>
            </a:r>
            <a:endParaRPr lang="ru-RU" sz="3800" dirty="0"/>
          </a:p>
          <a:p>
            <a:pPr>
              <a:buNone/>
            </a:pPr>
            <a:r>
              <a:rPr lang="ru-RU" sz="3800" dirty="0"/>
              <a:t>}</a:t>
            </a:r>
            <a:r>
              <a:rPr lang="ru-RU" sz="3800" dirty="0" err="1"/>
              <a:t>while</a:t>
            </a:r>
            <a:r>
              <a:rPr lang="ru-RU" sz="3800" dirty="0"/>
              <a:t>(</a:t>
            </a:r>
            <a:r>
              <a:rPr lang="ru-RU" sz="3800" dirty="0" err="1"/>
              <a:t>i</a:t>
            </a:r>
            <a:r>
              <a:rPr lang="ru-RU" sz="3800" dirty="0"/>
              <a:t> &gt; </a:t>
            </a:r>
            <a:r>
              <a:rPr lang="ru-RU" sz="3800" dirty="0" err="1"/>
              <a:t>CounterNameSpace::lowerbound</a:t>
            </a:r>
            <a:r>
              <a:rPr lang="ru-RU" sz="3800" dirty="0"/>
              <a:t>);</a:t>
            </a:r>
          </a:p>
          <a:p>
            <a:pPr>
              <a:buNone/>
            </a:pPr>
            <a:r>
              <a:rPr lang="en-US" sz="3800" dirty="0" err="1"/>
              <a:t>cout</a:t>
            </a:r>
            <a:r>
              <a:rPr lang="en-US" sz="3800" dirty="0"/>
              <a:t> &lt;&lt; </a:t>
            </a:r>
            <a:r>
              <a:rPr lang="en-US" sz="3800" dirty="0" err="1"/>
              <a:t>endl</a:t>
            </a:r>
            <a:r>
              <a:rPr lang="en-US" sz="3800" dirty="0"/>
              <a:t>;</a:t>
            </a:r>
            <a:endParaRPr lang="ru-RU" sz="3800" dirty="0"/>
          </a:p>
          <a:p>
            <a:pPr>
              <a:buNone/>
            </a:pPr>
            <a:r>
              <a:rPr lang="en-US" sz="3800" dirty="0"/>
              <a:t>ob2.reset(100);</a:t>
            </a:r>
            <a:endParaRPr lang="ru-RU" sz="3800" dirty="0"/>
          </a:p>
          <a:p>
            <a:pPr>
              <a:buNone/>
            </a:pPr>
            <a:r>
              <a:rPr lang="en-US" sz="3800" dirty="0" err="1"/>
              <a:t>CounterNameSpace</a:t>
            </a:r>
            <a:r>
              <a:rPr lang="en-US" sz="3800" dirty="0"/>
              <a:t>::</a:t>
            </a:r>
            <a:r>
              <a:rPr lang="en-US" sz="3800" dirty="0" err="1"/>
              <a:t>lowerbound</a:t>
            </a:r>
            <a:r>
              <a:rPr lang="en-US" sz="3800" dirty="0"/>
              <a:t> = 90;</a:t>
            </a:r>
            <a:endParaRPr lang="ru-RU" sz="3800" dirty="0"/>
          </a:p>
          <a:p>
            <a:pPr>
              <a:buNone/>
            </a:pPr>
            <a:r>
              <a:rPr lang="en-US" sz="3800" dirty="0"/>
              <a:t>do </a:t>
            </a:r>
            <a:r>
              <a:rPr lang="en-US" sz="3800" dirty="0" smtClean="0"/>
              <a:t>{</a:t>
            </a:r>
            <a:r>
              <a:rPr lang="en-US" sz="3800" dirty="0" err="1" smtClean="0"/>
              <a:t>i</a:t>
            </a:r>
            <a:r>
              <a:rPr lang="en-US" sz="3800" dirty="0" smtClean="0"/>
              <a:t> </a:t>
            </a:r>
            <a:r>
              <a:rPr lang="en-US" sz="3800" dirty="0"/>
              <a:t>= ob2.run();</a:t>
            </a:r>
            <a:endParaRPr lang="ru-RU" sz="3800" dirty="0"/>
          </a:p>
          <a:p>
            <a:pPr>
              <a:buNone/>
            </a:pPr>
            <a:r>
              <a:rPr lang="en-US" sz="3800" dirty="0" err="1"/>
              <a:t>cout</a:t>
            </a:r>
            <a:r>
              <a:rPr lang="en-US" sz="3800" dirty="0"/>
              <a:t> &lt;&lt; </a:t>
            </a:r>
            <a:r>
              <a:rPr lang="en-US" sz="3800" dirty="0" err="1"/>
              <a:t>i</a:t>
            </a:r>
            <a:r>
              <a:rPr lang="en-US" sz="3800" dirty="0"/>
              <a:t> &lt;&lt; " ";</a:t>
            </a:r>
            <a:endParaRPr lang="ru-RU" sz="3800" dirty="0"/>
          </a:p>
          <a:p>
            <a:pPr>
              <a:buNone/>
            </a:pPr>
            <a:r>
              <a:rPr lang="en-US" sz="3800" dirty="0"/>
              <a:t>}while(</a:t>
            </a:r>
            <a:r>
              <a:rPr lang="en-US" sz="3800" dirty="0" err="1"/>
              <a:t>i</a:t>
            </a:r>
            <a:r>
              <a:rPr lang="en-US" sz="3800" dirty="0"/>
              <a:t> &gt; </a:t>
            </a:r>
            <a:r>
              <a:rPr lang="en-US" sz="3800" dirty="0" err="1"/>
              <a:t>CounterNameSpace</a:t>
            </a:r>
            <a:r>
              <a:rPr lang="en-US" sz="3800" dirty="0"/>
              <a:t>::</a:t>
            </a:r>
            <a:r>
              <a:rPr lang="en-US" sz="3800" dirty="0" err="1"/>
              <a:t>lowerbound</a:t>
            </a:r>
            <a:r>
              <a:rPr lang="en-US" sz="3800" dirty="0"/>
              <a:t>);</a:t>
            </a:r>
            <a:endParaRPr lang="ru-RU" sz="3800" dirty="0"/>
          </a:p>
          <a:p>
            <a:pPr>
              <a:buNone/>
            </a:pPr>
            <a:r>
              <a:rPr lang="en-US" sz="3800" dirty="0"/>
              <a:t>return 0;</a:t>
            </a:r>
            <a:endParaRPr lang="ru-RU" sz="3800" dirty="0"/>
          </a:p>
          <a:p>
            <a:pPr>
              <a:buNone/>
            </a:pPr>
            <a:r>
              <a:rPr lang="ru-RU" sz="3800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Программа </a:t>
            </a:r>
            <a:r>
              <a:rPr lang="ru-RU" dirty="0"/>
              <a:t>может содержать несколько объявлений пространств имен с одинаковыми именами. Это означает, что пространство имен можно разбить на несколько файлов или на несколько частей в рамках одного файла. Вот пример.</a:t>
            </a:r>
          </a:p>
          <a:p>
            <a:pPr>
              <a:buNone/>
            </a:pPr>
            <a:r>
              <a:rPr lang="en-US" dirty="0"/>
              <a:t>namespace NS {</a:t>
            </a:r>
            <a:endParaRPr lang="ru-RU" dirty="0"/>
          </a:p>
          <a:p>
            <a:pPr>
              <a:buNone/>
            </a:pPr>
            <a:r>
              <a:rPr lang="ru-RU" dirty="0"/>
              <a:t>　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en-US" dirty="0"/>
              <a:t>;</a:t>
            </a:r>
            <a:endParaRPr lang="ru-RU" dirty="0"/>
          </a:p>
          <a:p>
            <a:pPr>
              <a:buNone/>
            </a:pPr>
            <a:r>
              <a:rPr lang="en-US" dirty="0"/>
              <a:t>}</a:t>
            </a:r>
            <a:endParaRPr lang="ru-RU" dirty="0"/>
          </a:p>
          <a:p>
            <a:pPr>
              <a:buNone/>
            </a:pPr>
            <a:r>
              <a:rPr lang="ru-RU" dirty="0"/>
              <a:t>　</a:t>
            </a:r>
            <a:r>
              <a:rPr lang="en-US" dirty="0"/>
              <a:t>// . . .</a:t>
            </a:r>
            <a:endParaRPr lang="ru-RU" dirty="0"/>
          </a:p>
          <a:p>
            <a:pPr>
              <a:buNone/>
            </a:pPr>
            <a:r>
              <a:rPr lang="en-US" dirty="0"/>
              <a:t>namespace NS {</a:t>
            </a:r>
            <a:endParaRPr lang="ru-RU" dirty="0"/>
          </a:p>
          <a:p>
            <a:pPr>
              <a:buNone/>
            </a:pPr>
            <a:r>
              <a:rPr lang="ru-RU" dirty="0"/>
              <a:t>　</a:t>
            </a:r>
            <a:r>
              <a:rPr lang="en-US" dirty="0" err="1"/>
              <a:t>int</a:t>
            </a:r>
            <a:r>
              <a:rPr lang="en-US" dirty="0"/>
              <a:t> j;</a:t>
            </a:r>
            <a:endParaRPr lang="ru-RU" dirty="0"/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r>
              <a:rPr lang="ru-RU" dirty="0" smtClean="0"/>
              <a:t>	Здесь </a:t>
            </a:r>
            <a:r>
              <a:rPr lang="ru-RU" dirty="0"/>
              <a:t>пространство имен </a:t>
            </a:r>
            <a:r>
              <a:rPr lang="ru-RU" i="1" dirty="0"/>
              <a:t>NS</a:t>
            </a:r>
            <a:r>
              <a:rPr lang="ru-RU" dirty="0"/>
              <a:t> разделено на две части. Однако содержимое каждой части относится к одному и тому же пространству имен </a:t>
            </a:r>
            <a:r>
              <a:rPr lang="ru-RU" i="1" dirty="0"/>
              <a:t>NS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260</Words>
  <Application>Microsoft Office PowerPoint</Application>
  <PresentationFormat>Экран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Пространства имен</vt:lpstr>
      <vt:lpstr>Слайд 2</vt:lpstr>
      <vt:lpstr>Слайд 3</vt:lpstr>
      <vt:lpstr>Понятие пространства имен</vt:lpstr>
      <vt:lpstr>Слайд 5</vt:lpstr>
      <vt:lpstr>Слайд 6</vt:lpstr>
      <vt:lpstr>Слайд 7</vt:lpstr>
      <vt:lpstr>Слайд 8</vt:lpstr>
      <vt:lpstr>Слайд 9</vt:lpstr>
      <vt:lpstr>Слайд 10</vt:lpstr>
      <vt:lpstr>Инструкция using</vt:lpstr>
      <vt:lpstr>Слайд 12</vt:lpstr>
      <vt:lpstr>Неименованные пространства имен</vt:lpstr>
      <vt:lpstr>Пространство имен std используется библиотекой C++.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Пространства имен</dc:title>
  <dc:creator>user</dc:creator>
  <cp:lastModifiedBy>user</cp:lastModifiedBy>
  <cp:revision>5</cp:revision>
  <dcterms:created xsi:type="dcterms:W3CDTF">2019-03-27T07:32:42Z</dcterms:created>
  <dcterms:modified xsi:type="dcterms:W3CDTF">2020-05-13T08:04:01Z</dcterms:modified>
</cp:coreProperties>
</file>