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D0D3B-83E8-4265-AFF0-3A147310534B}" type="datetimeFigureOut">
              <a:rPr lang="ru-RU" smtClean="0"/>
              <a:t>27.03.2019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6130E-2A77-496B-9428-82EAB90C71E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D0D3B-83E8-4265-AFF0-3A147310534B}" type="datetimeFigureOut">
              <a:rPr lang="ru-RU" smtClean="0"/>
              <a:t>27.03.2019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6130E-2A77-496B-9428-82EAB90C71E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D0D3B-83E8-4265-AFF0-3A147310534B}" type="datetimeFigureOut">
              <a:rPr lang="ru-RU" smtClean="0"/>
              <a:t>27.03.2019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6130E-2A77-496B-9428-82EAB90C71E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D0D3B-83E8-4265-AFF0-3A147310534B}" type="datetimeFigureOut">
              <a:rPr lang="ru-RU" smtClean="0"/>
              <a:t>27.03.2019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6130E-2A77-496B-9428-82EAB90C71E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D0D3B-83E8-4265-AFF0-3A147310534B}" type="datetimeFigureOut">
              <a:rPr lang="ru-RU" smtClean="0"/>
              <a:t>27.03.2019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6130E-2A77-496B-9428-82EAB90C71E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D0D3B-83E8-4265-AFF0-3A147310534B}" type="datetimeFigureOut">
              <a:rPr lang="ru-RU" smtClean="0"/>
              <a:t>27.03.2019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6130E-2A77-496B-9428-82EAB90C71E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D0D3B-83E8-4265-AFF0-3A147310534B}" type="datetimeFigureOut">
              <a:rPr lang="ru-RU" smtClean="0"/>
              <a:t>27.03.2019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6130E-2A77-496B-9428-82EAB90C71E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D0D3B-83E8-4265-AFF0-3A147310534B}" type="datetimeFigureOut">
              <a:rPr lang="ru-RU" smtClean="0"/>
              <a:t>27.03.2019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6130E-2A77-496B-9428-82EAB90C71E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D0D3B-83E8-4265-AFF0-3A147310534B}" type="datetimeFigureOut">
              <a:rPr lang="ru-RU" smtClean="0"/>
              <a:t>27.03.2019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6130E-2A77-496B-9428-82EAB90C71E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D0D3B-83E8-4265-AFF0-3A147310534B}" type="datetimeFigureOut">
              <a:rPr lang="ru-RU" smtClean="0"/>
              <a:t>27.03.2019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6130E-2A77-496B-9428-82EAB90C71E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D0D3B-83E8-4265-AFF0-3A147310534B}" type="datetimeFigureOut">
              <a:rPr lang="ru-RU" smtClean="0"/>
              <a:t>27.03.2019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6130E-2A77-496B-9428-82EAB90C71E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AD0D3B-83E8-4265-AFF0-3A147310534B}" type="datetimeFigureOut">
              <a:rPr lang="ru-RU" smtClean="0"/>
              <a:t>27.03.2019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B6130E-2A77-496B-9428-82EAB90C71EE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/>
              <a:t>Использование explicit-конструкторов</a:t>
            </a:r>
            <a:r>
              <a:rPr lang="ru-RU" b="1" dirty="0"/>
              <a:t/>
            </a:r>
            <a:br>
              <a:rPr lang="ru-RU" b="1" dirty="0"/>
            </a:b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832648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/>
              <a:t>#include &lt;</a:t>
            </a:r>
            <a:r>
              <a:rPr lang="en-US" dirty="0" err="1"/>
              <a:t>iostream</a:t>
            </a:r>
            <a:r>
              <a:rPr lang="en-US" dirty="0"/>
              <a:t>&gt;</a:t>
            </a:r>
            <a:endParaRPr lang="ru-RU" dirty="0"/>
          </a:p>
          <a:p>
            <a:pPr>
              <a:buNone/>
            </a:pPr>
            <a:r>
              <a:rPr lang="en-US" dirty="0"/>
              <a:t>using namespace std;</a:t>
            </a:r>
            <a:endParaRPr lang="ru-RU" dirty="0"/>
          </a:p>
          <a:p>
            <a:pPr>
              <a:buNone/>
            </a:pPr>
            <a:r>
              <a:rPr lang="en-US" dirty="0"/>
              <a:t>class </a:t>
            </a:r>
            <a:r>
              <a:rPr lang="en-US" dirty="0" err="1"/>
              <a:t>myclass</a:t>
            </a:r>
            <a:r>
              <a:rPr lang="en-US" dirty="0"/>
              <a:t> {</a:t>
            </a:r>
            <a:endParaRPr lang="ru-RU" dirty="0"/>
          </a:p>
          <a:p>
            <a:pPr>
              <a:buNone/>
            </a:pPr>
            <a:r>
              <a:rPr lang="ru-RU" dirty="0"/>
              <a:t>　　</a:t>
            </a:r>
            <a:r>
              <a:rPr lang="en-US" dirty="0" err="1"/>
              <a:t>int</a:t>
            </a:r>
            <a:r>
              <a:rPr lang="en-US" dirty="0"/>
              <a:t> a;</a:t>
            </a:r>
            <a:endParaRPr lang="ru-RU" dirty="0"/>
          </a:p>
          <a:p>
            <a:pPr>
              <a:buNone/>
            </a:pPr>
            <a:r>
              <a:rPr lang="ru-RU" dirty="0"/>
              <a:t>　</a:t>
            </a:r>
            <a:r>
              <a:rPr lang="en-US" dirty="0"/>
              <a:t>public:</a:t>
            </a:r>
            <a:endParaRPr lang="ru-RU" dirty="0"/>
          </a:p>
          <a:p>
            <a:pPr>
              <a:buNone/>
            </a:pPr>
            <a:r>
              <a:rPr lang="ru-RU" dirty="0"/>
              <a:t>　　</a:t>
            </a:r>
            <a:r>
              <a:rPr lang="en-US" dirty="0" err="1"/>
              <a:t>myclass</a:t>
            </a:r>
            <a:r>
              <a:rPr lang="en-US" dirty="0"/>
              <a:t>(</a:t>
            </a:r>
            <a:r>
              <a:rPr lang="en-US" dirty="0" err="1"/>
              <a:t>int</a:t>
            </a:r>
            <a:r>
              <a:rPr lang="en-US" dirty="0"/>
              <a:t> x) { a = x; }</a:t>
            </a:r>
            <a:endParaRPr lang="ru-RU" dirty="0"/>
          </a:p>
          <a:p>
            <a:pPr>
              <a:buNone/>
            </a:pPr>
            <a:r>
              <a:rPr lang="ru-RU" dirty="0"/>
              <a:t>　　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geta</a:t>
            </a:r>
            <a:r>
              <a:rPr lang="en-US" dirty="0"/>
              <a:t>() { return a; }</a:t>
            </a:r>
            <a:endParaRPr lang="ru-RU" dirty="0"/>
          </a:p>
          <a:p>
            <a:pPr>
              <a:buNone/>
            </a:pPr>
            <a:r>
              <a:rPr lang="en-US" dirty="0"/>
              <a:t>};</a:t>
            </a:r>
            <a:endParaRPr lang="ru-RU" dirty="0"/>
          </a:p>
          <a:p>
            <a:pPr>
              <a:buNone/>
            </a:pPr>
            <a:r>
              <a:rPr lang="en-US" dirty="0" err="1"/>
              <a:t>int</a:t>
            </a:r>
            <a:r>
              <a:rPr lang="en-US" dirty="0"/>
              <a:t> main()</a:t>
            </a:r>
            <a:endParaRPr lang="ru-RU" dirty="0"/>
          </a:p>
          <a:p>
            <a:pPr>
              <a:buNone/>
            </a:pPr>
            <a:r>
              <a:rPr lang="en-US" dirty="0" smtClean="0"/>
              <a:t>{</a:t>
            </a:r>
            <a:r>
              <a:rPr lang="en-US" dirty="0" err="1" smtClean="0"/>
              <a:t>myclass</a:t>
            </a:r>
            <a:r>
              <a:rPr lang="en-US" dirty="0" smtClean="0"/>
              <a:t> </a:t>
            </a:r>
            <a:r>
              <a:rPr lang="en-US" dirty="0"/>
              <a:t>ob(4</a:t>
            </a:r>
            <a:r>
              <a:rPr lang="en-US" dirty="0" smtClean="0"/>
              <a:t>);</a:t>
            </a:r>
            <a:r>
              <a:rPr lang="ru-RU" dirty="0" smtClean="0"/>
              <a:t> /*</a:t>
            </a:r>
            <a:r>
              <a:rPr lang="ru-RU" dirty="0" err="1" smtClean="0"/>
              <a:t>myclass</a:t>
            </a:r>
            <a:r>
              <a:rPr lang="ru-RU" dirty="0" smtClean="0"/>
              <a:t> </a:t>
            </a:r>
            <a:r>
              <a:rPr lang="ru-RU" dirty="0" err="1"/>
              <a:t>ob</a:t>
            </a:r>
            <a:r>
              <a:rPr lang="ru-RU" dirty="0"/>
              <a:t> = 4; </a:t>
            </a:r>
            <a:r>
              <a:rPr lang="ru-RU" dirty="0" smtClean="0"/>
              <a:t> приведет к такому же результату*/</a:t>
            </a:r>
            <a:endParaRPr lang="ru-RU" dirty="0"/>
          </a:p>
          <a:p>
            <a:pPr>
              <a:buNone/>
            </a:pPr>
            <a:r>
              <a:rPr lang="ru-RU" dirty="0"/>
              <a:t>　</a:t>
            </a:r>
            <a:r>
              <a:rPr lang="en-US" dirty="0" err="1"/>
              <a:t>cout</a:t>
            </a:r>
            <a:r>
              <a:rPr lang="en-US" dirty="0"/>
              <a:t> &lt;&lt; </a:t>
            </a:r>
            <a:r>
              <a:rPr lang="en-US" dirty="0" err="1"/>
              <a:t>ob.geta</a:t>
            </a:r>
            <a:r>
              <a:rPr lang="en-US" dirty="0"/>
              <a:t>();</a:t>
            </a:r>
            <a:endParaRPr lang="ru-RU" dirty="0"/>
          </a:p>
          <a:p>
            <a:pPr>
              <a:buNone/>
            </a:pPr>
            <a:r>
              <a:rPr lang="ru-RU" dirty="0"/>
              <a:t>　</a:t>
            </a:r>
            <a:r>
              <a:rPr lang="en-US" dirty="0"/>
              <a:t>return 0;</a:t>
            </a:r>
            <a:endParaRPr lang="ru-RU" dirty="0"/>
          </a:p>
          <a:p>
            <a:pPr>
              <a:buNone/>
            </a:pPr>
            <a:r>
              <a:rPr lang="ru-RU" dirty="0"/>
              <a:t>}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	</a:t>
            </a:r>
            <a:r>
              <a:rPr lang="ru-RU" dirty="0" smtClean="0"/>
              <a:t>В </a:t>
            </a:r>
            <a:r>
              <a:rPr lang="ru-RU" dirty="0"/>
              <a:t>общем случае всегда, когда </a:t>
            </a:r>
            <a:r>
              <a:rPr lang="ru-RU" dirty="0" smtClean="0"/>
              <a:t>имеется конструктор</a:t>
            </a:r>
            <a:r>
              <a:rPr lang="ru-RU" dirty="0"/>
              <a:t>, который принимает только один аргумент, для инициализации объекта можно использовать любой из форматов: </a:t>
            </a:r>
            <a:r>
              <a:rPr lang="ru-RU" dirty="0" smtClean="0"/>
              <a:t>либо</a:t>
            </a:r>
            <a:r>
              <a:rPr lang="ru-RU" dirty="0"/>
              <a:t> </a:t>
            </a:r>
            <a:r>
              <a:rPr lang="ru-RU" b="1" i="1" dirty="0" err="1"/>
              <a:t>ob</a:t>
            </a:r>
            <a:r>
              <a:rPr lang="ru-RU" b="1" i="1" dirty="0"/>
              <a:t>(</a:t>
            </a:r>
            <a:r>
              <a:rPr lang="ru-RU" b="1" i="1" dirty="0" err="1"/>
              <a:t>х</a:t>
            </a:r>
            <a:r>
              <a:rPr lang="ru-RU" b="1" i="1" dirty="0"/>
              <a:t>)</a:t>
            </a:r>
            <a:r>
              <a:rPr lang="ru-RU" dirty="0"/>
              <a:t>, </a:t>
            </a:r>
            <a:r>
              <a:rPr lang="ru-RU" dirty="0" err="1"/>
              <a:t>либо</a:t>
            </a:r>
            <a:r>
              <a:rPr lang="ru-RU" dirty="0"/>
              <a:t> </a:t>
            </a:r>
            <a:r>
              <a:rPr lang="ru-RU" b="1" i="1" dirty="0" err="1"/>
              <a:t>ob=х</a:t>
            </a:r>
            <a:r>
              <a:rPr lang="ru-RU" dirty="0"/>
              <a:t>. Дело в том, что при создании конструктора класса с одним аргументом </a:t>
            </a:r>
            <a:r>
              <a:rPr lang="ru-RU" dirty="0" smtClean="0"/>
              <a:t> </a:t>
            </a:r>
            <a:r>
              <a:rPr lang="ru-RU" dirty="0"/>
              <a:t>неявно создается преобразование из типа аргумента в тип этого класса.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	Если не нужно</a:t>
            </a:r>
            <a:r>
              <a:rPr lang="ru-RU" dirty="0"/>
              <a:t>, чтобы такое неявное преобразование имело место, можно предотвратить его с помощью спецификатора</a:t>
            </a:r>
            <a:r>
              <a:rPr lang="ru-RU" b="1" dirty="0"/>
              <a:t> </a:t>
            </a:r>
            <a:r>
              <a:rPr lang="ru-RU" b="1" i="1" dirty="0" err="1"/>
              <a:t>explicit</a:t>
            </a:r>
            <a:r>
              <a:rPr lang="ru-RU" b="1" dirty="0"/>
              <a:t>. </a:t>
            </a:r>
            <a:r>
              <a:rPr lang="ru-RU" dirty="0"/>
              <a:t>Ключевое слово </a:t>
            </a:r>
            <a:r>
              <a:rPr lang="ru-RU" i="1" dirty="0" err="1"/>
              <a:t>explicit</a:t>
            </a:r>
            <a:r>
              <a:rPr lang="ru-RU" dirty="0"/>
              <a:t> применяется только к конструкторам. Конструктор, определенный с помощью спецификатора </a:t>
            </a:r>
            <a:r>
              <a:rPr lang="ru-RU" i="1" dirty="0" err="1"/>
              <a:t>explicit</a:t>
            </a:r>
            <a:r>
              <a:rPr lang="ru-RU" dirty="0"/>
              <a:t>, будет задействован только в том случае, если для инициализации членов класса используется обычный синтаксис конструктора. Никаких автоматических преобразований выполнено не будет</a:t>
            </a:r>
            <a:r>
              <a:rPr lang="ru-RU" dirty="0" smtClean="0"/>
              <a:t>. </a:t>
            </a:r>
            <a:endParaRPr lang="ru-RU" dirty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/>
              <a:t>#include &lt;</a:t>
            </a:r>
            <a:r>
              <a:rPr lang="en-US" dirty="0" err="1"/>
              <a:t>iostream</a:t>
            </a:r>
            <a:r>
              <a:rPr lang="en-US" dirty="0"/>
              <a:t>&gt;</a:t>
            </a:r>
            <a:endParaRPr lang="ru-RU" dirty="0"/>
          </a:p>
          <a:p>
            <a:pPr>
              <a:buNone/>
            </a:pPr>
            <a:r>
              <a:rPr lang="en-US" dirty="0"/>
              <a:t>using namespace std;</a:t>
            </a:r>
            <a:endParaRPr lang="ru-RU" dirty="0"/>
          </a:p>
          <a:p>
            <a:pPr>
              <a:buNone/>
            </a:pPr>
            <a:r>
              <a:rPr lang="en-US" dirty="0"/>
              <a:t>class </a:t>
            </a:r>
            <a:r>
              <a:rPr lang="en-US" dirty="0" err="1"/>
              <a:t>myclass</a:t>
            </a:r>
            <a:r>
              <a:rPr lang="en-US" dirty="0"/>
              <a:t> {</a:t>
            </a:r>
            <a:endParaRPr lang="ru-RU" dirty="0"/>
          </a:p>
          <a:p>
            <a:pPr>
              <a:buNone/>
            </a:pPr>
            <a:r>
              <a:rPr lang="ru-RU" dirty="0"/>
              <a:t>　　</a:t>
            </a:r>
            <a:r>
              <a:rPr lang="en-US" dirty="0" err="1"/>
              <a:t>int</a:t>
            </a:r>
            <a:r>
              <a:rPr lang="en-US" dirty="0"/>
              <a:t> a;</a:t>
            </a:r>
            <a:endParaRPr lang="ru-RU" dirty="0"/>
          </a:p>
          <a:p>
            <a:pPr>
              <a:buNone/>
            </a:pPr>
            <a:r>
              <a:rPr lang="ru-RU" dirty="0"/>
              <a:t>　</a:t>
            </a:r>
            <a:r>
              <a:rPr lang="en-US" dirty="0"/>
              <a:t>public:</a:t>
            </a:r>
            <a:endParaRPr lang="ru-RU" dirty="0"/>
          </a:p>
          <a:p>
            <a:pPr>
              <a:buNone/>
            </a:pPr>
            <a:r>
              <a:rPr lang="ru-RU" dirty="0"/>
              <a:t>　　</a:t>
            </a:r>
            <a:r>
              <a:rPr lang="en-US" dirty="0"/>
              <a:t>explicit </a:t>
            </a:r>
            <a:r>
              <a:rPr lang="en-US" dirty="0" err="1"/>
              <a:t>myclass</a:t>
            </a:r>
            <a:r>
              <a:rPr lang="en-US" dirty="0"/>
              <a:t>(</a:t>
            </a:r>
            <a:r>
              <a:rPr lang="en-US" dirty="0" err="1"/>
              <a:t>int</a:t>
            </a:r>
            <a:r>
              <a:rPr lang="en-US" dirty="0"/>
              <a:t> x) { a = x; }</a:t>
            </a:r>
            <a:endParaRPr lang="ru-RU" dirty="0"/>
          </a:p>
          <a:p>
            <a:pPr>
              <a:buNone/>
            </a:pPr>
            <a:r>
              <a:rPr lang="ru-RU" dirty="0"/>
              <a:t>　　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geta</a:t>
            </a:r>
            <a:r>
              <a:rPr lang="en-US" dirty="0"/>
              <a:t>() { return a; }</a:t>
            </a:r>
            <a:endParaRPr lang="ru-RU" dirty="0"/>
          </a:p>
          <a:p>
            <a:pPr>
              <a:buNone/>
            </a:pPr>
            <a:r>
              <a:rPr lang="ru-RU" dirty="0"/>
              <a:t>};</a:t>
            </a:r>
          </a:p>
          <a:p>
            <a:pPr>
              <a:buNone/>
            </a:pPr>
            <a:r>
              <a:rPr lang="ru-RU" dirty="0"/>
              <a:t>Теперь будут разрешены к применению только конструкторы, заданные в таком формате.</a:t>
            </a:r>
          </a:p>
          <a:p>
            <a:pPr>
              <a:buNone/>
            </a:pPr>
            <a:r>
              <a:rPr lang="ru-RU" dirty="0" err="1"/>
              <a:t>myclass</a:t>
            </a:r>
            <a:r>
              <a:rPr lang="ru-RU" dirty="0"/>
              <a:t> </a:t>
            </a:r>
            <a:r>
              <a:rPr lang="ru-RU" dirty="0" err="1"/>
              <a:t>ob</a:t>
            </a:r>
            <a:r>
              <a:rPr lang="ru-RU" dirty="0"/>
              <a:t>(110);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6192688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sz="3800" dirty="0"/>
              <a:t>#include &lt;</a:t>
            </a:r>
            <a:r>
              <a:rPr lang="en-US" sz="3800" dirty="0" err="1"/>
              <a:t>iostream</a:t>
            </a:r>
            <a:r>
              <a:rPr lang="en-US" sz="3800" dirty="0"/>
              <a:t>&gt;</a:t>
            </a:r>
            <a:endParaRPr lang="ru-RU" sz="3800" dirty="0"/>
          </a:p>
          <a:p>
            <a:pPr>
              <a:buNone/>
            </a:pPr>
            <a:r>
              <a:rPr lang="en-US" sz="3800" dirty="0"/>
              <a:t>using namespace std;</a:t>
            </a:r>
            <a:endParaRPr lang="ru-RU" sz="3800" dirty="0"/>
          </a:p>
          <a:p>
            <a:pPr>
              <a:buNone/>
            </a:pPr>
            <a:r>
              <a:rPr lang="en-US" sz="3800" dirty="0"/>
              <a:t>class </a:t>
            </a:r>
            <a:r>
              <a:rPr lang="en-US" sz="3800" dirty="0" err="1"/>
              <a:t>myclass</a:t>
            </a:r>
            <a:r>
              <a:rPr lang="en-US" sz="3800" dirty="0"/>
              <a:t> {</a:t>
            </a:r>
            <a:endParaRPr lang="ru-RU" sz="3800" dirty="0"/>
          </a:p>
          <a:p>
            <a:pPr>
              <a:buNone/>
            </a:pPr>
            <a:r>
              <a:rPr lang="ru-RU" sz="3800" dirty="0"/>
              <a:t>　　</a:t>
            </a:r>
            <a:r>
              <a:rPr lang="en-US" sz="3800" dirty="0" err="1"/>
              <a:t>int</a:t>
            </a:r>
            <a:r>
              <a:rPr lang="en-US" sz="3800" dirty="0"/>
              <a:t> num;</a:t>
            </a:r>
            <a:endParaRPr lang="ru-RU" sz="3800" dirty="0"/>
          </a:p>
          <a:p>
            <a:pPr>
              <a:buNone/>
            </a:pPr>
            <a:r>
              <a:rPr lang="ru-RU" sz="3800" dirty="0"/>
              <a:t>　</a:t>
            </a:r>
            <a:r>
              <a:rPr lang="en-US" sz="3800" dirty="0"/>
              <a:t>public:</a:t>
            </a:r>
            <a:endParaRPr lang="ru-RU" sz="3800" dirty="0"/>
          </a:p>
          <a:p>
            <a:pPr>
              <a:buNone/>
            </a:pPr>
            <a:r>
              <a:rPr lang="ru-RU" sz="3800" dirty="0"/>
              <a:t>　　</a:t>
            </a:r>
            <a:r>
              <a:rPr lang="en-US" sz="3800" dirty="0" err="1"/>
              <a:t>myclass</a:t>
            </a:r>
            <a:r>
              <a:rPr lang="en-US" sz="3800" dirty="0"/>
              <a:t>(</a:t>
            </a:r>
            <a:r>
              <a:rPr lang="en-US" sz="3800" dirty="0" err="1"/>
              <a:t>int</a:t>
            </a:r>
            <a:r>
              <a:rPr lang="en-US" sz="3800" dirty="0"/>
              <a:t> </a:t>
            </a:r>
            <a:r>
              <a:rPr lang="en-US" sz="3800" dirty="0" err="1"/>
              <a:t>i</a:t>
            </a:r>
            <a:r>
              <a:rPr lang="en-US" sz="3800" dirty="0"/>
              <a:t>) { num = </a:t>
            </a:r>
            <a:r>
              <a:rPr lang="en-US" sz="3800" dirty="0" err="1"/>
              <a:t>i</a:t>
            </a:r>
            <a:r>
              <a:rPr lang="en-US" sz="3800" dirty="0"/>
              <a:t>; }</a:t>
            </a:r>
            <a:endParaRPr lang="ru-RU" sz="3800" dirty="0"/>
          </a:p>
          <a:p>
            <a:pPr>
              <a:buNone/>
            </a:pPr>
            <a:r>
              <a:rPr lang="ru-RU" sz="3800" dirty="0"/>
              <a:t>　　</a:t>
            </a:r>
            <a:r>
              <a:rPr lang="en-US" sz="3800" dirty="0" err="1"/>
              <a:t>int</a:t>
            </a:r>
            <a:r>
              <a:rPr lang="en-US" sz="3800" dirty="0"/>
              <a:t> </a:t>
            </a:r>
            <a:r>
              <a:rPr lang="en-US" sz="3800" dirty="0" err="1"/>
              <a:t>getnum</a:t>
            </a:r>
            <a:r>
              <a:rPr lang="en-US" sz="3800" dirty="0"/>
              <a:t>() { return num; }</a:t>
            </a:r>
            <a:endParaRPr lang="ru-RU" sz="3800" dirty="0"/>
          </a:p>
          <a:p>
            <a:pPr>
              <a:buNone/>
            </a:pPr>
            <a:r>
              <a:rPr lang="en-US" sz="3800" dirty="0"/>
              <a:t>};</a:t>
            </a:r>
            <a:endParaRPr lang="ru-RU" sz="3800" dirty="0"/>
          </a:p>
          <a:p>
            <a:pPr>
              <a:buNone/>
            </a:pPr>
            <a:r>
              <a:rPr lang="en-US" sz="3800" dirty="0" err="1"/>
              <a:t>int</a:t>
            </a:r>
            <a:r>
              <a:rPr lang="en-US" sz="3800" dirty="0"/>
              <a:t> main()</a:t>
            </a:r>
            <a:endParaRPr lang="ru-RU" sz="3800" dirty="0"/>
          </a:p>
          <a:p>
            <a:pPr>
              <a:buNone/>
            </a:pPr>
            <a:r>
              <a:rPr lang="en-US" sz="3800" dirty="0" smtClean="0"/>
              <a:t>{</a:t>
            </a:r>
            <a:r>
              <a:rPr lang="ru-RU" sz="3800" dirty="0"/>
              <a:t>　</a:t>
            </a:r>
            <a:r>
              <a:rPr lang="en-US" sz="3800" dirty="0" err="1"/>
              <a:t>myclass</a:t>
            </a:r>
            <a:r>
              <a:rPr lang="en-US" sz="3800" dirty="0"/>
              <a:t> </a:t>
            </a:r>
            <a:r>
              <a:rPr lang="ru-RU" sz="3800" dirty="0"/>
              <a:t>о</a:t>
            </a:r>
            <a:r>
              <a:rPr lang="en-US" sz="3800" dirty="0"/>
              <a:t>(10);</a:t>
            </a:r>
            <a:endParaRPr lang="ru-RU" sz="3800" dirty="0"/>
          </a:p>
          <a:p>
            <a:pPr>
              <a:buNone/>
            </a:pPr>
            <a:r>
              <a:rPr lang="ru-RU" sz="3800" dirty="0"/>
              <a:t>　</a:t>
            </a:r>
            <a:r>
              <a:rPr lang="en-US" sz="3800" dirty="0" err="1"/>
              <a:t>cout</a:t>
            </a:r>
            <a:r>
              <a:rPr lang="en-US" sz="3800" dirty="0"/>
              <a:t> &lt;&lt; </a:t>
            </a:r>
            <a:r>
              <a:rPr lang="en-US" sz="3800" dirty="0" err="1"/>
              <a:t>o.getnum</a:t>
            </a:r>
            <a:r>
              <a:rPr lang="en-US" sz="3800" dirty="0"/>
              <a:t>() &lt;&lt; </a:t>
            </a:r>
            <a:r>
              <a:rPr lang="en-US" sz="3800" dirty="0" err="1"/>
              <a:t>endl</a:t>
            </a:r>
            <a:r>
              <a:rPr lang="en-US" sz="3800" dirty="0"/>
              <a:t>; // </a:t>
            </a:r>
            <a:r>
              <a:rPr lang="ru-RU" sz="3800" dirty="0"/>
              <a:t>отображает</a:t>
            </a:r>
            <a:r>
              <a:rPr lang="en-US" sz="3800" dirty="0"/>
              <a:t> 10</a:t>
            </a:r>
            <a:endParaRPr lang="ru-RU" sz="3800" dirty="0"/>
          </a:p>
          <a:p>
            <a:pPr>
              <a:buNone/>
            </a:pPr>
            <a:r>
              <a:rPr lang="ru-RU" sz="3800" dirty="0"/>
              <a:t>　/* Теперь используем неявное преобразование для присвоения нового значения. */</a:t>
            </a:r>
          </a:p>
          <a:p>
            <a:pPr>
              <a:buNone/>
            </a:pPr>
            <a:r>
              <a:rPr lang="ru-RU" sz="3800" dirty="0"/>
              <a:t>　о = 1000;</a:t>
            </a:r>
          </a:p>
          <a:p>
            <a:pPr>
              <a:buNone/>
            </a:pPr>
            <a:r>
              <a:rPr lang="ru-RU" sz="3800" dirty="0"/>
              <a:t>　</a:t>
            </a:r>
            <a:r>
              <a:rPr lang="ru-RU" sz="3800" dirty="0" err="1"/>
              <a:t>cout</a:t>
            </a:r>
            <a:r>
              <a:rPr lang="ru-RU" sz="3800" dirty="0"/>
              <a:t> &lt;&lt; </a:t>
            </a:r>
            <a:r>
              <a:rPr lang="ru-RU" sz="3800" dirty="0" err="1"/>
              <a:t>o.getnum</a:t>
            </a:r>
            <a:r>
              <a:rPr lang="ru-RU" sz="3800" dirty="0"/>
              <a:t>() &lt;&lt; </a:t>
            </a:r>
            <a:r>
              <a:rPr lang="ru-RU" sz="3800" dirty="0" err="1"/>
              <a:t>endl</a:t>
            </a:r>
            <a:r>
              <a:rPr lang="ru-RU" sz="3800" dirty="0"/>
              <a:t>; // отображает 1000</a:t>
            </a:r>
          </a:p>
          <a:p>
            <a:pPr>
              <a:buNone/>
            </a:pPr>
            <a:r>
              <a:rPr lang="ru-RU" sz="3800" dirty="0"/>
              <a:t>　</a:t>
            </a:r>
            <a:r>
              <a:rPr lang="ru-RU" sz="3800" dirty="0" err="1"/>
              <a:t>return</a:t>
            </a:r>
            <a:r>
              <a:rPr lang="ru-RU" sz="3800" dirty="0"/>
              <a:t> 0;</a:t>
            </a:r>
          </a:p>
          <a:p>
            <a:pPr>
              <a:buNone/>
            </a:pPr>
            <a:r>
              <a:rPr lang="ru-RU" sz="3800" dirty="0"/>
              <a:t>}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/>
          </a:bodyPr>
          <a:lstStyle/>
          <a:p>
            <a:r>
              <a:rPr lang="ru-RU" sz="2700" b="1" i="1" dirty="0"/>
              <a:t>Синтаксис инициализации членов </a:t>
            </a:r>
            <a:r>
              <a:rPr lang="ru-RU" sz="2700" b="1" i="1" dirty="0" smtClean="0"/>
              <a:t>класса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688632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/>
              <a:t>	Присвоение </a:t>
            </a:r>
            <a:r>
              <a:rPr lang="ru-RU" dirty="0"/>
              <a:t>начальных значений членам данных </a:t>
            </a:r>
            <a:r>
              <a:rPr lang="ru-RU" dirty="0" smtClean="0"/>
              <a:t>— </a:t>
            </a:r>
            <a:r>
              <a:rPr lang="ru-RU" dirty="0"/>
              <a:t>обычная практика, которая применяется для многих классов. Но этот метод годится не для всех случаев. Например, если </a:t>
            </a:r>
            <a:r>
              <a:rPr lang="ru-RU" dirty="0" smtClean="0"/>
              <a:t>члены</a:t>
            </a:r>
            <a:r>
              <a:rPr lang="ru-RU" dirty="0"/>
              <a:t> </a:t>
            </a:r>
            <a:r>
              <a:rPr lang="ru-RU" dirty="0" smtClean="0"/>
              <a:t>класса</a:t>
            </a:r>
            <a:r>
              <a:rPr lang="ru-RU" dirty="0"/>
              <a:t> были заданы как </a:t>
            </a:r>
            <a:r>
              <a:rPr lang="ru-RU" i="1" dirty="0"/>
              <a:t>const</a:t>
            </a:r>
            <a:r>
              <a:rPr lang="ru-RU" dirty="0"/>
              <a:t>-переменные, </a:t>
            </a:r>
            <a:endParaRPr lang="ru-RU" dirty="0" smtClean="0"/>
          </a:p>
          <a:p>
            <a:pPr>
              <a:buNone/>
            </a:pPr>
            <a:r>
              <a:rPr lang="en-US" dirty="0"/>
              <a:t>class </a:t>
            </a:r>
            <a:r>
              <a:rPr lang="en-US" dirty="0" err="1"/>
              <a:t>myclass</a:t>
            </a:r>
            <a:r>
              <a:rPr lang="en-US" dirty="0"/>
              <a:t> </a:t>
            </a:r>
            <a:r>
              <a:rPr lang="en-US" dirty="0" smtClean="0"/>
              <a:t>{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const 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numA</a:t>
            </a:r>
            <a:r>
              <a:rPr lang="en-US" dirty="0"/>
              <a:t>; // const-</a:t>
            </a:r>
            <a:r>
              <a:rPr lang="ru-RU" dirty="0"/>
              <a:t>член</a:t>
            </a:r>
          </a:p>
          <a:p>
            <a:pPr>
              <a:buNone/>
            </a:pPr>
            <a:r>
              <a:rPr lang="en-US" dirty="0" smtClean="0"/>
              <a:t>const 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numB</a:t>
            </a:r>
            <a:r>
              <a:rPr lang="en-US" dirty="0"/>
              <a:t>; // const-</a:t>
            </a:r>
            <a:r>
              <a:rPr lang="ru-RU" dirty="0"/>
              <a:t>член</a:t>
            </a:r>
          </a:p>
          <a:p>
            <a:pPr>
              <a:buNone/>
            </a:pPr>
            <a:r>
              <a:rPr lang="ru-RU" dirty="0"/>
              <a:t>};</a:t>
            </a:r>
          </a:p>
          <a:p>
            <a:pPr>
              <a:buNone/>
            </a:pPr>
            <a:r>
              <a:rPr lang="ru-RU" dirty="0" smtClean="0"/>
              <a:t>	то </a:t>
            </a:r>
            <a:r>
              <a:rPr lang="ru-RU" dirty="0"/>
              <a:t>им нельзя было бы присвоить значения с помощью конструктора класса </a:t>
            </a:r>
            <a:r>
              <a:rPr lang="ru-RU" i="1" dirty="0" err="1"/>
              <a:t>myclass</a:t>
            </a:r>
            <a:r>
              <a:rPr lang="ru-RU" dirty="0"/>
              <a:t>, поскольку </a:t>
            </a:r>
            <a:r>
              <a:rPr lang="ru-RU" i="1" dirty="0"/>
              <a:t>const</a:t>
            </a:r>
            <a:r>
              <a:rPr lang="ru-RU" dirty="0"/>
              <a:t>-переменные должны быть инициализированы однократно, после чего им уже нельзя придать другие значения. Подобные проблемы возникают при использовании ссылочных членов, которые должны быть инициализированы, и при использовании членов класса, которые не имеют конструкторов по умолчанию. Для решения проблем такого рода в C++ предусмотрена поддержка альтернативного синтаксиса инициализации членов класса, который позволяет присваивать им начальные значения при создании объекта класса.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Синтаксис инициализации членов класса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err="1"/>
              <a:t>constructor</a:t>
            </a:r>
            <a:r>
              <a:rPr lang="ru-RU" dirty="0"/>
              <a:t>(</a:t>
            </a:r>
            <a:r>
              <a:rPr lang="ru-RU" dirty="0" err="1"/>
              <a:t>список_аргументов</a:t>
            </a:r>
            <a:r>
              <a:rPr lang="ru-RU" dirty="0"/>
              <a:t>):</a:t>
            </a:r>
          </a:p>
          <a:p>
            <a:pPr>
              <a:buNone/>
            </a:pPr>
            <a:r>
              <a:rPr lang="ru-RU" dirty="0"/>
              <a:t>　член1(инициализатор),</a:t>
            </a:r>
          </a:p>
          <a:p>
            <a:pPr>
              <a:buNone/>
            </a:pPr>
            <a:r>
              <a:rPr lang="ru-RU" dirty="0"/>
              <a:t>　член2(инициализатор),</a:t>
            </a:r>
          </a:p>
          <a:p>
            <a:pPr>
              <a:buNone/>
            </a:pPr>
            <a:r>
              <a:rPr lang="ru-RU" dirty="0"/>
              <a:t>　// ...</a:t>
            </a:r>
          </a:p>
          <a:p>
            <a:pPr>
              <a:buNone/>
            </a:pPr>
            <a:r>
              <a:rPr lang="ru-RU" dirty="0"/>
              <a:t>　</a:t>
            </a:r>
            <a:r>
              <a:rPr lang="ru-RU" dirty="0" err="1"/>
              <a:t>членN</a:t>
            </a:r>
            <a:r>
              <a:rPr lang="ru-RU" dirty="0"/>
              <a:t> (инициализатор)</a:t>
            </a:r>
          </a:p>
          <a:p>
            <a:pPr>
              <a:buNone/>
            </a:pPr>
            <a:r>
              <a:rPr lang="ru-RU" dirty="0"/>
              <a:t>{</a:t>
            </a:r>
          </a:p>
          <a:p>
            <a:pPr>
              <a:buNone/>
            </a:pPr>
            <a:r>
              <a:rPr lang="ru-RU" dirty="0"/>
              <a:t>　// тело конструктора</a:t>
            </a:r>
          </a:p>
          <a:p>
            <a:pPr>
              <a:buNone/>
            </a:pPr>
            <a:r>
              <a:rPr lang="ru-RU" dirty="0"/>
              <a:t>}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120680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dirty="0"/>
              <a:t>#include &lt;</a:t>
            </a:r>
            <a:r>
              <a:rPr lang="en-US" dirty="0" err="1"/>
              <a:t>iostream</a:t>
            </a:r>
            <a:r>
              <a:rPr lang="en-US" dirty="0"/>
              <a:t>&gt;</a:t>
            </a:r>
            <a:endParaRPr lang="ru-RU" dirty="0"/>
          </a:p>
          <a:p>
            <a:pPr>
              <a:buNone/>
            </a:pPr>
            <a:r>
              <a:rPr lang="en-US" dirty="0"/>
              <a:t>using namespace std;</a:t>
            </a:r>
            <a:endParaRPr lang="ru-RU" dirty="0"/>
          </a:p>
          <a:p>
            <a:pPr>
              <a:buNone/>
            </a:pPr>
            <a:r>
              <a:rPr lang="en-US" dirty="0"/>
              <a:t>class </a:t>
            </a:r>
            <a:r>
              <a:rPr lang="en-US" dirty="0" err="1"/>
              <a:t>myclass</a:t>
            </a:r>
            <a:r>
              <a:rPr lang="en-US" dirty="0"/>
              <a:t> {</a:t>
            </a:r>
            <a:endParaRPr lang="ru-RU" dirty="0"/>
          </a:p>
          <a:p>
            <a:pPr>
              <a:buNone/>
            </a:pPr>
            <a:r>
              <a:rPr lang="en-US" dirty="0"/>
              <a:t>const 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numA</a:t>
            </a:r>
            <a:r>
              <a:rPr lang="en-US" dirty="0"/>
              <a:t>; // const-</a:t>
            </a:r>
            <a:r>
              <a:rPr lang="ru-RU" dirty="0"/>
              <a:t>член</a:t>
            </a:r>
          </a:p>
          <a:p>
            <a:pPr>
              <a:buNone/>
            </a:pPr>
            <a:r>
              <a:rPr lang="en-US" dirty="0"/>
              <a:t>const 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numB</a:t>
            </a:r>
            <a:r>
              <a:rPr lang="en-US" dirty="0"/>
              <a:t>; // const-</a:t>
            </a:r>
            <a:r>
              <a:rPr lang="ru-RU" dirty="0"/>
              <a:t>член</a:t>
            </a:r>
          </a:p>
          <a:p>
            <a:pPr>
              <a:buNone/>
            </a:pPr>
            <a:r>
              <a:rPr lang="en-US" dirty="0"/>
              <a:t>public:</a:t>
            </a:r>
            <a:endParaRPr lang="ru-RU" dirty="0"/>
          </a:p>
          <a:p>
            <a:pPr>
              <a:buNone/>
            </a:pPr>
            <a:r>
              <a:rPr lang="ru-RU" dirty="0"/>
              <a:t>/* Инициализируем члены </a:t>
            </a:r>
            <a:r>
              <a:rPr lang="ru-RU" dirty="0" err="1"/>
              <a:t>numA</a:t>
            </a:r>
            <a:r>
              <a:rPr lang="ru-RU" dirty="0"/>
              <a:t> и </a:t>
            </a:r>
            <a:r>
              <a:rPr lang="ru-RU" dirty="0" err="1"/>
              <a:t>numB</a:t>
            </a:r>
            <a:r>
              <a:rPr lang="ru-RU" dirty="0"/>
              <a:t> с использованием альтернативного синтаксиса инициализации. */</a:t>
            </a:r>
          </a:p>
          <a:p>
            <a:pPr>
              <a:buNone/>
            </a:pPr>
            <a:r>
              <a:rPr lang="en-US" dirty="0" err="1"/>
              <a:t>myclass</a:t>
            </a:r>
            <a:r>
              <a:rPr lang="en-US" dirty="0"/>
              <a:t>(</a:t>
            </a:r>
            <a:r>
              <a:rPr lang="en-US" dirty="0" err="1"/>
              <a:t>int</a:t>
            </a:r>
            <a:r>
              <a:rPr lang="en-US" dirty="0"/>
              <a:t> x, </a:t>
            </a:r>
            <a:r>
              <a:rPr lang="en-US" dirty="0" err="1"/>
              <a:t>int</a:t>
            </a:r>
            <a:r>
              <a:rPr lang="en-US" dirty="0"/>
              <a:t> y) : </a:t>
            </a:r>
            <a:r>
              <a:rPr lang="en-US" dirty="0" err="1"/>
              <a:t>numA</a:t>
            </a:r>
            <a:r>
              <a:rPr lang="en-US" dirty="0"/>
              <a:t>(x), </a:t>
            </a:r>
            <a:r>
              <a:rPr lang="en-US" dirty="0" err="1"/>
              <a:t>numB</a:t>
            </a:r>
            <a:r>
              <a:rPr lang="en-US" dirty="0"/>
              <a:t>(y) { }</a:t>
            </a:r>
            <a:endParaRPr lang="ru-RU" dirty="0"/>
          </a:p>
          <a:p>
            <a:pPr>
              <a:buNone/>
            </a:pP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getNumA</a:t>
            </a:r>
            <a:r>
              <a:rPr lang="en-US" dirty="0"/>
              <a:t>() { return </a:t>
            </a:r>
            <a:r>
              <a:rPr lang="en-US" dirty="0" err="1"/>
              <a:t>numA</a:t>
            </a:r>
            <a:r>
              <a:rPr lang="en-US" dirty="0"/>
              <a:t>; }</a:t>
            </a:r>
            <a:endParaRPr lang="ru-RU" dirty="0"/>
          </a:p>
          <a:p>
            <a:pPr>
              <a:buNone/>
            </a:pP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getNumB</a:t>
            </a:r>
            <a:r>
              <a:rPr lang="en-US" dirty="0"/>
              <a:t>() { return </a:t>
            </a:r>
            <a:r>
              <a:rPr lang="en-US" dirty="0" err="1"/>
              <a:t>numB</a:t>
            </a:r>
            <a:r>
              <a:rPr lang="en-US" dirty="0"/>
              <a:t>; }</a:t>
            </a:r>
            <a:endParaRPr lang="ru-RU" dirty="0"/>
          </a:p>
          <a:p>
            <a:pPr>
              <a:buNone/>
            </a:pPr>
            <a:r>
              <a:rPr lang="en-US" dirty="0"/>
              <a:t>};</a:t>
            </a:r>
            <a:endParaRPr lang="ru-RU" dirty="0"/>
          </a:p>
          <a:p>
            <a:pPr>
              <a:buNone/>
            </a:pPr>
            <a:r>
              <a:rPr lang="en-US" dirty="0" err="1"/>
              <a:t>int</a:t>
            </a:r>
            <a:r>
              <a:rPr lang="en-US" dirty="0"/>
              <a:t> main()</a:t>
            </a:r>
            <a:endParaRPr lang="ru-RU" dirty="0"/>
          </a:p>
          <a:p>
            <a:pPr>
              <a:buNone/>
            </a:pPr>
            <a:r>
              <a:rPr lang="en-US" smtClean="0"/>
              <a:t>{myclass</a:t>
            </a:r>
            <a:r>
              <a:rPr lang="en-US" dirty="0" smtClean="0"/>
              <a:t> </a:t>
            </a:r>
            <a:r>
              <a:rPr lang="en-US" dirty="0"/>
              <a:t>ob1 (7, 9), ob2(5, 2);</a:t>
            </a:r>
            <a:endParaRPr lang="ru-RU" dirty="0"/>
          </a:p>
          <a:p>
            <a:pPr>
              <a:buNone/>
            </a:pPr>
            <a:r>
              <a:rPr lang="en-US" dirty="0" err="1"/>
              <a:t>cout</a:t>
            </a:r>
            <a:r>
              <a:rPr lang="en-US" dirty="0"/>
              <a:t> &lt;&lt; "</a:t>
            </a:r>
            <a:r>
              <a:rPr lang="ru-RU" dirty="0"/>
              <a:t>Значения членов данных объекта</a:t>
            </a:r>
            <a:r>
              <a:rPr lang="en-US" dirty="0"/>
              <a:t> ob1 </a:t>
            </a:r>
            <a:r>
              <a:rPr lang="ru-RU" dirty="0"/>
              <a:t>равны</a:t>
            </a:r>
            <a:r>
              <a:rPr lang="en-US" dirty="0"/>
              <a:t> " &lt;&lt; ob1.getNumB() &lt;&lt; " </a:t>
            </a:r>
            <a:r>
              <a:rPr lang="ru-RU" dirty="0"/>
              <a:t>и</a:t>
            </a:r>
            <a:r>
              <a:rPr lang="en-US" dirty="0"/>
              <a:t> " &lt;&lt; ob1.getNumA()&lt;&lt; </a:t>
            </a:r>
            <a:r>
              <a:rPr lang="en-US" dirty="0" err="1"/>
              <a:t>endl</a:t>
            </a:r>
            <a:r>
              <a:rPr lang="en-US" dirty="0"/>
              <a:t>;</a:t>
            </a:r>
            <a:endParaRPr lang="ru-RU" dirty="0"/>
          </a:p>
          <a:p>
            <a:pPr>
              <a:buNone/>
            </a:pPr>
            <a:r>
              <a:rPr lang="ru-RU" dirty="0" err="1"/>
              <a:t>cout</a:t>
            </a:r>
            <a:r>
              <a:rPr lang="ru-RU" dirty="0"/>
              <a:t> &lt;&lt; "Значения членов данных объекта ob2 равны " &lt;&lt; ob2.getNumB() &lt;&lt; " и " &lt;&lt; ob2.getNumA()&lt;&lt; </a:t>
            </a:r>
            <a:r>
              <a:rPr lang="ru-RU" dirty="0" err="1"/>
              <a:t>endl</a:t>
            </a:r>
            <a:r>
              <a:rPr lang="ru-RU" dirty="0"/>
              <a:t>;</a:t>
            </a:r>
          </a:p>
          <a:p>
            <a:pPr>
              <a:buNone/>
            </a:pPr>
            <a:r>
              <a:rPr lang="ru-RU" dirty="0" err="1"/>
              <a:t>return</a:t>
            </a:r>
            <a:r>
              <a:rPr lang="ru-RU" dirty="0"/>
              <a:t> 0;</a:t>
            </a:r>
          </a:p>
          <a:p>
            <a:pPr>
              <a:buNone/>
            </a:pPr>
            <a:r>
              <a:rPr lang="ru-RU" dirty="0"/>
              <a:t>}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182</Words>
  <Application>Microsoft Office PowerPoint</Application>
  <PresentationFormat>Экран (4:3)</PresentationFormat>
  <Paragraphs>75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Использование explicit-конструкторов </vt:lpstr>
      <vt:lpstr>Слайд 2</vt:lpstr>
      <vt:lpstr>Слайд 3</vt:lpstr>
      <vt:lpstr>Слайд 4</vt:lpstr>
      <vt:lpstr>Слайд 5</vt:lpstr>
      <vt:lpstr>Слайд 6</vt:lpstr>
      <vt:lpstr>Синтаксис инициализации членов класса</vt:lpstr>
      <vt:lpstr>Синтаксис инициализации членов класса 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Использование explicit-конструкторов</dc:title>
  <dc:creator>user</dc:creator>
  <cp:lastModifiedBy>user</cp:lastModifiedBy>
  <cp:revision>2</cp:revision>
  <dcterms:created xsi:type="dcterms:W3CDTF">2019-03-27T05:57:15Z</dcterms:created>
  <dcterms:modified xsi:type="dcterms:W3CDTF">2019-03-27T06:14:32Z</dcterms:modified>
</cp:coreProperties>
</file>