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94F3C4-E19E-479C-B319-0E23FCB424B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AF8960-11EF-4C39-AA76-689A804B5AC5}" type="datetimeFigureOut">
              <a:rPr lang="ru-RU" smtClean="0"/>
              <a:t>21.03.2017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94F3C4-E19E-479C-B319-0E23FCB424B9}"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BAF8960-11EF-4C39-AA76-689A804B5AC5}" type="datetimeFigureOut">
              <a:rPr lang="ru-RU" smtClean="0"/>
              <a:t>21.03.2017</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694F3C4-E19E-479C-B319-0E23FCB424B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Индексаторы</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78968"/>
          </a:xfrm>
        </p:spPr>
        <p:txBody>
          <a:bodyPr>
            <a:normAutofit fontScale="47500" lnSpcReduction="20000"/>
          </a:bodyPr>
          <a:lstStyle/>
          <a:p>
            <a:pPr>
              <a:buNone/>
            </a:pPr>
            <a:r>
              <a:rPr lang="ru-RU" dirty="0" smtClean="0"/>
              <a:t>/* Это еще один индексатор для класса </a:t>
            </a:r>
            <a:r>
              <a:rPr lang="ru-RU" dirty="0" err="1" smtClean="0"/>
              <a:t>FailSoftArray</a:t>
            </a:r>
            <a:r>
              <a:rPr lang="ru-RU" dirty="0" smtClean="0"/>
              <a:t> В </a:t>
            </a:r>
            <a:r>
              <a:rPr lang="ru-RU" dirty="0" smtClean="0"/>
              <a:t>качестве индекса принимается double-аргумент. </a:t>
            </a:r>
            <a:r>
              <a:rPr lang="ru-RU" dirty="0" smtClean="0"/>
              <a:t> </a:t>
            </a:r>
            <a:r>
              <a:rPr lang="ru-RU" dirty="0" smtClean="0"/>
              <a:t>Затем аргумент округляется до ближайшего целого </a:t>
            </a:r>
            <a:r>
              <a:rPr lang="ru-RU" dirty="0" smtClean="0"/>
              <a:t> </a:t>
            </a:r>
            <a:r>
              <a:rPr lang="ru-RU" dirty="0" smtClean="0"/>
              <a:t>индекса</a:t>
            </a:r>
            <a:r>
              <a:rPr lang="en-US" dirty="0" smtClean="0"/>
              <a:t>. */ </a:t>
            </a:r>
            <a:endParaRPr lang="ru-RU" dirty="0" smtClean="0"/>
          </a:p>
          <a:p>
            <a:pPr>
              <a:buNone/>
            </a:pPr>
            <a:r>
              <a:rPr lang="en-US" dirty="0" smtClean="0"/>
              <a:t> public </a:t>
            </a:r>
            <a:r>
              <a:rPr lang="en-US" dirty="0" err="1" smtClean="0"/>
              <a:t>int</a:t>
            </a:r>
            <a:r>
              <a:rPr lang="en-US" dirty="0" smtClean="0"/>
              <a:t> this[double </a:t>
            </a:r>
            <a:r>
              <a:rPr lang="en-US" dirty="0" err="1" smtClean="0"/>
              <a:t>idx</a:t>
            </a:r>
            <a:r>
              <a:rPr lang="en-US" dirty="0" smtClean="0"/>
              <a:t>] { // </a:t>
            </a:r>
            <a:r>
              <a:rPr lang="ru-RU" dirty="0" smtClean="0"/>
              <a:t>Это</a:t>
            </a:r>
            <a:r>
              <a:rPr lang="en-US" dirty="0" smtClean="0"/>
              <a:t> — get-</a:t>
            </a:r>
            <a:r>
              <a:rPr lang="ru-RU" dirty="0" err="1" smtClean="0"/>
              <a:t>аксессор</a:t>
            </a:r>
            <a:r>
              <a:rPr lang="en-US" dirty="0" smtClean="0"/>
              <a:t>. </a:t>
            </a:r>
            <a:endParaRPr lang="ru-RU" dirty="0" smtClean="0"/>
          </a:p>
          <a:p>
            <a:pPr>
              <a:buNone/>
            </a:pPr>
            <a:r>
              <a:rPr lang="en-US" dirty="0" smtClean="0"/>
              <a:t> </a:t>
            </a:r>
            <a:r>
              <a:rPr lang="ru-RU" dirty="0" err="1" smtClean="0"/>
              <a:t>get</a:t>
            </a:r>
            <a:r>
              <a:rPr lang="ru-RU" dirty="0" smtClean="0"/>
              <a:t> { </a:t>
            </a:r>
          </a:p>
          <a:p>
            <a:pPr>
              <a:buNone/>
            </a:pPr>
            <a:r>
              <a:rPr lang="ru-RU" dirty="0" smtClean="0"/>
              <a:t> </a:t>
            </a:r>
            <a:r>
              <a:rPr lang="ru-RU" dirty="0" err="1" smtClean="0"/>
              <a:t>int</a:t>
            </a:r>
            <a:r>
              <a:rPr lang="ru-RU" dirty="0" smtClean="0"/>
              <a:t> </a:t>
            </a:r>
            <a:r>
              <a:rPr lang="ru-RU" dirty="0" err="1" smtClean="0"/>
              <a:t>index</a:t>
            </a:r>
            <a:r>
              <a:rPr lang="ru-RU" dirty="0" smtClean="0"/>
              <a:t>; </a:t>
            </a:r>
          </a:p>
          <a:p>
            <a:pPr>
              <a:buNone/>
            </a:pPr>
            <a:r>
              <a:rPr lang="ru-RU" dirty="0" smtClean="0"/>
              <a:t>  // Округление до ближайшего целого int-значения. </a:t>
            </a:r>
          </a:p>
          <a:p>
            <a:pPr>
              <a:buNone/>
            </a:pPr>
            <a:r>
              <a:rPr lang="ru-RU" dirty="0" smtClean="0"/>
              <a:t> </a:t>
            </a:r>
            <a:r>
              <a:rPr lang="en-US" dirty="0" smtClean="0"/>
              <a:t>if( (</a:t>
            </a:r>
            <a:r>
              <a:rPr lang="en-US" dirty="0" err="1" smtClean="0"/>
              <a:t>idx</a:t>
            </a:r>
            <a:r>
              <a:rPr lang="en-US" dirty="0" smtClean="0"/>
              <a:t> - (</a:t>
            </a:r>
            <a:r>
              <a:rPr lang="en-US" dirty="0" err="1" smtClean="0"/>
              <a:t>int</a:t>
            </a:r>
            <a:r>
              <a:rPr lang="en-US" dirty="0" smtClean="0"/>
              <a:t>) </a:t>
            </a:r>
            <a:r>
              <a:rPr lang="en-US" dirty="0" err="1" smtClean="0"/>
              <a:t>idx</a:t>
            </a:r>
            <a:r>
              <a:rPr lang="en-US" dirty="0" smtClean="0"/>
              <a:t>) &lt; 0.5) </a:t>
            </a:r>
            <a:endParaRPr lang="ru-RU" dirty="0" smtClean="0"/>
          </a:p>
          <a:p>
            <a:pPr>
              <a:buNone/>
            </a:pPr>
            <a:r>
              <a:rPr lang="en-US" dirty="0" smtClean="0"/>
              <a:t> index = (</a:t>
            </a:r>
            <a:r>
              <a:rPr lang="en-US" dirty="0" err="1" smtClean="0"/>
              <a:t>int</a:t>
            </a:r>
            <a:r>
              <a:rPr lang="en-US" dirty="0" smtClean="0"/>
              <a:t>) </a:t>
            </a:r>
            <a:r>
              <a:rPr lang="en-US" dirty="0" err="1" smtClean="0"/>
              <a:t>idx</a:t>
            </a:r>
            <a:r>
              <a:rPr lang="en-US" dirty="0" smtClean="0"/>
              <a:t>; </a:t>
            </a:r>
            <a:endParaRPr lang="ru-RU" dirty="0" smtClean="0"/>
          </a:p>
          <a:p>
            <a:pPr>
              <a:buNone/>
            </a:pPr>
            <a:r>
              <a:rPr lang="en-US" dirty="0" smtClean="0"/>
              <a:t> else </a:t>
            </a:r>
            <a:r>
              <a:rPr lang="en-US" dirty="0" smtClean="0"/>
              <a:t> </a:t>
            </a:r>
            <a:r>
              <a:rPr lang="en-US" dirty="0" smtClean="0"/>
              <a:t>index = (</a:t>
            </a:r>
            <a:r>
              <a:rPr lang="en-US" dirty="0" err="1" smtClean="0"/>
              <a:t>int</a:t>
            </a:r>
            <a:r>
              <a:rPr lang="en-US" dirty="0" smtClean="0"/>
              <a:t>) </a:t>
            </a:r>
            <a:r>
              <a:rPr lang="en-US" dirty="0" err="1" smtClean="0"/>
              <a:t>idx</a:t>
            </a:r>
            <a:r>
              <a:rPr lang="en-US" dirty="0" smtClean="0"/>
              <a:t> + 1; </a:t>
            </a:r>
            <a:endParaRPr lang="ru-RU" dirty="0" smtClean="0"/>
          </a:p>
          <a:p>
            <a:pPr>
              <a:buNone/>
            </a:pPr>
            <a:r>
              <a:rPr lang="en-US" dirty="0" smtClean="0"/>
              <a:t> if(ok(index)) { </a:t>
            </a:r>
            <a:r>
              <a:rPr lang="en-US" dirty="0" smtClean="0"/>
              <a:t> </a:t>
            </a:r>
            <a:r>
              <a:rPr lang="en-US" dirty="0" err="1" smtClean="0"/>
              <a:t>errflag</a:t>
            </a:r>
            <a:r>
              <a:rPr lang="en-US" dirty="0" smtClean="0"/>
              <a:t> = false; </a:t>
            </a:r>
            <a:r>
              <a:rPr lang="en-US" dirty="0" smtClean="0"/>
              <a:t> </a:t>
            </a:r>
            <a:r>
              <a:rPr lang="en-US" dirty="0" smtClean="0"/>
              <a:t>return a[index]; </a:t>
            </a:r>
            <a:r>
              <a:rPr lang="en-US" dirty="0" smtClean="0"/>
              <a:t> </a:t>
            </a:r>
            <a:r>
              <a:rPr lang="en-US" dirty="0" smtClean="0"/>
              <a:t>} else {  </a:t>
            </a:r>
            <a:r>
              <a:rPr lang="en-US" dirty="0" err="1" smtClean="0"/>
              <a:t>errflag</a:t>
            </a:r>
            <a:r>
              <a:rPr lang="en-US" dirty="0" smtClean="0"/>
              <a:t> </a:t>
            </a:r>
            <a:r>
              <a:rPr lang="en-US" dirty="0" smtClean="0"/>
              <a:t>= true; </a:t>
            </a:r>
            <a:r>
              <a:rPr lang="en-US" dirty="0" smtClean="0"/>
              <a:t> </a:t>
            </a:r>
            <a:r>
              <a:rPr lang="en-US" dirty="0" smtClean="0"/>
              <a:t>return 0; </a:t>
            </a:r>
            <a:r>
              <a:rPr lang="en-US" dirty="0" smtClean="0"/>
              <a:t> </a:t>
            </a:r>
            <a:r>
              <a:rPr lang="en-US" dirty="0" smtClean="0"/>
              <a:t>} </a:t>
            </a:r>
            <a:endParaRPr lang="ru-RU" dirty="0" smtClean="0"/>
          </a:p>
          <a:p>
            <a:pPr>
              <a:buNone/>
            </a:pPr>
            <a:r>
              <a:rPr lang="en-US" dirty="0" smtClean="0"/>
              <a:t> } </a:t>
            </a:r>
            <a:endParaRPr lang="ru-RU" dirty="0" smtClean="0"/>
          </a:p>
          <a:p>
            <a:pPr>
              <a:buNone/>
            </a:pPr>
            <a:r>
              <a:rPr lang="en-US" dirty="0" smtClean="0"/>
              <a:t>  // </a:t>
            </a:r>
            <a:r>
              <a:rPr lang="ru-RU" dirty="0" smtClean="0"/>
              <a:t>Это</a:t>
            </a:r>
            <a:r>
              <a:rPr lang="en-US" dirty="0" smtClean="0"/>
              <a:t> — set-</a:t>
            </a:r>
            <a:r>
              <a:rPr lang="ru-RU" dirty="0" err="1" smtClean="0"/>
              <a:t>аксессор</a:t>
            </a:r>
            <a:r>
              <a:rPr lang="en-US" dirty="0" smtClean="0"/>
              <a:t>. </a:t>
            </a:r>
            <a:endParaRPr lang="ru-RU" dirty="0" smtClean="0"/>
          </a:p>
          <a:p>
            <a:pPr>
              <a:buNone/>
            </a:pPr>
            <a:r>
              <a:rPr lang="en-US" dirty="0" smtClean="0"/>
              <a:t> </a:t>
            </a:r>
            <a:r>
              <a:rPr lang="ru-RU" dirty="0" err="1" smtClean="0"/>
              <a:t>set</a:t>
            </a:r>
            <a:r>
              <a:rPr lang="ru-RU" dirty="0" smtClean="0"/>
              <a:t> { </a:t>
            </a:r>
          </a:p>
          <a:p>
            <a:pPr>
              <a:buNone/>
            </a:pPr>
            <a:r>
              <a:rPr lang="ru-RU" dirty="0" smtClean="0"/>
              <a:t> </a:t>
            </a:r>
            <a:r>
              <a:rPr lang="ru-RU" dirty="0" err="1" smtClean="0"/>
              <a:t>int</a:t>
            </a:r>
            <a:r>
              <a:rPr lang="ru-RU" dirty="0" smtClean="0"/>
              <a:t> </a:t>
            </a:r>
            <a:r>
              <a:rPr lang="ru-RU" dirty="0" err="1" smtClean="0"/>
              <a:t>index</a:t>
            </a:r>
            <a:r>
              <a:rPr lang="ru-RU" dirty="0" smtClean="0"/>
              <a:t>; </a:t>
            </a:r>
          </a:p>
          <a:p>
            <a:pPr>
              <a:buNone/>
            </a:pPr>
            <a:r>
              <a:rPr lang="ru-RU" dirty="0" smtClean="0"/>
              <a:t> // Округление до ближайшего целого int-значения. </a:t>
            </a:r>
          </a:p>
          <a:p>
            <a:pPr>
              <a:buNone/>
            </a:pPr>
            <a:r>
              <a:rPr lang="ru-RU" dirty="0" smtClean="0"/>
              <a:t> </a:t>
            </a:r>
            <a:r>
              <a:rPr lang="en-US" dirty="0" smtClean="0"/>
              <a:t>if( (</a:t>
            </a:r>
            <a:r>
              <a:rPr lang="en-US" dirty="0" err="1" smtClean="0"/>
              <a:t>idx</a:t>
            </a:r>
            <a:r>
              <a:rPr lang="en-US" dirty="0" smtClean="0"/>
              <a:t> - (</a:t>
            </a:r>
            <a:r>
              <a:rPr lang="en-US" dirty="0" err="1" smtClean="0"/>
              <a:t>int</a:t>
            </a:r>
            <a:r>
              <a:rPr lang="en-US" dirty="0" smtClean="0"/>
              <a:t>) </a:t>
            </a:r>
            <a:r>
              <a:rPr lang="en-US" dirty="0" err="1" smtClean="0"/>
              <a:t>idx</a:t>
            </a:r>
            <a:r>
              <a:rPr lang="en-US" dirty="0" smtClean="0"/>
              <a:t>) &lt; 0.5) </a:t>
            </a:r>
            <a:r>
              <a:rPr lang="en-US" dirty="0" smtClean="0"/>
              <a:t> </a:t>
            </a:r>
            <a:r>
              <a:rPr lang="en-US" dirty="0" smtClean="0"/>
              <a:t>index = (</a:t>
            </a:r>
            <a:r>
              <a:rPr lang="en-US" dirty="0" err="1" smtClean="0"/>
              <a:t>int</a:t>
            </a:r>
            <a:r>
              <a:rPr lang="en-US" dirty="0" smtClean="0"/>
              <a:t>) </a:t>
            </a:r>
            <a:r>
              <a:rPr lang="en-US" dirty="0" err="1" smtClean="0"/>
              <a:t>idx</a:t>
            </a:r>
            <a:r>
              <a:rPr lang="en-US" dirty="0" smtClean="0"/>
              <a:t>; </a:t>
            </a:r>
            <a:endParaRPr lang="ru-RU" dirty="0" smtClean="0"/>
          </a:p>
          <a:p>
            <a:pPr>
              <a:buNone/>
            </a:pPr>
            <a:r>
              <a:rPr lang="en-US" dirty="0" smtClean="0"/>
              <a:t> else </a:t>
            </a:r>
            <a:r>
              <a:rPr lang="en-US" dirty="0" smtClean="0"/>
              <a:t> </a:t>
            </a:r>
            <a:r>
              <a:rPr lang="en-US" dirty="0" smtClean="0"/>
              <a:t>index = (</a:t>
            </a:r>
            <a:r>
              <a:rPr lang="en-US" dirty="0" err="1" smtClean="0"/>
              <a:t>int</a:t>
            </a:r>
            <a:r>
              <a:rPr lang="en-US" dirty="0" smtClean="0"/>
              <a:t>) </a:t>
            </a:r>
            <a:r>
              <a:rPr lang="en-US" dirty="0" err="1" smtClean="0"/>
              <a:t>idx</a:t>
            </a:r>
            <a:r>
              <a:rPr lang="en-US" dirty="0" smtClean="0"/>
              <a:t> + 1; </a:t>
            </a:r>
            <a:endParaRPr lang="ru-RU" dirty="0" smtClean="0"/>
          </a:p>
          <a:p>
            <a:pPr>
              <a:buNone/>
            </a:pPr>
            <a:r>
              <a:rPr lang="en-US" dirty="0" smtClean="0"/>
              <a:t> if(ok(index)) { </a:t>
            </a:r>
            <a:r>
              <a:rPr lang="en-US" dirty="0" smtClean="0"/>
              <a:t> </a:t>
            </a:r>
            <a:r>
              <a:rPr lang="en-US" dirty="0" smtClean="0"/>
              <a:t>a[index] = value; </a:t>
            </a:r>
            <a:r>
              <a:rPr lang="en-US" dirty="0" smtClean="0"/>
              <a:t> </a:t>
            </a:r>
            <a:r>
              <a:rPr lang="en-US" dirty="0" err="1" smtClean="0"/>
              <a:t>errflag</a:t>
            </a:r>
            <a:r>
              <a:rPr lang="en-US" dirty="0" smtClean="0"/>
              <a:t> = false; </a:t>
            </a:r>
            <a:r>
              <a:rPr lang="en-US" dirty="0" smtClean="0"/>
              <a:t> </a:t>
            </a:r>
            <a:r>
              <a:rPr lang="ru-RU" dirty="0" smtClean="0"/>
              <a:t>} </a:t>
            </a:r>
          </a:p>
          <a:p>
            <a:pPr>
              <a:buNone/>
            </a:pPr>
            <a:r>
              <a:rPr lang="ru-RU" dirty="0" smtClean="0"/>
              <a:t> </a:t>
            </a:r>
            <a:r>
              <a:rPr lang="ru-RU" dirty="0" err="1" smtClean="0"/>
              <a:t>else</a:t>
            </a:r>
            <a:r>
              <a:rPr lang="ru-RU" dirty="0" smtClean="0"/>
              <a:t> </a:t>
            </a:r>
            <a:r>
              <a:rPr lang="ru-RU" dirty="0" smtClean="0"/>
              <a:t> </a:t>
            </a:r>
            <a:r>
              <a:rPr lang="ru-RU" dirty="0" err="1" smtClean="0"/>
              <a:t>errflag</a:t>
            </a:r>
            <a:r>
              <a:rPr lang="ru-RU" dirty="0" smtClean="0"/>
              <a:t> = </a:t>
            </a:r>
            <a:r>
              <a:rPr lang="ru-RU" dirty="0" err="1" smtClean="0"/>
              <a:t>true</a:t>
            </a:r>
            <a:r>
              <a:rPr lang="ru-RU" dirty="0" smtClean="0"/>
              <a:t>; </a:t>
            </a:r>
            <a:r>
              <a:rPr lang="ru-RU" dirty="0" smtClean="0"/>
              <a:t> </a:t>
            </a:r>
            <a:r>
              <a:rPr lang="ru-RU" dirty="0" smtClean="0"/>
              <a:t>} </a:t>
            </a:r>
          </a:p>
          <a:p>
            <a:pPr>
              <a:buNone/>
            </a:pPr>
            <a:r>
              <a:rPr lang="ru-RU" dirty="0" smtClean="0"/>
              <a:t> } </a:t>
            </a:r>
          </a:p>
          <a:p>
            <a:pPr>
              <a:buNone/>
            </a:pPr>
            <a:r>
              <a:rPr lang="ru-RU" dirty="0" smtClean="0"/>
              <a:t> // Метод возвращает </a:t>
            </a:r>
            <a:r>
              <a:rPr lang="ru-RU" dirty="0" err="1" smtClean="0"/>
              <a:t>true</a:t>
            </a:r>
            <a:r>
              <a:rPr lang="ru-RU" dirty="0" smtClean="0"/>
              <a:t>, если индекс внутри границ. </a:t>
            </a:r>
          </a:p>
          <a:p>
            <a:pPr>
              <a:buNone/>
            </a:pPr>
            <a:r>
              <a:rPr lang="ru-RU" dirty="0" smtClean="0"/>
              <a:t> </a:t>
            </a:r>
            <a:r>
              <a:rPr lang="en-US" dirty="0" smtClean="0"/>
              <a:t>private </a:t>
            </a:r>
            <a:r>
              <a:rPr lang="en-US" dirty="0" err="1" smtClean="0"/>
              <a:t>bool</a:t>
            </a:r>
            <a:r>
              <a:rPr lang="en-US" dirty="0" smtClean="0"/>
              <a:t> ok(</a:t>
            </a:r>
            <a:r>
              <a:rPr lang="en-US" dirty="0" err="1" smtClean="0"/>
              <a:t>int</a:t>
            </a:r>
            <a:r>
              <a:rPr lang="en-US" dirty="0" smtClean="0"/>
              <a:t> index) { </a:t>
            </a:r>
            <a:endParaRPr lang="ru-RU" dirty="0" smtClean="0"/>
          </a:p>
          <a:p>
            <a:pPr>
              <a:buNone/>
            </a:pPr>
            <a:r>
              <a:rPr lang="en-US" dirty="0" smtClean="0"/>
              <a:t> if(index &gt;= 0 &amp; index &lt; Length) return true; </a:t>
            </a:r>
            <a:endParaRPr lang="ru-RU" dirty="0" smtClean="0"/>
          </a:p>
          <a:p>
            <a:pPr>
              <a:buNone/>
            </a:pPr>
            <a:r>
              <a:rPr lang="en-US" dirty="0" smtClean="0"/>
              <a:t> </a:t>
            </a:r>
            <a:r>
              <a:rPr lang="ru-RU" dirty="0" err="1" smtClean="0"/>
              <a:t>return</a:t>
            </a:r>
            <a:r>
              <a:rPr lang="ru-RU" dirty="0" smtClean="0"/>
              <a:t> </a:t>
            </a:r>
            <a:r>
              <a:rPr lang="ru-RU" dirty="0" err="1" smtClean="0"/>
              <a:t>false</a:t>
            </a:r>
            <a:r>
              <a:rPr lang="ru-RU" dirty="0" smtClean="0"/>
              <a:t>; </a:t>
            </a:r>
          </a:p>
          <a:p>
            <a:pPr>
              <a:buNone/>
            </a:pPr>
            <a:r>
              <a:rPr lang="ru-RU" dirty="0" smtClean="0"/>
              <a:t> } </a:t>
            </a:r>
          </a:p>
          <a:p>
            <a:pPr>
              <a:buNone/>
            </a:pPr>
            <a:r>
              <a:rPr lang="ru-RU" dirty="0" smtClean="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562944"/>
          </a:xfrm>
        </p:spPr>
        <p:txBody>
          <a:bodyPr>
            <a:normAutofit fontScale="92500" lnSpcReduction="20000"/>
          </a:bodyPr>
          <a:lstStyle/>
          <a:p>
            <a:pPr>
              <a:buNone/>
            </a:pPr>
            <a:r>
              <a:rPr lang="en-US" dirty="0" smtClean="0"/>
              <a:t>class </a:t>
            </a:r>
            <a:r>
              <a:rPr lang="en-US" dirty="0" err="1" smtClean="0"/>
              <a:t>FSDemo</a:t>
            </a:r>
            <a:r>
              <a:rPr lang="en-US" dirty="0" smtClean="0"/>
              <a:t> { </a:t>
            </a:r>
            <a:endParaRPr lang="ru-RU" dirty="0" smtClean="0"/>
          </a:p>
          <a:p>
            <a:pPr>
              <a:buNone/>
            </a:pPr>
            <a:r>
              <a:rPr lang="en-US" dirty="0" smtClean="0"/>
              <a:t> public static void Main() { </a:t>
            </a:r>
            <a:endParaRPr lang="ru-RU" dirty="0" smtClean="0"/>
          </a:p>
          <a:p>
            <a:pPr>
              <a:buNone/>
            </a:pPr>
            <a:r>
              <a:rPr lang="en-US" dirty="0" smtClean="0"/>
              <a:t> </a:t>
            </a:r>
            <a:r>
              <a:rPr lang="en-US" dirty="0" err="1" smtClean="0"/>
              <a:t>FailSoftArray</a:t>
            </a:r>
            <a:r>
              <a:rPr lang="en-US" dirty="0" smtClean="0"/>
              <a:t> </a:t>
            </a:r>
            <a:r>
              <a:rPr lang="en-US" dirty="0" err="1" smtClean="0"/>
              <a:t>fs</a:t>
            </a:r>
            <a:r>
              <a:rPr lang="en-US" dirty="0" smtClean="0"/>
              <a:t> = new </a:t>
            </a:r>
            <a:r>
              <a:rPr lang="en-US" dirty="0" err="1" smtClean="0"/>
              <a:t>FailSoftArray</a:t>
            </a:r>
            <a:r>
              <a:rPr lang="en-US" dirty="0" smtClean="0"/>
              <a:t>(5); </a:t>
            </a:r>
            <a:endParaRPr lang="ru-RU" dirty="0" smtClean="0"/>
          </a:p>
          <a:p>
            <a:pPr>
              <a:buNone/>
            </a:pPr>
            <a:r>
              <a:rPr lang="en-US" dirty="0" smtClean="0"/>
              <a:t> // </a:t>
            </a:r>
            <a:r>
              <a:rPr lang="ru-RU" dirty="0" smtClean="0"/>
              <a:t>Помещаем в массив</a:t>
            </a:r>
            <a:r>
              <a:rPr lang="en-US" dirty="0" smtClean="0"/>
              <a:t> </a:t>
            </a:r>
            <a:r>
              <a:rPr lang="ru-RU" dirty="0" smtClean="0"/>
              <a:t>несколько </a:t>
            </a:r>
            <a:r>
              <a:rPr lang="ru-RU" dirty="0" smtClean="0"/>
              <a:t>значений</a:t>
            </a: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a:t>
            </a:r>
            <a:r>
              <a:rPr lang="en-US" dirty="0" err="1" smtClean="0"/>
              <a:t>fs.Length</a:t>
            </a:r>
            <a:r>
              <a:rPr lang="en-US" dirty="0" smtClean="0"/>
              <a:t>; </a:t>
            </a:r>
            <a:r>
              <a:rPr lang="en-US" dirty="0" err="1" smtClean="0"/>
              <a:t>i</a:t>
            </a:r>
            <a:r>
              <a:rPr lang="en-US" dirty="0" smtClean="0"/>
              <a:t>++) </a:t>
            </a:r>
            <a:endParaRPr lang="ru-RU" dirty="0" smtClean="0"/>
          </a:p>
          <a:p>
            <a:pPr>
              <a:buNone/>
            </a:pPr>
            <a:r>
              <a:rPr lang="en-US" dirty="0" smtClean="0"/>
              <a:t> </a:t>
            </a:r>
            <a:r>
              <a:rPr lang="ru-RU" dirty="0" err="1" smtClean="0"/>
              <a:t>fs</a:t>
            </a:r>
            <a:r>
              <a:rPr lang="ru-RU" dirty="0" smtClean="0"/>
              <a:t>[</a:t>
            </a:r>
            <a:r>
              <a:rPr lang="ru-RU" dirty="0" err="1" smtClean="0"/>
              <a:t>i</a:t>
            </a:r>
            <a:r>
              <a:rPr lang="ru-RU" dirty="0" smtClean="0"/>
              <a:t>] = </a:t>
            </a:r>
            <a:r>
              <a:rPr lang="ru-RU" dirty="0" err="1" smtClean="0"/>
              <a:t>i</a:t>
            </a:r>
            <a:r>
              <a:rPr lang="ru-RU" dirty="0" smtClean="0"/>
              <a:t>; </a:t>
            </a:r>
          </a:p>
          <a:p>
            <a:pPr>
              <a:buNone/>
            </a:pPr>
            <a:r>
              <a:rPr lang="ru-RU" dirty="0" smtClean="0"/>
              <a:t>  // Теперь используем в качестве индекса </a:t>
            </a:r>
          </a:p>
          <a:p>
            <a:pPr>
              <a:buNone/>
            </a:pPr>
            <a:r>
              <a:rPr lang="ru-RU" dirty="0" smtClean="0"/>
              <a:t> </a:t>
            </a:r>
            <a:r>
              <a:rPr lang="en-US" dirty="0" smtClean="0"/>
              <a:t>// </a:t>
            </a:r>
            <a:r>
              <a:rPr lang="en-US" dirty="0" err="1" smtClean="0"/>
              <a:t>int</a:t>
            </a:r>
            <a:r>
              <a:rPr lang="en-US" dirty="0" smtClean="0"/>
              <a:t>- </a:t>
            </a:r>
            <a:r>
              <a:rPr lang="ru-RU" dirty="0" smtClean="0"/>
              <a:t>и</a:t>
            </a:r>
            <a:r>
              <a:rPr lang="en-US" dirty="0" smtClean="0"/>
              <a:t> double-</a:t>
            </a:r>
            <a:r>
              <a:rPr lang="ru-RU" dirty="0" smtClean="0"/>
              <a:t>значения</a:t>
            </a:r>
            <a:r>
              <a:rPr lang="en-US" dirty="0" smtClean="0"/>
              <a:t>. </a:t>
            </a:r>
            <a:endParaRPr lang="ru-RU" dirty="0" smtClean="0"/>
          </a:p>
          <a:p>
            <a:pPr>
              <a:buNone/>
            </a:pPr>
            <a:r>
              <a:rPr lang="en-US" dirty="0" smtClean="0"/>
              <a:t> </a:t>
            </a:r>
            <a:r>
              <a:rPr lang="en-US" dirty="0" err="1" smtClean="0"/>
              <a:t>Console.WriteLine</a:t>
            </a:r>
            <a:r>
              <a:rPr lang="en-US" dirty="0" smtClean="0"/>
              <a:t>("</a:t>
            </a:r>
            <a:r>
              <a:rPr lang="en-US" dirty="0" err="1" smtClean="0"/>
              <a:t>fs</a:t>
            </a:r>
            <a:r>
              <a:rPr lang="en-US" dirty="0" smtClean="0"/>
              <a:t>[1]: " + </a:t>
            </a:r>
            <a:r>
              <a:rPr lang="en-US" dirty="0" err="1" smtClean="0"/>
              <a:t>fs</a:t>
            </a:r>
            <a:r>
              <a:rPr lang="en-US" dirty="0" smtClean="0"/>
              <a:t>[1]); </a:t>
            </a:r>
            <a:endParaRPr lang="ru-RU" dirty="0" smtClean="0"/>
          </a:p>
          <a:p>
            <a:pPr>
              <a:buNone/>
            </a:pPr>
            <a:r>
              <a:rPr lang="en-US" dirty="0" smtClean="0"/>
              <a:t> </a:t>
            </a:r>
            <a:r>
              <a:rPr lang="en-US" dirty="0" err="1" smtClean="0"/>
              <a:t>Console.WriteLine</a:t>
            </a:r>
            <a:r>
              <a:rPr lang="en-US" dirty="0" smtClean="0"/>
              <a:t>("</a:t>
            </a:r>
            <a:r>
              <a:rPr lang="en-US" dirty="0" err="1" smtClean="0"/>
              <a:t>fs</a:t>
            </a:r>
            <a:r>
              <a:rPr lang="en-US" dirty="0" smtClean="0"/>
              <a:t>[2]: " + </a:t>
            </a:r>
            <a:r>
              <a:rPr lang="en-US" dirty="0" err="1" smtClean="0"/>
              <a:t>fs</a:t>
            </a:r>
            <a:r>
              <a:rPr lang="en-US" dirty="0" smtClean="0"/>
              <a:t>[2]); </a:t>
            </a:r>
            <a:endParaRPr lang="ru-RU" dirty="0" smtClean="0"/>
          </a:p>
          <a:p>
            <a:pPr>
              <a:buNone/>
            </a:pPr>
            <a:r>
              <a:rPr lang="en-US" dirty="0" smtClean="0"/>
              <a:t> </a:t>
            </a:r>
            <a:r>
              <a:rPr lang="en-US" dirty="0" err="1" smtClean="0"/>
              <a:t>Console.WriteLine</a:t>
            </a:r>
            <a:r>
              <a:rPr lang="en-US" dirty="0" smtClean="0"/>
              <a:t>("</a:t>
            </a:r>
            <a:r>
              <a:rPr lang="en-US" dirty="0" err="1" smtClean="0"/>
              <a:t>fs</a:t>
            </a:r>
            <a:r>
              <a:rPr lang="en-US" dirty="0" smtClean="0"/>
              <a:t>[1.1]: " + </a:t>
            </a:r>
            <a:r>
              <a:rPr lang="en-US" dirty="0" err="1" smtClean="0"/>
              <a:t>fs</a:t>
            </a:r>
            <a:r>
              <a:rPr lang="en-US" dirty="0" smtClean="0"/>
              <a:t>[1.1]); </a:t>
            </a:r>
            <a:endParaRPr lang="ru-RU" dirty="0" smtClean="0"/>
          </a:p>
          <a:p>
            <a:pPr>
              <a:buNone/>
            </a:pPr>
            <a:r>
              <a:rPr lang="en-US" dirty="0" smtClean="0"/>
              <a:t> </a:t>
            </a:r>
            <a:r>
              <a:rPr lang="ru-RU" dirty="0" err="1" smtClean="0"/>
              <a:t>Console.WriteLine</a:t>
            </a:r>
            <a:r>
              <a:rPr lang="ru-RU" dirty="0" smtClean="0"/>
              <a:t>("</a:t>
            </a:r>
            <a:r>
              <a:rPr lang="ru-RU" dirty="0" err="1" smtClean="0"/>
              <a:t>fs</a:t>
            </a:r>
            <a:r>
              <a:rPr lang="ru-RU" dirty="0" smtClean="0"/>
              <a:t>[1.6]: " + </a:t>
            </a:r>
            <a:r>
              <a:rPr lang="ru-RU" dirty="0" err="1" smtClean="0"/>
              <a:t>fs</a:t>
            </a:r>
            <a:r>
              <a:rPr lang="ru-RU" dirty="0" smtClean="0"/>
              <a:t>[1.6]); </a:t>
            </a:r>
          </a:p>
          <a:p>
            <a:pPr>
              <a:buNone/>
            </a:pPr>
            <a:r>
              <a:rPr lang="ru-RU" dirty="0" smtClean="0"/>
              <a:t> } </a:t>
            </a:r>
          </a:p>
          <a:p>
            <a:pPr>
              <a:buNone/>
            </a:pPr>
            <a:r>
              <a:rPr lang="ru-RU" dirty="0" smtClean="0"/>
              <a:t>} </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50976"/>
          </a:xfrm>
        </p:spPr>
        <p:txBody>
          <a:bodyPr>
            <a:normAutofit/>
          </a:bodyPr>
          <a:lstStyle/>
          <a:p>
            <a:pPr>
              <a:buNone/>
            </a:pPr>
            <a:r>
              <a:rPr lang="ru-RU" dirty="0" smtClean="0"/>
              <a:t>Эта программа генерирует такие результаты: </a:t>
            </a:r>
          </a:p>
          <a:p>
            <a:pPr>
              <a:buNone/>
            </a:pPr>
            <a:r>
              <a:rPr lang="ru-RU" dirty="0" err="1" smtClean="0"/>
              <a:t>fs</a:t>
            </a:r>
            <a:r>
              <a:rPr lang="ru-RU" dirty="0" smtClean="0"/>
              <a:t>[1]: 1 </a:t>
            </a:r>
          </a:p>
          <a:p>
            <a:pPr>
              <a:buNone/>
            </a:pPr>
            <a:r>
              <a:rPr lang="ru-RU" dirty="0" err="1" smtClean="0"/>
              <a:t>fs</a:t>
            </a:r>
            <a:r>
              <a:rPr lang="ru-RU" dirty="0" smtClean="0"/>
              <a:t>[2]: 2 </a:t>
            </a:r>
          </a:p>
          <a:p>
            <a:pPr>
              <a:buNone/>
            </a:pPr>
            <a:r>
              <a:rPr lang="ru-RU" dirty="0" err="1" smtClean="0"/>
              <a:t>fs</a:t>
            </a:r>
            <a:r>
              <a:rPr lang="ru-RU" dirty="0" smtClean="0"/>
              <a:t>[1.1]: 1 </a:t>
            </a:r>
          </a:p>
          <a:p>
            <a:pPr>
              <a:buNone/>
            </a:pPr>
            <a:r>
              <a:rPr lang="ru-RU" dirty="0" err="1" smtClean="0"/>
              <a:t>fs</a:t>
            </a:r>
            <a:r>
              <a:rPr lang="ru-RU" dirty="0" smtClean="0"/>
              <a:t>[1.6]: 2 </a:t>
            </a:r>
          </a:p>
          <a:p>
            <a:pPr>
              <a:buNone/>
            </a:pPr>
            <a:r>
              <a:rPr lang="ru-RU" dirty="0" smtClean="0"/>
              <a:t>	Как </a:t>
            </a:r>
            <a:r>
              <a:rPr lang="ru-RU" dirty="0" smtClean="0"/>
              <a:t>подтверждают результаты выполнения этой программы, double-индексы округляются до ближайших целых значений. В частности, число 1.1 округляется до 1, а число 1.6 — до 2.  </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994992"/>
          </a:xfrm>
        </p:spPr>
        <p:txBody>
          <a:bodyPr>
            <a:normAutofit fontScale="77500" lnSpcReduction="20000"/>
          </a:bodyPr>
          <a:lstStyle/>
          <a:p>
            <a:r>
              <a:rPr lang="ru-RU" dirty="0" smtClean="0"/>
              <a:t>Несмотря на то что перегрузка индексатора, показанная в этой программе, вполне допустима, этот пример — нетипичен. Чаще всего индексатор перегружается, чтобы иметь возможность использовать объект класса в качестве индекса, значение которого вычисляется специальным образом. </a:t>
            </a:r>
          </a:p>
          <a:p>
            <a:r>
              <a:rPr lang="ru-RU" dirty="0" smtClean="0"/>
              <a:t>Индексаторам не требуется базовый массив. Индексатор может не использовать базовый массив. Вполне достаточно, чтобы индексатор обеспечивал функционирование, которое для пользователя выглядело бы, как то, что обеспечивают массивы. Например, следующая программа включает индексатор, который действует подобно массиву, предназначенному только для чтения. Этот “массив” содержит степени числа 2 для чисел от 0 до 15. Однако в действительности никакого массива не существует. Вместо этого индексатор просто (и быстро) вычисляет соответствующее значение для заданного индекса. </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50976"/>
          </a:xfrm>
        </p:spPr>
        <p:txBody>
          <a:bodyPr>
            <a:normAutofit fontScale="62500" lnSpcReduction="20000"/>
          </a:bodyPr>
          <a:lstStyle/>
          <a:p>
            <a:pPr>
              <a:buNone/>
            </a:pPr>
            <a:r>
              <a:rPr lang="ru-RU" dirty="0" smtClean="0"/>
              <a:t>// Индексаторы не обязательно должны использовать  реальные массивы. </a:t>
            </a:r>
          </a:p>
          <a:p>
            <a:pPr>
              <a:buNone/>
            </a:pPr>
            <a:r>
              <a:rPr lang="ru-RU" dirty="0" smtClean="0"/>
              <a:t> </a:t>
            </a:r>
            <a:r>
              <a:rPr lang="ru-RU" dirty="0" err="1" smtClean="0"/>
              <a:t>using</a:t>
            </a:r>
            <a:r>
              <a:rPr lang="ru-RU" dirty="0" smtClean="0"/>
              <a:t> </a:t>
            </a:r>
            <a:r>
              <a:rPr lang="ru-RU" dirty="0" err="1" smtClean="0"/>
              <a:t>System</a:t>
            </a:r>
            <a:r>
              <a:rPr lang="ru-RU" dirty="0" smtClean="0"/>
              <a:t>; </a:t>
            </a:r>
          </a:p>
          <a:p>
            <a:pPr>
              <a:buNone/>
            </a:pPr>
            <a:r>
              <a:rPr lang="ru-RU" dirty="0" smtClean="0"/>
              <a:t> </a:t>
            </a:r>
            <a:r>
              <a:rPr lang="ru-RU" dirty="0" err="1" smtClean="0"/>
              <a:t>class</a:t>
            </a:r>
            <a:r>
              <a:rPr lang="ru-RU" dirty="0" smtClean="0"/>
              <a:t> </a:t>
            </a:r>
            <a:r>
              <a:rPr lang="ru-RU" dirty="0" err="1" smtClean="0"/>
              <a:t>PwrOfTwo</a:t>
            </a:r>
            <a:r>
              <a:rPr lang="ru-RU" dirty="0" smtClean="0"/>
              <a:t> { </a:t>
            </a:r>
          </a:p>
          <a:p>
            <a:pPr>
              <a:buNone/>
            </a:pPr>
            <a:r>
              <a:rPr lang="ru-RU" dirty="0" smtClean="0"/>
              <a:t> /* Доступ к логическому массиву, который содержит  степени числа 2 для чисел от 0 до 15. */ </a:t>
            </a:r>
          </a:p>
          <a:p>
            <a:pPr>
              <a:buNone/>
            </a:pPr>
            <a:r>
              <a:rPr lang="ru-RU" dirty="0" smtClean="0"/>
              <a:t> </a:t>
            </a:r>
            <a:r>
              <a:rPr lang="en-US" dirty="0" smtClean="0"/>
              <a:t>public </a:t>
            </a:r>
            <a:r>
              <a:rPr lang="en-US" dirty="0" err="1" smtClean="0"/>
              <a:t>int</a:t>
            </a:r>
            <a:r>
              <a:rPr lang="en-US" dirty="0" smtClean="0"/>
              <a:t> this</a:t>
            </a:r>
            <a:r>
              <a:rPr lang="ru-RU" dirty="0" smtClean="0"/>
              <a:t>[</a:t>
            </a:r>
            <a:r>
              <a:rPr lang="en-US" dirty="0" err="1" smtClean="0"/>
              <a:t>int</a:t>
            </a:r>
            <a:r>
              <a:rPr lang="en-US" dirty="0" smtClean="0"/>
              <a:t> index</a:t>
            </a:r>
            <a:r>
              <a:rPr lang="ru-RU" dirty="0" smtClean="0"/>
              <a:t>] { </a:t>
            </a:r>
          </a:p>
          <a:p>
            <a:pPr>
              <a:buNone/>
            </a:pPr>
            <a:r>
              <a:rPr lang="ru-RU" dirty="0" smtClean="0"/>
              <a:t> // Вычисляем и возвращаем степень числа 2. </a:t>
            </a:r>
          </a:p>
          <a:p>
            <a:pPr>
              <a:buNone/>
            </a:pPr>
            <a:r>
              <a:rPr lang="ru-RU" dirty="0" smtClean="0"/>
              <a:t> </a:t>
            </a:r>
            <a:r>
              <a:rPr lang="en-US" dirty="0" smtClean="0"/>
              <a:t>get { </a:t>
            </a:r>
            <a:endParaRPr lang="ru-RU" dirty="0" smtClean="0"/>
          </a:p>
          <a:p>
            <a:pPr>
              <a:buNone/>
            </a:pPr>
            <a:r>
              <a:rPr lang="en-US" dirty="0" smtClean="0"/>
              <a:t> if((index &gt;= 0) &amp;&amp; (index &lt; 16)) </a:t>
            </a:r>
            <a:endParaRPr lang="ru-RU" dirty="0" smtClean="0"/>
          </a:p>
          <a:p>
            <a:pPr>
              <a:buNone/>
            </a:pPr>
            <a:r>
              <a:rPr lang="en-US" dirty="0" smtClean="0"/>
              <a:t> return </a:t>
            </a:r>
            <a:r>
              <a:rPr lang="en-US" dirty="0" err="1" smtClean="0"/>
              <a:t>pwr</a:t>
            </a:r>
            <a:r>
              <a:rPr lang="en-US" dirty="0" smtClean="0"/>
              <a:t>(index); </a:t>
            </a:r>
            <a:endParaRPr lang="ru-RU" dirty="0" smtClean="0"/>
          </a:p>
          <a:p>
            <a:pPr>
              <a:buNone/>
            </a:pPr>
            <a:r>
              <a:rPr lang="en-US" dirty="0" smtClean="0"/>
              <a:t> else return -1; </a:t>
            </a:r>
            <a:endParaRPr lang="ru-RU" dirty="0" smtClean="0"/>
          </a:p>
          <a:p>
            <a:pPr>
              <a:buNone/>
            </a:pPr>
            <a:r>
              <a:rPr lang="en-US" dirty="0" smtClean="0"/>
              <a:t> } </a:t>
            </a:r>
            <a:endParaRPr lang="ru-RU" dirty="0" smtClean="0"/>
          </a:p>
          <a:p>
            <a:pPr>
              <a:buNone/>
            </a:pPr>
            <a:r>
              <a:rPr lang="en-US" dirty="0" smtClean="0"/>
              <a:t> // </a:t>
            </a:r>
            <a:r>
              <a:rPr lang="ru-RU" dirty="0" smtClean="0"/>
              <a:t>Здесь нет</a:t>
            </a:r>
            <a:r>
              <a:rPr lang="en-US" dirty="0" smtClean="0"/>
              <a:t> set-</a:t>
            </a:r>
            <a:r>
              <a:rPr lang="ru-RU" dirty="0" err="1" smtClean="0"/>
              <a:t>аксессора</a:t>
            </a:r>
            <a:r>
              <a:rPr lang="en-US" dirty="0" smtClean="0"/>
              <a:t>. </a:t>
            </a:r>
            <a:endParaRPr lang="ru-RU" dirty="0" smtClean="0"/>
          </a:p>
          <a:p>
            <a:pPr>
              <a:buNone/>
            </a:pPr>
            <a:r>
              <a:rPr lang="en-US" dirty="0" smtClean="0"/>
              <a:t> } </a:t>
            </a:r>
            <a:endParaRPr lang="ru-RU" dirty="0" smtClean="0"/>
          </a:p>
          <a:p>
            <a:pPr>
              <a:buNone/>
            </a:pPr>
            <a:r>
              <a:rPr lang="en-US" dirty="0" smtClean="0"/>
              <a:t> </a:t>
            </a:r>
            <a:r>
              <a:rPr lang="en-US" dirty="0" err="1" smtClean="0"/>
              <a:t>int</a:t>
            </a:r>
            <a:r>
              <a:rPr lang="en-US" dirty="0" smtClean="0"/>
              <a:t> </a:t>
            </a:r>
            <a:r>
              <a:rPr lang="en-US" dirty="0" err="1" smtClean="0"/>
              <a:t>pwr</a:t>
            </a:r>
            <a:r>
              <a:rPr lang="en-US" dirty="0" smtClean="0"/>
              <a:t>(</a:t>
            </a:r>
            <a:r>
              <a:rPr lang="en-US" dirty="0" err="1" smtClean="0"/>
              <a:t>int</a:t>
            </a:r>
            <a:r>
              <a:rPr lang="en-US" dirty="0" smtClean="0"/>
              <a:t> p) { </a:t>
            </a:r>
            <a:endParaRPr lang="ru-RU" dirty="0" smtClean="0"/>
          </a:p>
          <a:p>
            <a:pPr>
              <a:buNone/>
            </a:pPr>
            <a:r>
              <a:rPr lang="en-US" dirty="0" smtClean="0"/>
              <a:t> </a:t>
            </a:r>
            <a:r>
              <a:rPr lang="en-US" dirty="0" err="1" smtClean="0"/>
              <a:t>int</a:t>
            </a:r>
            <a:r>
              <a:rPr lang="en-US" dirty="0" smtClean="0"/>
              <a:t> result = 1;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&lt;p; </a:t>
            </a:r>
            <a:r>
              <a:rPr lang="en-US" dirty="0" err="1" smtClean="0"/>
              <a:t>i</a:t>
            </a:r>
            <a:r>
              <a:rPr lang="en-US" dirty="0" smtClean="0"/>
              <a:t>++) </a:t>
            </a:r>
            <a:endParaRPr lang="ru-RU" dirty="0" smtClean="0"/>
          </a:p>
          <a:p>
            <a:pPr>
              <a:buNone/>
            </a:pPr>
            <a:r>
              <a:rPr lang="en-US" dirty="0" smtClean="0"/>
              <a:t> result *= 2; </a:t>
            </a:r>
            <a:endParaRPr lang="ru-RU" dirty="0" smtClean="0"/>
          </a:p>
          <a:p>
            <a:pPr>
              <a:buNone/>
            </a:pPr>
            <a:r>
              <a:rPr lang="en-US" dirty="0" smtClean="0"/>
              <a:t> return result; </a:t>
            </a:r>
            <a:endParaRPr lang="ru-RU" dirty="0" smtClean="0"/>
          </a:p>
          <a:p>
            <a:pPr>
              <a:buNone/>
            </a:pPr>
            <a:r>
              <a:rPr lang="en-US" dirty="0" smtClean="0"/>
              <a:t> } </a:t>
            </a:r>
            <a:endParaRPr lang="ru-RU" dirty="0" smtClean="0"/>
          </a:p>
          <a:p>
            <a:pPr>
              <a:buNone/>
            </a:pPr>
            <a:r>
              <a:rPr lang="en-US" dirty="0" smtClean="0"/>
              <a:t>} </a:t>
            </a:r>
            <a:endParaRPr lang="ru-RU" dirty="0" smtClean="0"/>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461568" cy="5706960"/>
          </a:xfrm>
        </p:spPr>
        <p:txBody>
          <a:bodyPr>
            <a:normAutofit fontScale="92500"/>
          </a:bodyPr>
          <a:lstStyle/>
          <a:p>
            <a:pPr>
              <a:buNone/>
            </a:pPr>
            <a:r>
              <a:rPr lang="en-US" dirty="0" smtClean="0"/>
              <a:t> class </a:t>
            </a:r>
            <a:r>
              <a:rPr lang="en-US" dirty="0" err="1" smtClean="0"/>
              <a:t>UsePwrOfTwo</a:t>
            </a:r>
            <a:r>
              <a:rPr lang="en-US" dirty="0" smtClean="0"/>
              <a:t> { </a:t>
            </a:r>
            <a:endParaRPr lang="ru-RU" dirty="0" smtClean="0"/>
          </a:p>
          <a:p>
            <a:pPr>
              <a:buNone/>
            </a:pPr>
            <a:r>
              <a:rPr lang="en-US" dirty="0" smtClean="0"/>
              <a:t> public static void Main() { </a:t>
            </a:r>
            <a:endParaRPr lang="ru-RU" dirty="0" smtClean="0"/>
          </a:p>
          <a:p>
            <a:pPr>
              <a:buNone/>
            </a:pPr>
            <a:r>
              <a:rPr lang="en-US" dirty="0" smtClean="0"/>
              <a:t> </a:t>
            </a:r>
            <a:r>
              <a:rPr lang="en-US" dirty="0" err="1" smtClean="0"/>
              <a:t>PwrOfTwo</a:t>
            </a:r>
            <a:r>
              <a:rPr lang="en-US" dirty="0" smtClean="0"/>
              <a:t> </a:t>
            </a:r>
            <a:r>
              <a:rPr lang="en-US" dirty="0" err="1" smtClean="0"/>
              <a:t>pwr</a:t>
            </a:r>
            <a:r>
              <a:rPr lang="en-US" dirty="0" smtClean="0"/>
              <a:t> = new </a:t>
            </a:r>
            <a:r>
              <a:rPr lang="en-US" dirty="0" err="1" smtClean="0"/>
              <a:t>PwrOfTwo</a:t>
            </a:r>
            <a:r>
              <a:rPr lang="en-US" dirty="0" smtClean="0"/>
              <a:t>(); </a:t>
            </a:r>
            <a:endParaRPr lang="ru-RU" dirty="0" smtClean="0"/>
          </a:p>
          <a:p>
            <a:pPr>
              <a:buNone/>
            </a:pPr>
            <a:r>
              <a:rPr lang="en-US" dirty="0" smtClean="0"/>
              <a:t> </a:t>
            </a:r>
            <a:r>
              <a:rPr lang="ru-RU" dirty="0" err="1" smtClean="0"/>
              <a:t>Console.Write</a:t>
            </a:r>
            <a:r>
              <a:rPr lang="ru-RU" dirty="0" smtClean="0"/>
              <a:t>("Первые 8 степеней числа 2</a:t>
            </a:r>
            <a:r>
              <a:rPr lang="ru-RU" dirty="0" smtClean="0"/>
              <a:t>:"); </a:t>
            </a:r>
            <a:endParaRPr lang="ru-RU" dirty="0" smtClean="0"/>
          </a:p>
          <a:p>
            <a:pPr>
              <a:buNone/>
            </a:pPr>
            <a:r>
              <a:rPr lang="ru-RU" dirty="0" smtClean="0"/>
              <a:t> </a:t>
            </a:r>
            <a:r>
              <a:rPr lang="en-US" dirty="0" smtClean="0"/>
              <a:t>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8; </a:t>
            </a:r>
            <a:r>
              <a:rPr lang="en-US" dirty="0" err="1" smtClean="0"/>
              <a:t>i</a:t>
            </a:r>
            <a:r>
              <a:rPr lang="en-US" dirty="0" smtClean="0"/>
              <a:t>++) </a:t>
            </a:r>
            <a:endParaRPr lang="ru-RU" dirty="0" smtClean="0"/>
          </a:p>
          <a:p>
            <a:pPr>
              <a:buNone/>
            </a:pPr>
            <a:r>
              <a:rPr lang="en-US" dirty="0" smtClean="0"/>
              <a:t> </a:t>
            </a:r>
            <a:r>
              <a:rPr lang="en-US" dirty="0" err="1" smtClean="0"/>
              <a:t>Console.Write</a:t>
            </a:r>
            <a:r>
              <a:rPr lang="en-US" dirty="0" smtClean="0"/>
              <a:t>(</a:t>
            </a:r>
            <a:r>
              <a:rPr lang="en-US" dirty="0" err="1" smtClean="0"/>
              <a:t>pwr</a:t>
            </a:r>
            <a:r>
              <a:rPr lang="en-US" dirty="0" smtClean="0"/>
              <a:t>[</a:t>
            </a:r>
            <a:r>
              <a:rPr lang="en-US" dirty="0" err="1" smtClean="0"/>
              <a:t>i</a:t>
            </a:r>
            <a:r>
              <a:rPr lang="en-US" dirty="0" smtClean="0"/>
              <a:t>] + " "); </a:t>
            </a:r>
            <a:endParaRPr lang="ru-RU" dirty="0" smtClean="0"/>
          </a:p>
          <a:p>
            <a:pPr>
              <a:buNone/>
            </a:pPr>
            <a:r>
              <a:rPr lang="en-US" dirty="0" smtClean="0"/>
              <a:t> </a:t>
            </a:r>
            <a:r>
              <a:rPr lang="ru-RU" dirty="0" err="1" smtClean="0"/>
              <a:t>Console.WriteLine</a:t>
            </a:r>
            <a:r>
              <a:rPr lang="ru-RU" dirty="0" smtClean="0"/>
              <a:t>(); </a:t>
            </a:r>
          </a:p>
          <a:p>
            <a:pPr>
              <a:buNone/>
            </a:pPr>
            <a:r>
              <a:rPr lang="ru-RU" dirty="0" smtClean="0"/>
              <a:t>  </a:t>
            </a:r>
            <a:r>
              <a:rPr lang="ru-RU" dirty="0" err="1" smtClean="0"/>
              <a:t>Console.Write</a:t>
            </a:r>
            <a:r>
              <a:rPr lang="ru-RU" dirty="0" smtClean="0"/>
              <a:t>("А вот несколько ошибок: "); </a:t>
            </a:r>
          </a:p>
          <a:p>
            <a:pPr>
              <a:buNone/>
            </a:pPr>
            <a:r>
              <a:rPr lang="ru-RU" dirty="0" smtClean="0"/>
              <a:t> </a:t>
            </a:r>
            <a:r>
              <a:rPr lang="en-US" dirty="0" err="1" smtClean="0"/>
              <a:t>Console.Write</a:t>
            </a:r>
            <a:r>
              <a:rPr lang="en-US" dirty="0" smtClean="0"/>
              <a:t>(</a:t>
            </a:r>
            <a:r>
              <a:rPr lang="en-US" dirty="0" err="1" smtClean="0"/>
              <a:t>pwr</a:t>
            </a:r>
            <a:r>
              <a:rPr lang="en-US" dirty="0" smtClean="0"/>
              <a:t>[-1] + " " + </a:t>
            </a:r>
            <a:r>
              <a:rPr lang="en-US" dirty="0" err="1" smtClean="0"/>
              <a:t>pwr</a:t>
            </a:r>
            <a:r>
              <a:rPr lang="en-US" dirty="0" smtClean="0"/>
              <a:t>[17]); </a:t>
            </a:r>
            <a:endParaRPr lang="ru-RU" dirty="0" smtClean="0"/>
          </a:p>
          <a:p>
            <a:pPr>
              <a:buNone/>
            </a:pPr>
            <a:r>
              <a:rPr lang="en-US" dirty="0" smtClean="0"/>
              <a:t> </a:t>
            </a:r>
            <a:r>
              <a:rPr lang="en-US" dirty="0" smtClean="0"/>
              <a:t> </a:t>
            </a:r>
            <a:r>
              <a:rPr lang="en-US" dirty="0" err="1" smtClean="0"/>
              <a:t>Console.WriteLine</a:t>
            </a:r>
            <a:r>
              <a:rPr lang="en-US" dirty="0" smtClean="0"/>
              <a:t>(); </a:t>
            </a:r>
            <a:endParaRPr lang="ru-RU" dirty="0" smtClean="0"/>
          </a:p>
          <a:p>
            <a:pPr>
              <a:buNone/>
            </a:pPr>
            <a:r>
              <a:rPr lang="en-US" dirty="0" smtClean="0"/>
              <a:t> </a:t>
            </a:r>
            <a:r>
              <a:rPr lang="ru-RU" dirty="0" smtClean="0"/>
              <a:t>} </a:t>
            </a:r>
          </a:p>
          <a:p>
            <a:pPr>
              <a:buNone/>
            </a:pPr>
            <a:r>
              <a:rPr lang="ru-RU" dirty="0" smtClean="0"/>
              <a:t>}  </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78968"/>
          </a:xfrm>
        </p:spPr>
        <p:txBody>
          <a:bodyPr>
            <a:normAutofit fontScale="85000" lnSpcReduction="20000"/>
          </a:bodyPr>
          <a:lstStyle/>
          <a:p>
            <a:pPr>
              <a:buNone/>
            </a:pPr>
            <a:r>
              <a:rPr lang="ru-RU" dirty="0" smtClean="0"/>
              <a:t>Вот результаты выполнения этой программы: </a:t>
            </a:r>
          </a:p>
          <a:p>
            <a:pPr>
              <a:buNone/>
            </a:pPr>
            <a:r>
              <a:rPr lang="ru-RU" dirty="0" smtClean="0"/>
              <a:t>Первые 8 степеней числа 2: 12 4 8 16 32 64 128 </a:t>
            </a:r>
          </a:p>
          <a:p>
            <a:pPr>
              <a:buNone/>
            </a:pPr>
            <a:r>
              <a:rPr lang="ru-RU" dirty="0" smtClean="0"/>
              <a:t>А вот несколько ошибок: -1 -1 </a:t>
            </a:r>
          </a:p>
          <a:p>
            <a:pPr>
              <a:buNone/>
            </a:pPr>
            <a:r>
              <a:rPr lang="ru-RU" dirty="0" smtClean="0"/>
              <a:t>Обратите внимание на то, что индексатор класса </a:t>
            </a:r>
            <a:r>
              <a:rPr lang="ru-RU" dirty="0" err="1" smtClean="0"/>
              <a:t>UsePwrOfTwo</a:t>
            </a:r>
            <a:r>
              <a:rPr lang="ru-RU" dirty="0" smtClean="0"/>
              <a:t> включает </a:t>
            </a:r>
            <a:r>
              <a:rPr lang="ru-RU" dirty="0" err="1" smtClean="0"/>
              <a:t>get-аксессор</a:t>
            </a:r>
            <a:r>
              <a:rPr lang="ru-RU" dirty="0" smtClean="0"/>
              <a:t>, но обходится без </a:t>
            </a:r>
            <a:r>
              <a:rPr lang="ru-RU" dirty="0" err="1" smtClean="0"/>
              <a:t>set-аксессора</a:t>
            </a:r>
            <a:r>
              <a:rPr lang="ru-RU" dirty="0" smtClean="0"/>
              <a:t>. Это означает, что индексатор предназначен только для чтения. Таким образом, объект класса </a:t>
            </a:r>
            <a:r>
              <a:rPr lang="ru-RU" dirty="0" err="1" smtClean="0"/>
              <a:t>UsePwrOfTwo</a:t>
            </a:r>
            <a:r>
              <a:rPr lang="ru-RU" dirty="0" smtClean="0"/>
              <a:t> можно использовать в правой части инструкции присвоения, но ни в коем случае не в левой. Например, попытка добавить эту инструкцию в предыдущую программу, обречена на неудачу: </a:t>
            </a:r>
          </a:p>
          <a:p>
            <a:pPr>
              <a:buNone/>
            </a:pPr>
            <a:r>
              <a:rPr lang="ru-RU" dirty="0" err="1" smtClean="0"/>
              <a:t>pwr</a:t>
            </a:r>
            <a:r>
              <a:rPr lang="ru-RU" dirty="0" smtClean="0"/>
              <a:t>[0] = 11; // не скомпилируется </a:t>
            </a:r>
          </a:p>
          <a:p>
            <a:pPr>
              <a:buNone/>
            </a:pPr>
            <a:r>
              <a:rPr lang="ru-RU" dirty="0" smtClean="0"/>
              <a:t>	Эта </a:t>
            </a:r>
            <a:r>
              <a:rPr lang="ru-RU" dirty="0" smtClean="0"/>
              <a:t>инструкция вызовет ошибку компиляции, поскольку в индексаторе не определен </a:t>
            </a:r>
            <a:r>
              <a:rPr lang="ru-RU" dirty="0" err="1" smtClean="0"/>
              <a:t>set-аксессор</a:t>
            </a:r>
            <a:r>
              <a:rPr lang="ru-RU" dirty="0" smtClean="0"/>
              <a:t>. </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562944"/>
          </a:xfrm>
        </p:spPr>
        <p:txBody>
          <a:bodyPr>
            <a:normAutofit/>
          </a:bodyPr>
          <a:lstStyle/>
          <a:p>
            <a:pPr>
              <a:buNone/>
            </a:pPr>
            <a:r>
              <a:rPr lang="ru-RU" dirty="0" smtClean="0"/>
              <a:t>	На </a:t>
            </a:r>
            <a:r>
              <a:rPr lang="ru-RU" dirty="0" smtClean="0"/>
              <a:t>использование индексаторов накладывается два ограничения. Во-первых, поскольку в индексаторе не определяется область памяти, получаемое индексатором значение нельзя передавать методу в качестве </a:t>
            </a:r>
            <a:r>
              <a:rPr lang="ru-RU" dirty="0" err="1" smtClean="0"/>
              <a:t>ref</a:t>
            </a:r>
            <a:r>
              <a:rPr lang="ru-RU" dirty="0" smtClean="0"/>
              <a:t>- или out-параметра. Во-вторых, индексатор должен быть членом экземпляра своего класса, поэтому его нельзя объявлять с использованием ключевого слова </a:t>
            </a:r>
            <a:r>
              <a:rPr lang="ru-RU" dirty="0" err="1" smtClean="0"/>
              <a:t>static</a:t>
            </a:r>
            <a:r>
              <a:rPr lang="ru-RU" dirty="0" smtClean="0"/>
              <a:t>. </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06960"/>
          </a:xfrm>
        </p:spPr>
        <p:txBody>
          <a:bodyPr>
            <a:normAutofit fontScale="70000" lnSpcReduction="20000"/>
          </a:bodyPr>
          <a:lstStyle/>
          <a:p>
            <a:pPr>
              <a:buNone/>
            </a:pPr>
            <a:r>
              <a:rPr lang="x-none" b="1" smtClean="0"/>
              <a:t>Многомерные индексаторы </a:t>
            </a:r>
            <a:endParaRPr lang="ru-RU" b="1" dirty="0" smtClean="0"/>
          </a:p>
          <a:p>
            <a:pPr>
              <a:buNone/>
            </a:pPr>
            <a:r>
              <a:rPr lang="ru-RU" dirty="0" smtClean="0"/>
              <a:t>	Можно </a:t>
            </a:r>
            <a:r>
              <a:rPr lang="ru-RU" dirty="0" smtClean="0"/>
              <a:t>создавать индексаторы и для многомерных массивов. Например, вот как работает двумерный отказоустойчивый массив. Обратите особое внимание на способ объявления индексатора в этом классе. </a:t>
            </a:r>
          </a:p>
          <a:p>
            <a:pPr>
              <a:buNone/>
            </a:pPr>
            <a:r>
              <a:rPr lang="ru-RU" dirty="0" smtClean="0"/>
              <a:t>// Двумерный отказоустойчивый массив. </a:t>
            </a:r>
          </a:p>
          <a:p>
            <a:pPr>
              <a:buNone/>
            </a:pPr>
            <a:r>
              <a:rPr lang="ru-RU" dirty="0" err="1" smtClean="0"/>
              <a:t>using</a:t>
            </a:r>
            <a:r>
              <a:rPr lang="ru-RU" dirty="0" smtClean="0"/>
              <a:t> </a:t>
            </a:r>
            <a:r>
              <a:rPr lang="ru-RU" dirty="0" err="1" smtClean="0"/>
              <a:t>System</a:t>
            </a:r>
            <a:r>
              <a:rPr lang="ru-RU" dirty="0" smtClean="0"/>
              <a:t>; </a:t>
            </a:r>
          </a:p>
          <a:p>
            <a:pPr>
              <a:buNone/>
            </a:pPr>
            <a:r>
              <a:rPr lang="ru-RU" dirty="0" smtClean="0"/>
              <a:t> </a:t>
            </a:r>
            <a:r>
              <a:rPr lang="ru-RU" dirty="0" err="1" smtClean="0"/>
              <a:t>class</a:t>
            </a:r>
            <a:r>
              <a:rPr lang="ru-RU" dirty="0" smtClean="0"/>
              <a:t> FailSoftArray2D { </a:t>
            </a:r>
          </a:p>
          <a:p>
            <a:pPr>
              <a:buNone/>
            </a:pPr>
            <a:r>
              <a:rPr lang="ru-RU" dirty="0" smtClean="0"/>
              <a:t> </a:t>
            </a:r>
            <a:r>
              <a:rPr lang="ru-RU" dirty="0" err="1" smtClean="0"/>
              <a:t>int</a:t>
            </a:r>
            <a:r>
              <a:rPr lang="ru-RU" dirty="0" smtClean="0"/>
              <a:t>[,] </a:t>
            </a:r>
            <a:r>
              <a:rPr lang="ru-RU" dirty="0" err="1" smtClean="0"/>
              <a:t>a</a:t>
            </a:r>
            <a:r>
              <a:rPr lang="ru-RU" dirty="0" smtClean="0"/>
              <a:t>; // Ссылка на базовый двумерный массив. </a:t>
            </a:r>
          </a:p>
          <a:p>
            <a:pPr>
              <a:buNone/>
            </a:pPr>
            <a:r>
              <a:rPr lang="ru-RU" dirty="0" smtClean="0"/>
              <a:t> </a:t>
            </a:r>
            <a:r>
              <a:rPr lang="en-US" dirty="0" err="1" smtClean="0"/>
              <a:t>int</a:t>
            </a:r>
            <a:r>
              <a:rPr lang="en-US" dirty="0" smtClean="0"/>
              <a:t> rows, cols; // </a:t>
            </a:r>
            <a:r>
              <a:rPr lang="ru-RU" dirty="0" smtClean="0"/>
              <a:t>размерности</a:t>
            </a:r>
            <a:r>
              <a:rPr lang="en-US" dirty="0" smtClean="0"/>
              <a:t> </a:t>
            </a:r>
            <a:endParaRPr lang="ru-RU" dirty="0" smtClean="0"/>
          </a:p>
          <a:p>
            <a:pPr>
              <a:buNone/>
            </a:pPr>
            <a:r>
              <a:rPr lang="en-US" dirty="0" smtClean="0"/>
              <a:t> public </a:t>
            </a:r>
            <a:r>
              <a:rPr lang="en-US" dirty="0" err="1" smtClean="0"/>
              <a:t>int</a:t>
            </a:r>
            <a:r>
              <a:rPr lang="en-US" dirty="0" smtClean="0"/>
              <a:t> Length; // Length - </a:t>
            </a:r>
            <a:r>
              <a:rPr lang="ru-RU" dirty="0" smtClean="0"/>
              <a:t>открытый член</a:t>
            </a:r>
            <a:r>
              <a:rPr lang="en-US" dirty="0" smtClean="0"/>
              <a:t>. </a:t>
            </a:r>
            <a:endParaRPr lang="ru-RU" dirty="0" smtClean="0"/>
          </a:p>
          <a:p>
            <a:pPr>
              <a:buNone/>
            </a:pPr>
            <a:r>
              <a:rPr lang="en-US" dirty="0" smtClean="0"/>
              <a:t> </a:t>
            </a:r>
            <a:r>
              <a:rPr lang="ru-RU" dirty="0" err="1" smtClean="0"/>
              <a:t>public</a:t>
            </a:r>
            <a:r>
              <a:rPr lang="ru-RU" dirty="0" smtClean="0"/>
              <a:t> </a:t>
            </a:r>
            <a:r>
              <a:rPr lang="ru-RU" dirty="0" err="1" smtClean="0"/>
              <a:t>bool</a:t>
            </a:r>
            <a:r>
              <a:rPr lang="ru-RU" dirty="0" smtClean="0"/>
              <a:t> </a:t>
            </a:r>
            <a:r>
              <a:rPr lang="ru-RU" dirty="0" err="1" smtClean="0"/>
              <a:t>errflag</a:t>
            </a:r>
            <a:r>
              <a:rPr lang="ru-RU" dirty="0" smtClean="0"/>
              <a:t>; // Индикатор результата </a:t>
            </a:r>
          </a:p>
          <a:p>
            <a:pPr>
              <a:buNone/>
            </a:pPr>
            <a:r>
              <a:rPr lang="ru-RU" dirty="0" smtClean="0"/>
              <a:t> // последней операции. </a:t>
            </a:r>
          </a:p>
          <a:p>
            <a:pPr>
              <a:buNone/>
            </a:pPr>
            <a:r>
              <a:rPr lang="ru-RU" dirty="0" smtClean="0"/>
              <a:t>  // Создаем массив заданного размера. </a:t>
            </a:r>
          </a:p>
          <a:p>
            <a:pPr>
              <a:buNone/>
            </a:pPr>
            <a:r>
              <a:rPr lang="ru-RU" dirty="0" smtClean="0"/>
              <a:t> </a:t>
            </a:r>
            <a:r>
              <a:rPr lang="ru-RU" dirty="0" err="1" smtClean="0"/>
              <a:t>public</a:t>
            </a:r>
            <a:r>
              <a:rPr lang="ru-RU" dirty="0" smtClean="0"/>
              <a:t> FailSoftArray2D(</a:t>
            </a:r>
            <a:r>
              <a:rPr lang="ru-RU" dirty="0" err="1" smtClean="0"/>
              <a:t>int</a:t>
            </a:r>
            <a:r>
              <a:rPr lang="ru-RU" dirty="0" smtClean="0"/>
              <a:t> </a:t>
            </a:r>
            <a:r>
              <a:rPr lang="ru-RU" dirty="0" err="1" smtClean="0"/>
              <a:t>r</a:t>
            </a:r>
            <a:r>
              <a:rPr lang="ru-RU" dirty="0" smtClean="0"/>
              <a:t>, </a:t>
            </a:r>
            <a:r>
              <a:rPr lang="ru-RU" dirty="0" err="1" smtClean="0"/>
              <a:t>int</a:t>
            </a:r>
            <a:r>
              <a:rPr lang="ru-RU" dirty="0" smtClean="0"/>
              <a:t> с) { </a:t>
            </a:r>
          </a:p>
          <a:p>
            <a:pPr>
              <a:buNone/>
            </a:pPr>
            <a:r>
              <a:rPr lang="ru-RU" dirty="0" smtClean="0"/>
              <a:t> </a:t>
            </a:r>
            <a:r>
              <a:rPr lang="en-US" dirty="0" smtClean="0"/>
              <a:t>rows = r; </a:t>
            </a:r>
            <a:endParaRPr lang="ru-RU" dirty="0" smtClean="0"/>
          </a:p>
          <a:p>
            <a:pPr>
              <a:buNone/>
            </a:pPr>
            <a:r>
              <a:rPr lang="en-US" dirty="0" smtClean="0"/>
              <a:t> cols = </a:t>
            </a:r>
            <a:r>
              <a:rPr lang="ru-RU" dirty="0" smtClean="0"/>
              <a:t>с</a:t>
            </a:r>
            <a:r>
              <a:rPr lang="en-US" dirty="0" smtClean="0"/>
              <a:t>; </a:t>
            </a:r>
            <a:endParaRPr lang="ru-RU" dirty="0" smtClean="0"/>
          </a:p>
          <a:p>
            <a:pPr>
              <a:buNone/>
            </a:pPr>
            <a:r>
              <a:rPr lang="en-US" dirty="0" smtClean="0"/>
              <a:t> a = new </a:t>
            </a:r>
            <a:r>
              <a:rPr lang="en-US" dirty="0" err="1" smtClean="0"/>
              <a:t>int</a:t>
            </a:r>
            <a:r>
              <a:rPr lang="en-US" dirty="0" smtClean="0"/>
              <a:t>[rows, cols]; </a:t>
            </a:r>
            <a:endParaRPr lang="ru-RU" dirty="0" smtClean="0"/>
          </a:p>
          <a:p>
            <a:pPr>
              <a:buNone/>
            </a:pPr>
            <a:r>
              <a:rPr lang="en-US" dirty="0" smtClean="0"/>
              <a:t> Length = rows * cols; </a:t>
            </a:r>
            <a:r>
              <a:rPr lang="en-US" dirty="0" smtClean="0"/>
              <a:t> </a:t>
            </a:r>
            <a:r>
              <a:rPr lang="en-US" dirty="0" smtClean="0"/>
              <a:t>} </a:t>
            </a:r>
            <a:endParaRPr lang="ru-RU" dirty="0" smtClean="0"/>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67000"/>
          </a:xfrm>
        </p:spPr>
        <p:txBody>
          <a:bodyPr>
            <a:normAutofit fontScale="55000" lnSpcReduction="20000"/>
          </a:bodyPr>
          <a:lstStyle/>
          <a:p>
            <a:pPr>
              <a:buNone/>
            </a:pPr>
            <a:r>
              <a:rPr lang="en-US" dirty="0" smtClean="0"/>
              <a:t> // </a:t>
            </a:r>
            <a:r>
              <a:rPr lang="ru-RU" dirty="0" smtClean="0"/>
              <a:t>Это индексатор для класса </a:t>
            </a:r>
            <a:r>
              <a:rPr lang="en-US" dirty="0" smtClean="0"/>
              <a:t>FailSoftArray2D. </a:t>
            </a:r>
            <a:endParaRPr lang="ru-RU" dirty="0" smtClean="0"/>
          </a:p>
          <a:p>
            <a:pPr>
              <a:buNone/>
            </a:pPr>
            <a:r>
              <a:rPr lang="en-US" dirty="0" smtClean="0"/>
              <a:t> public </a:t>
            </a:r>
            <a:r>
              <a:rPr lang="en-US" dirty="0" err="1" smtClean="0"/>
              <a:t>int</a:t>
            </a:r>
            <a:r>
              <a:rPr lang="en-US" dirty="0" smtClean="0"/>
              <a:t> this[</a:t>
            </a:r>
            <a:r>
              <a:rPr lang="en-US" dirty="0" err="1" smtClean="0"/>
              <a:t>int</a:t>
            </a:r>
            <a:r>
              <a:rPr lang="en-US" dirty="0" smtClean="0"/>
              <a:t> index1, </a:t>
            </a:r>
            <a:r>
              <a:rPr lang="en-US" dirty="0" err="1" smtClean="0"/>
              <a:t>int</a:t>
            </a:r>
            <a:r>
              <a:rPr lang="en-US" dirty="0" smtClean="0"/>
              <a:t> index2] { </a:t>
            </a:r>
            <a:endParaRPr lang="ru-RU" dirty="0" smtClean="0"/>
          </a:p>
          <a:p>
            <a:pPr>
              <a:buNone/>
            </a:pPr>
            <a:r>
              <a:rPr lang="en-US" dirty="0" smtClean="0"/>
              <a:t> // </a:t>
            </a:r>
            <a:r>
              <a:rPr lang="ru-RU" dirty="0" smtClean="0"/>
              <a:t>Это</a:t>
            </a:r>
            <a:r>
              <a:rPr lang="en-US" dirty="0" smtClean="0"/>
              <a:t> — get-</a:t>
            </a:r>
            <a:r>
              <a:rPr lang="ru-RU" dirty="0" err="1" smtClean="0"/>
              <a:t>аксессор</a:t>
            </a:r>
            <a:r>
              <a:rPr lang="en-US" dirty="0" smtClean="0"/>
              <a:t>. </a:t>
            </a:r>
            <a:endParaRPr lang="ru-RU" dirty="0" smtClean="0"/>
          </a:p>
          <a:p>
            <a:pPr>
              <a:buNone/>
            </a:pPr>
            <a:r>
              <a:rPr lang="en-US" dirty="0" smtClean="0"/>
              <a:t> get { </a:t>
            </a:r>
            <a:endParaRPr lang="ru-RU" dirty="0" smtClean="0"/>
          </a:p>
          <a:p>
            <a:pPr>
              <a:buNone/>
            </a:pPr>
            <a:r>
              <a:rPr lang="en-US" dirty="0" smtClean="0"/>
              <a:t> if(ok(index1, index2)) { </a:t>
            </a:r>
            <a:endParaRPr lang="ru-RU" dirty="0" smtClean="0"/>
          </a:p>
          <a:p>
            <a:pPr>
              <a:buNone/>
            </a:pPr>
            <a:r>
              <a:rPr lang="en-US" dirty="0" smtClean="0"/>
              <a:t> </a:t>
            </a:r>
            <a:r>
              <a:rPr lang="en-US" dirty="0" err="1" smtClean="0"/>
              <a:t>errflag</a:t>
            </a:r>
            <a:r>
              <a:rPr lang="en-US" dirty="0" smtClean="0"/>
              <a:t> = false; </a:t>
            </a:r>
            <a:endParaRPr lang="ru-RU" dirty="0" smtClean="0"/>
          </a:p>
          <a:p>
            <a:pPr>
              <a:buNone/>
            </a:pPr>
            <a:r>
              <a:rPr lang="en-US" dirty="0" smtClean="0"/>
              <a:t> return a[index1, index2]; </a:t>
            </a:r>
            <a:r>
              <a:rPr lang="en-US" dirty="0" smtClean="0"/>
              <a:t> </a:t>
            </a:r>
            <a:r>
              <a:rPr lang="en-US" dirty="0" smtClean="0"/>
              <a:t>} </a:t>
            </a:r>
            <a:endParaRPr lang="ru-RU" dirty="0" smtClean="0"/>
          </a:p>
          <a:p>
            <a:pPr>
              <a:buNone/>
            </a:pPr>
            <a:r>
              <a:rPr lang="en-US" dirty="0" smtClean="0"/>
              <a:t>else </a:t>
            </a:r>
            <a:r>
              <a:rPr lang="en-US" dirty="0" smtClean="0"/>
              <a:t>{ </a:t>
            </a:r>
            <a:r>
              <a:rPr lang="en-US" dirty="0" smtClean="0"/>
              <a:t> </a:t>
            </a:r>
            <a:r>
              <a:rPr lang="en-US" dirty="0" err="1" smtClean="0"/>
              <a:t>errflag</a:t>
            </a:r>
            <a:r>
              <a:rPr lang="en-US" dirty="0" smtClean="0"/>
              <a:t> = true; </a:t>
            </a:r>
            <a:r>
              <a:rPr lang="en-US" dirty="0" smtClean="0"/>
              <a:t> </a:t>
            </a:r>
            <a:r>
              <a:rPr lang="en-US" dirty="0" smtClean="0"/>
              <a:t>return 0; </a:t>
            </a:r>
            <a:r>
              <a:rPr lang="en-US" dirty="0" smtClean="0"/>
              <a:t> </a:t>
            </a:r>
            <a:r>
              <a:rPr lang="en-US" dirty="0" smtClean="0"/>
              <a:t>} </a:t>
            </a:r>
            <a:endParaRPr lang="ru-RU" dirty="0" smtClean="0"/>
          </a:p>
          <a:p>
            <a:pPr>
              <a:buNone/>
            </a:pPr>
            <a:r>
              <a:rPr lang="en-US" dirty="0" smtClean="0"/>
              <a:t> }  </a:t>
            </a:r>
            <a:endParaRPr lang="ru-RU" dirty="0" smtClean="0"/>
          </a:p>
          <a:p>
            <a:pPr>
              <a:buNone/>
            </a:pPr>
            <a:r>
              <a:rPr lang="en-US" dirty="0" smtClean="0"/>
              <a:t>// </a:t>
            </a:r>
            <a:r>
              <a:rPr lang="ru-RU" dirty="0" smtClean="0"/>
              <a:t>Это</a:t>
            </a:r>
            <a:r>
              <a:rPr lang="en-US" dirty="0" smtClean="0"/>
              <a:t> — set-</a:t>
            </a:r>
            <a:r>
              <a:rPr lang="ru-RU" dirty="0" err="1" smtClean="0"/>
              <a:t>аксессор</a:t>
            </a:r>
            <a:r>
              <a:rPr lang="en-US" dirty="0" smtClean="0"/>
              <a:t>. </a:t>
            </a:r>
            <a:endParaRPr lang="ru-RU" dirty="0" smtClean="0"/>
          </a:p>
          <a:p>
            <a:pPr>
              <a:buNone/>
            </a:pPr>
            <a:r>
              <a:rPr lang="en-US" dirty="0" smtClean="0"/>
              <a:t> set { </a:t>
            </a:r>
            <a:endParaRPr lang="ru-RU" dirty="0" smtClean="0"/>
          </a:p>
          <a:p>
            <a:pPr>
              <a:buNone/>
            </a:pPr>
            <a:r>
              <a:rPr lang="en-US" dirty="0" smtClean="0"/>
              <a:t> if(ok(index1, index2)) { </a:t>
            </a:r>
            <a:r>
              <a:rPr lang="en-US" dirty="0" smtClean="0"/>
              <a:t> </a:t>
            </a:r>
            <a:r>
              <a:rPr lang="en-US" dirty="0" smtClean="0"/>
              <a:t>a[index1, index2] = value; </a:t>
            </a:r>
            <a:r>
              <a:rPr lang="en-US" dirty="0" smtClean="0"/>
              <a:t> </a:t>
            </a:r>
            <a:r>
              <a:rPr lang="en-US" dirty="0" err="1" smtClean="0"/>
              <a:t>errflag</a:t>
            </a:r>
            <a:r>
              <a:rPr lang="en-US" dirty="0" smtClean="0"/>
              <a:t> = false; </a:t>
            </a:r>
            <a:r>
              <a:rPr lang="en-US" dirty="0" smtClean="0"/>
              <a:t> </a:t>
            </a:r>
            <a:r>
              <a:rPr lang="en-US" dirty="0" smtClean="0"/>
              <a:t>} </a:t>
            </a:r>
            <a:endParaRPr lang="ru-RU" dirty="0" smtClean="0"/>
          </a:p>
          <a:p>
            <a:pPr>
              <a:buNone/>
            </a:pPr>
            <a:r>
              <a:rPr lang="en-US" dirty="0" smtClean="0"/>
              <a:t>else  </a:t>
            </a:r>
            <a:r>
              <a:rPr lang="en-US" dirty="0" err="1" smtClean="0"/>
              <a:t>errflag</a:t>
            </a:r>
            <a:r>
              <a:rPr lang="en-US" dirty="0" smtClean="0"/>
              <a:t> = true; </a:t>
            </a:r>
            <a:r>
              <a:rPr lang="en-US" dirty="0" smtClean="0"/>
              <a:t> </a:t>
            </a:r>
            <a:r>
              <a:rPr lang="en-US" dirty="0" smtClean="0"/>
              <a:t>} </a:t>
            </a:r>
            <a:endParaRPr lang="ru-RU" dirty="0" smtClean="0"/>
          </a:p>
          <a:p>
            <a:pPr>
              <a:buNone/>
            </a:pPr>
            <a:r>
              <a:rPr lang="en-US" dirty="0" smtClean="0"/>
              <a:t> } </a:t>
            </a:r>
            <a:endParaRPr lang="ru-RU" dirty="0" smtClean="0"/>
          </a:p>
          <a:p>
            <a:pPr>
              <a:buNone/>
            </a:pPr>
            <a:r>
              <a:rPr lang="en-US" dirty="0" smtClean="0"/>
              <a:t>// </a:t>
            </a:r>
            <a:r>
              <a:rPr lang="ru-RU" dirty="0" smtClean="0"/>
              <a:t>Метод возвращает значение</a:t>
            </a:r>
            <a:r>
              <a:rPr lang="en-US" dirty="0" smtClean="0"/>
              <a:t> true, </a:t>
            </a:r>
            <a:r>
              <a:rPr lang="ru-RU" dirty="0" smtClean="0"/>
              <a:t>если индексы </a:t>
            </a:r>
            <a:r>
              <a:rPr lang="en-US" dirty="0" smtClean="0"/>
              <a:t> </a:t>
            </a:r>
            <a:r>
              <a:rPr lang="ru-RU" dirty="0" smtClean="0"/>
              <a:t>находятся внутри границ</a:t>
            </a:r>
            <a:r>
              <a:rPr lang="en-US" dirty="0" smtClean="0"/>
              <a:t>. </a:t>
            </a:r>
            <a:endParaRPr lang="ru-RU" dirty="0" smtClean="0"/>
          </a:p>
          <a:p>
            <a:pPr>
              <a:buNone/>
            </a:pPr>
            <a:r>
              <a:rPr lang="en-US" dirty="0" smtClean="0"/>
              <a:t> private </a:t>
            </a:r>
            <a:r>
              <a:rPr lang="en-US" dirty="0" err="1" smtClean="0"/>
              <a:t>bool</a:t>
            </a:r>
            <a:r>
              <a:rPr lang="en-US" dirty="0" smtClean="0"/>
              <a:t> ok(</a:t>
            </a:r>
            <a:r>
              <a:rPr lang="en-US" dirty="0" err="1" smtClean="0"/>
              <a:t>int</a:t>
            </a:r>
            <a:r>
              <a:rPr lang="en-US" dirty="0" smtClean="0"/>
              <a:t> index1, </a:t>
            </a:r>
            <a:r>
              <a:rPr lang="en-US" dirty="0" err="1" smtClean="0"/>
              <a:t>int</a:t>
            </a:r>
            <a:r>
              <a:rPr lang="en-US" dirty="0" smtClean="0"/>
              <a:t> index2) { </a:t>
            </a:r>
            <a:endParaRPr lang="ru-RU" dirty="0" smtClean="0"/>
          </a:p>
          <a:p>
            <a:pPr>
              <a:buNone/>
            </a:pPr>
            <a:r>
              <a:rPr lang="en-US" dirty="0" smtClean="0"/>
              <a:t> if( index1 &gt;= 0 &amp; index1 &lt; rows &amp; </a:t>
            </a:r>
            <a:endParaRPr lang="ru-RU" dirty="0" smtClean="0"/>
          </a:p>
          <a:p>
            <a:pPr>
              <a:buNone/>
            </a:pPr>
            <a:r>
              <a:rPr lang="en-US" dirty="0" smtClean="0"/>
              <a:t> index2 &gt;= 0 &amp; index2 &lt; cols) </a:t>
            </a:r>
            <a:endParaRPr lang="ru-RU" dirty="0" smtClean="0"/>
          </a:p>
          <a:p>
            <a:pPr>
              <a:buNone/>
            </a:pPr>
            <a:r>
              <a:rPr lang="en-US" dirty="0" smtClean="0"/>
              <a:t> </a:t>
            </a:r>
            <a:r>
              <a:rPr lang="ru-RU" dirty="0" err="1" smtClean="0"/>
              <a:t>return</a:t>
            </a:r>
            <a:r>
              <a:rPr lang="ru-RU" dirty="0" smtClean="0"/>
              <a:t> </a:t>
            </a:r>
            <a:r>
              <a:rPr lang="ru-RU" dirty="0" err="1" smtClean="0"/>
              <a:t>true</a:t>
            </a:r>
            <a:r>
              <a:rPr lang="ru-RU" dirty="0" smtClean="0"/>
              <a:t>; </a:t>
            </a:r>
          </a:p>
          <a:p>
            <a:pPr>
              <a:buNone/>
            </a:pPr>
            <a:r>
              <a:rPr lang="ru-RU" dirty="0" smtClean="0"/>
              <a:t> </a:t>
            </a:r>
            <a:r>
              <a:rPr lang="ru-RU" dirty="0" err="1" smtClean="0"/>
              <a:t>return</a:t>
            </a:r>
            <a:r>
              <a:rPr lang="ru-RU" dirty="0" smtClean="0"/>
              <a:t> </a:t>
            </a:r>
            <a:r>
              <a:rPr lang="ru-RU" dirty="0" err="1" smtClean="0"/>
              <a:t>false</a:t>
            </a:r>
            <a:r>
              <a:rPr lang="ru-RU" dirty="0" smtClean="0"/>
              <a:t>; </a:t>
            </a:r>
          </a:p>
          <a:p>
            <a:pPr>
              <a:buNone/>
            </a:pPr>
            <a:r>
              <a:rPr lang="ru-RU" dirty="0" smtClean="0"/>
              <a:t> } </a:t>
            </a:r>
          </a:p>
          <a:p>
            <a:pPr>
              <a:buNone/>
            </a:pPr>
            <a:r>
              <a:rPr lang="ru-RU"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78968"/>
          </a:xfrm>
        </p:spPr>
        <p:txBody>
          <a:bodyPr>
            <a:normAutofit fontScale="92500" lnSpcReduction="20000"/>
          </a:bodyPr>
          <a:lstStyle/>
          <a:p>
            <a:pPr>
              <a:buNone/>
            </a:pPr>
            <a:r>
              <a:rPr lang="ru-RU" dirty="0" smtClean="0"/>
              <a:t> 	Индексация </a:t>
            </a:r>
            <a:r>
              <a:rPr lang="ru-RU" dirty="0" smtClean="0"/>
              <a:t>массивов реализуется с использованием оператора “[]”. В своих классах </a:t>
            </a:r>
            <a:r>
              <a:rPr lang="ru-RU" dirty="0" smtClean="0"/>
              <a:t>можно </a:t>
            </a:r>
            <a:r>
              <a:rPr lang="ru-RU" dirty="0" smtClean="0"/>
              <a:t>перегрузить его, но не прибегая к “услугам” метода </a:t>
            </a:r>
            <a:r>
              <a:rPr lang="ru-RU" dirty="0" err="1" smtClean="0"/>
              <a:t>operator</a:t>
            </a:r>
            <a:r>
              <a:rPr lang="ru-RU" dirty="0" smtClean="0"/>
              <a:t>(), а посредством создания индексатора (</a:t>
            </a:r>
            <a:r>
              <a:rPr lang="ru-RU" dirty="0" err="1" smtClean="0"/>
              <a:t>indexer</a:t>
            </a:r>
            <a:r>
              <a:rPr lang="ru-RU" dirty="0" smtClean="0"/>
              <a:t>). Индексатор позволяет обеспечить индексированный доступ к объекту. Главное назначение индексаторов — поддержать создание специализированных массивов, на которые налагается одно или несколько ограничений. При этом индексаторы можно использовать в синтаксисе, подобном реализованному в массивах. Индексаторы могут характеризоваться одной или несколькими размерностями, </a:t>
            </a:r>
            <a:r>
              <a:rPr lang="ru-RU" dirty="0" smtClean="0"/>
              <a:t>начнем </a:t>
            </a:r>
            <a:r>
              <a:rPr lang="ru-RU" dirty="0" smtClean="0"/>
              <a:t>с одномерных индексаторов. </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327648"/>
          </a:xfrm>
        </p:spPr>
        <p:txBody>
          <a:bodyPr>
            <a:normAutofit fontScale="55000" lnSpcReduction="20000"/>
          </a:bodyPr>
          <a:lstStyle/>
          <a:p>
            <a:endParaRPr lang="ru-RU" dirty="0" smtClean="0"/>
          </a:p>
          <a:p>
            <a:pPr>
              <a:buNone/>
            </a:pPr>
            <a:r>
              <a:rPr lang="ru-RU" dirty="0" smtClean="0"/>
              <a:t>// Демонстрируем использование двумерного индексатора. </a:t>
            </a:r>
          </a:p>
          <a:p>
            <a:pPr>
              <a:buNone/>
            </a:pPr>
            <a:r>
              <a:rPr lang="en-US" dirty="0" smtClean="0"/>
              <a:t>class </a:t>
            </a:r>
            <a:r>
              <a:rPr lang="en-US" dirty="0" err="1" smtClean="0"/>
              <a:t>TwoDIndexerDemo</a:t>
            </a:r>
            <a:r>
              <a:rPr lang="en-US" dirty="0" smtClean="0"/>
              <a:t> { </a:t>
            </a:r>
            <a:endParaRPr lang="ru-RU" dirty="0" smtClean="0"/>
          </a:p>
          <a:p>
            <a:pPr>
              <a:buNone/>
            </a:pPr>
            <a:r>
              <a:rPr lang="en-US" dirty="0" smtClean="0"/>
              <a:t> public static void Main() { </a:t>
            </a:r>
            <a:endParaRPr lang="ru-RU" dirty="0" smtClean="0"/>
          </a:p>
          <a:p>
            <a:pPr>
              <a:buNone/>
            </a:pPr>
            <a:r>
              <a:rPr lang="en-US" dirty="0" smtClean="0"/>
              <a:t> FailSoftArray2D </a:t>
            </a:r>
            <a:r>
              <a:rPr lang="en-US" dirty="0" err="1" smtClean="0"/>
              <a:t>fs</a:t>
            </a:r>
            <a:r>
              <a:rPr lang="en-US" dirty="0" smtClean="0"/>
              <a:t> = new FailSoftArray2D(3, 5); </a:t>
            </a:r>
            <a:endParaRPr lang="ru-RU" dirty="0" smtClean="0"/>
          </a:p>
          <a:p>
            <a:pPr>
              <a:buNone/>
            </a:pPr>
            <a:r>
              <a:rPr lang="en-US" dirty="0" smtClean="0"/>
              <a:t> </a:t>
            </a:r>
            <a:r>
              <a:rPr lang="en-US" dirty="0" err="1" smtClean="0"/>
              <a:t>int</a:t>
            </a:r>
            <a:r>
              <a:rPr lang="en-US" dirty="0" smtClean="0"/>
              <a:t> x; </a:t>
            </a:r>
            <a:endParaRPr lang="ru-RU" dirty="0" smtClean="0"/>
          </a:p>
          <a:p>
            <a:pPr>
              <a:buNone/>
            </a:pPr>
            <a:r>
              <a:rPr lang="en-US" dirty="0" smtClean="0"/>
              <a:t> </a:t>
            </a:r>
            <a:r>
              <a:rPr lang="ru-RU" dirty="0" smtClean="0"/>
              <a:t>// Демонстрируем "мягкую посадку" при ошибках. </a:t>
            </a:r>
          </a:p>
          <a:p>
            <a:pPr>
              <a:buNone/>
            </a:pPr>
            <a:r>
              <a:rPr lang="ru-RU" dirty="0" smtClean="0"/>
              <a:t> </a:t>
            </a:r>
            <a:r>
              <a:rPr lang="en-US" dirty="0" err="1" smtClean="0"/>
              <a:t>Console.WriteLine</a:t>
            </a:r>
            <a:r>
              <a:rPr lang="en-US" dirty="0" smtClean="0"/>
              <a:t>("</a:t>
            </a:r>
            <a:r>
              <a:rPr lang="ru-RU" dirty="0" smtClean="0"/>
              <a:t>Мягкое приземление</a:t>
            </a: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6; </a:t>
            </a:r>
            <a:r>
              <a:rPr lang="en-US" dirty="0" err="1" smtClean="0"/>
              <a:t>i</a:t>
            </a:r>
            <a:r>
              <a:rPr lang="en-US" dirty="0" smtClean="0"/>
              <a:t>++) </a:t>
            </a:r>
            <a:endParaRPr lang="ru-RU" dirty="0" smtClean="0"/>
          </a:p>
          <a:p>
            <a:pPr>
              <a:buNone/>
            </a:pPr>
            <a:r>
              <a:rPr lang="en-US" dirty="0" smtClean="0"/>
              <a:t> </a:t>
            </a:r>
            <a:r>
              <a:rPr lang="en-US" dirty="0" err="1" smtClean="0"/>
              <a:t>fs</a:t>
            </a:r>
            <a:r>
              <a:rPr lang="en-US" dirty="0" smtClean="0"/>
              <a:t>[</a:t>
            </a:r>
            <a:r>
              <a:rPr lang="en-US" dirty="0" err="1" smtClean="0"/>
              <a:t>i</a:t>
            </a:r>
            <a:r>
              <a:rPr lang="en-US" dirty="0" smtClean="0"/>
              <a:t>, </a:t>
            </a:r>
            <a:r>
              <a:rPr lang="en-US" dirty="0" err="1" smtClean="0"/>
              <a:t>i</a:t>
            </a:r>
            <a:r>
              <a:rPr lang="en-US" dirty="0" smtClean="0"/>
              <a:t>] = </a:t>
            </a:r>
            <a:r>
              <a:rPr lang="en-US" dirty="0" err="1" smtClean="0"/>
              <a:t>i</a:t>
            </a:r>
            <a:r>
              <a:rPr lang="en-US" dirty="0" smtClean="0"/>
              <a:t>*10;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6; </a:t>
            </a:r>
            <a:r>
              <a:rPr lang="en-US" dirty="0" err="1" smtClean="0"/>
              <a:t>i</a:t>
            </a:r>
            <a:r>
              <a:rPr lang="en-US" dirty="0" smtClean="0"/>
              <a:t>++) { </a:t>
            </a:r>
            <a:r>
              <a:rPr lang="en-US" dirty="0" smtClean="0"/>
              <a:t> </a:t>
            </a:r>
            <a:r>
              <a:rPr lang="en-US" dirty="0" smtClean="0"/>
              <a:t>x = </a:t>
            </a:r>
            <a:r>
              <a:rPr lang="en-US" dirty="0" err="1" smtClean="0"/>
              <a:t>fs</a:t>
            </a:r>
            <a:r>
              <a:rPr lang="en-US" dirty="0" smtClean="0"/>
              <a:t>[</a:t>
            </a:r>
            <a:r>
              <a:rPr lang="en-US" dirty="0" err="1" smtClean="0"/>
              <a:t>i</a:t>
            </a:r>
            <a:r>
              <a:rPr lang="en-US" dirty="0" smtClean="0"/>
              <a:t>, </a:t>
            </a:r>
            <a:r>
              <a:rPr lang="en-US" dirty="0" err="1" smtClean="0"/>
              <a:t>i</a:t>
            </a:r>
            <a:r>
              <a:rPr lang="en-US" dirty="0" smtClean="0"/>
              <a:t> ]; </a:t>
            </a:r>
            <a:endParaRPr lang="ru-RU" dirty="0" smtClean="0"/>
          </a:p>
          <a:p>
            <a:pPr>
              <a:buNone/>
            </a:pPr>
            <a:r>
              <a:rPr lang="en-US" dirty="0" smtClean="0"/>
              <a:t> if(x != -1) </a:t>
            </a:r>
            <a:r>
              <a:rPr lang="en-US" dirty="0" err="1" smtClean="0"/>
              <a:t>Console.Write</a:t>
            </a:r>
            <a:r>
              <a:rPr lang="en-US" dirty="0" smtClean="0"/>
              <a:t>(x + " "); </a:t>
            </a:r>
            <a:r>
              <a:rPr lang="en-US" dirty="0" smtClean="0"/>
              <a:t> </a:t>
            </a:r>
            <a:r>
              <a:rPr lang="ru-RU" dirty="0" smtClean="0"/>
              <a:t>} </a:t>
            </a:r>
          </a:p>
          <a:p>
            <a:pPr>
              <a:buNone/>
            </a:pPr>
            <a:r>
              <a:rPr lang="ru-RU" dirty="0" smtClean="0"/>
              <a:t> </a:t>
            </a:r>
            <a:r>
              <a:rPr lang="ru-RU" dirty="0" err="1" smtClean="0"/>
              <a:t>Console.WriteLine</a:t>
            </a:r>
            <a:r>
              <a:rPr lang="ru-RU" dirty="0" smtClean="0"/>
              <a:t>(); </a:t>
            </a:r>
          </a:p>
          <a:p>
            <a:pPr>
              <a:buNone/>
            </a:pPr>
            <a:r>
              <a:rPr lang="ru-RU" dirty="0" smtClean="0"/>
              <a:t> //А теперь генерируем ошибки. </a:t>
            </a:r>
          </a:p>
          <a:p>
            <a:pPr>
              <a:buNone/>
            </a:pPr>
            <a:r>
              <a:rPr lang="ru-RU" dirty="0" smtClean="0"/>
              <a:t> </a:t>
            </a:r>
            <a:r>
              <a:rPr lang="ru-RU" dirty="0" err="1" smtClean="0"/>
              <a:t>Console.WriteLine</a:t>
            </a:r>
            <a:r>
              <a:rPr lang="ru-RU" dirty="0" smtClean="0"/>
              <a:t>("\</a:t>
            </a:r>
            <a:r>
              <a:rPr lang="ru-RU" dirty="0" err="1" smtClean="0"/>
              <a:t>nРабота</a:t>
            </a:r>
            <a:r>
              <a:rPr lang="ru-RU" dirty="0" smtClean="0"/>
              <a:t> с уведомлением об ошибках."); </a:t>
            </a:r>
          </a:p>
          <a:p>
            <a:pPr>
              <a:buNone/>
            </a:pPr>
            <a:r>
              <a:rPr lang="ru-RU" dirty="0" smtClean="0"/>
              <a:t> </a:t>
            </a:r>
            <a:r>
              <a:rPr lang="en-US" dirty="0" smtClean="0"/>
              <a:t>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6; </a:t>
            </a:r>
            <a:r>
              <a:rPr lang="en-US" dirty="0" err="1" smtClean="0"/>
              <a:t>i</a:t>
            </a:r>
            <a:r>
              <a:rPr lang="en-US" dirty="0" smtClean="0"/>
              <a:t>++) { </a:t>
            </a:r>
            <a:endParaRPr lang="ru-RU" dirty="0" smtClean="0"/>
          </a:p>
          <a:p>
            <a:pPr>
              <a:buNone/>
            </a:pPr>
            <a:r>
              <a:rPr lang="en-US" dirty="0" smtClean="0"/>
              <a:t> </a:t>
            </a:r>
            <a:r>
              <a:rPr lang="en-US" dirty="0" err="1" smtClean="0"/>
              <a:t>fs</a:t>
            </a:r>
            <a:r>
              <a:rPr lang="en-US" dirty="0" smtClean="0"/>
              <a:t>[</a:t>
            </a:r>
            <a:r>
              <a:rPr lang="en-US" dirty="0" err="1" smtClean="0"/>
              <a:t>i,i</a:t>
            </a:r>
            <a:r>
              <a:rPr lang="en-US" dirty="0" smtClean="0"/>
              <a:t>] = </a:t>
            </a:r>
            <a:r>
              <a:rPr lang="en-US" dirty="0" err="1" smtClean="0"/>
              <a:t>i</a:t>
            </a:r>
            <a:r>
              <a:rPr lang="en-US" dirty="0" smtClean="0"/>
              <a:t>*10; </a:t>
            </a:r>
            <a:endParaRPr lang="ru-RU" dirty="0" smtClean="0"/>
          </a:p>
          <a:p>
            <a:pPr>
              <a:buNone/>
            </a:pPr>
            <a:r>
              <a:rPr lang="en-US" dirty="0" smtClean="0"/>
              <a:t> if(</a:t>
            </a:r>
            <a:r>
              <a:rPr lang="en-US" dirty="0" err="1" smtClean="0"/>
              <a:t>fs.errflag</a:t>
            </a:r>
            <a:r>
              <a:rPr lang="en-US" dirty="0" smtClean="0"/>
              <a:t>) </a:t>
            </a:r>
            <a:endParaRPr lang="ru-RU" dirty="0" smtClean="0"/>
          </a:p>
          <a:p>
            <a:pPr>
              <a:buNone/>
            </a:pPr>
            <a:r>
              <a:rPr lang="en-US" dirty="0" smtClean="0"/>
              <a:t> </a:t>
            </a:r>
            <a:r>
              <a:rPr lang="en-US" dirty="0" err="1" smtClean="0"/>
              <a:t>Console.WriteLine</a:t>
            </a:r>
            <a:r>
              <a:rPr lang="en-US" dirty="0" smtClean="0"/>
              <a:t>( </a:t>
            </a:r>
            <a:r>
              <a:rPr lang="ru-RU" dirty="0" smtClean="0"/>
              <a:t>"</a:t>
            </a:r>
            <a:r>
              <a:rPr lang="ru-RU" dirty="0" err="1" smtClean="0"/>
              <a:t>fs</a:t>
            </a:r>
            <a:r>
              <a:rPr lang="ru-RU" dirty="0" smtClean="0"/>
              <a:t>[" + </a:t>
            </a:r>
            <a:r>
              <a:rPr lang="ru-RU" dirty="0" err="1" smtClean="0"/>
              <a:t>i</a:t>
            </a:r>
            <a:r>
              <a:rPr lang="ru-RU" dirty="0" smtClean="0"/>
              <a:t> + ", " + </a:t>
            </a:r>
            <a:r>
              <a:rPr lang="ru-RU" dirty="0" err="1" smtClean="0"/>
              <a:t>i</a:t>
            </a:r>
            <a:r>
              <a:rPr lang="ru-RU" dirty="0" smtClean="0"/>
              <a:t> + "] вне границ"); </a:t>
            </a:r>
            <a:r>
              <a:rPr lang="ru-RU" dirty="0" smtClean="0"/>
              <a:t> </a:t>
            </a: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6; </a:t>
            </a:r>
            <a:r>
              <a:rPr lang="en-US" dirty="0" err="1" smtClean="0"/>
              <a:t>i</a:t>
            </a:r>
            <a:r>
              <a:rPr lang="en-US" dirty="0" smtClean="0"/>
              <a:t>++) { </a:t>
            </a:r>
            <a:r>
              <a:rPr lang="en-US" dirty="0" smtClean="0"/>
              <a:t> </a:t>
            </a:r>
            <a:r>
              <a:rPr lang="en-US" dirty="0" smtClean="0"/>
              <a:t>x = </a:t>
            </a:r>
            <a:r>
              <a:rPr lang="en-US" dirty="0" err="1" smtClean="0"/>
              <a:t>fs</a:t>
            </a:r>
            <a:r>
              <a:rPr lang="en-US" dirty="0" smtClean="0"/>
              <a:t>[</a:t>
            </a:r>
            <a:r>
              <a:rPr lang="en-US" dirty="0" err="1" smtClean="0"/>
              <a:t>i,i</a:t>
            </a:r>
            <a:r>
              <a:rPr lang="en-US" dirty="0" smtClean="0"/>
              <a:t>]; </a:t>
            </a:r>
            <a:endParaRPr lang="ru-RU" dirty="0" smtClean="0"/>
          </a:p>
          <a:p>
            <a:pPr>
              <a:buNone/>
            </a:pPr>
            <a:r>
              <a:rPr lang="en-US" dirty="0" smtClean="0"/>
              <a:t> if(!</a:t>
            </a:r>
            <a:r>
              <a:rPr lang="en-US" dirty="0" err="1" smtClean="0"/>
              <a:t>fs.errflag</a:t>
            </a:r>
            <a:r>
              <a:rPr lang="en-US" dirty="0" smtClean="0"/>
              <a:t>) </a:t>
            </a:r>
            <a:endParaRPr lang="ru-RU" dirty="0" smtClean="0"/>
          </a:p>
          <a:p>
            <a:pPr>
              <a:buNone/>
            </a:pPr>
            <a:r>
              <a:rPr lang="en-US" dirty="0" smtClean="0"/>
              <a:t> </a:t>
            </a:r>
            <a:r>
              <a:rPr lang="en-US" dirty="0" err="1" smtClean="0"/>
              <a:t>Console.Write</a:t>
            </a:r>
            <a:r>
              <a:rPr lang="en-US" dirty="0" smtClean="0"/>
              <a:t>(x + " "); </a:t>
            </a:r>
            <a:endParaRPr lang="ru-RU" dirty="0" smtClean="0"/>
          </a:p>
          <a:p>
            <a:pPr>
              <a:buNone/>
            </a:pPr>
            <a:r>
              <a:rPr lang="en-US" dirty="0" smtClean="0"/>
              <a:t> else </a:t>
            </a:r>
            <a:endParaRPr lang="ru-RU" dirty="0" smtClean="0"/>
          </a:p>
          <a:p>
            <a:pPr>
              <a:buNone/>
            </a:pPr>
            <a:r>
              <a:rPr lang="en-US" dirty="0" smtClean="0"/>
              <a:t> </a:t>
            </a:r>
            <a:r>
              <a:rPr lang="en-US" dirty="0" err="1" smtClean="0"/>
              <a:t>Console.WriteLine</a:t>
            </a:r>
            <a:r>
              <a:rPr lang="en-US" dirty="0" smtClean="0"/>
              <a:t>( </a:t>
            </a:r>
            <a:r>
              <a:rPr lang="en-US" dirty="0" smtClean="0"/>
              <a:t> </a:t>
            </a:r>
            <a:r>
              <a:rPr lang="en-US" dirty="0" smtClean="0"/>
              <a:t>"</a:t>
            </a:r>
            <a:r>
              <a:rPr lang="en-US" dirty="0" err="1" smtClean="0"/>
              <a:t>fs</a:t>
            </a:r>
            <a:r>
              <a:rPr lang="en-US" dirty="0" smtClean="0"/>
              <a:t>[" + </a:t>
            </a:r>
            <a:r>
              <a:rPr lang="en-US" dirty="0" err="1" smtClean="0"/>
              <a:t>i</a:t>
            </a:r>
            <a:r>
              <a:rPr lang="en-US" dirty="0" smtClean="0"/>
              <a:t> + ", " + </a:t>
            </a:r>
            <a:r>
              <a:rPr lang="en-US" dirty="0" err="1" smtClean="0"/>
              <a:t>i</a:t>
            </a:r>
            <a:r>
              <a:rPr lang="en-US" dirty="0" smtClean="0"/>
              <a:t> + "] </a:t>
            </a:r>
            <a:r>
              <a:rPr lang="ru-RU" dirty="0" smtClean="0"/>
              <a:t>вне границ</a:t>
            </a:r>
            <a:r>
              <a:rPr lang="en-US" dirty="0" smtClean="0"/>
              <a:t>"); </a:t>
            </a:r>
            <a:r>
              <a:rPr lang="en-US" dirty="0" smtClean="0"/>
              <a:t> </a:t>
            </a:r>
            <a:r>
              <a:rPr lang="ru-RU" dirty="0" smtClean="0"/>
              <a:t>} </a:t>
            </a:r>
          </a:p>
          <a:p>
            <a:pPr>
              <a:buNone/>
            </a:pPr>
            <a:r>
              <a:rPr lang="ru-RU" dirty="0" smtClean="0"/>
              <a:t> } </a:t>
            </a:r>
          </a:p>
          <a:p>
            <a:pPr>
              <a:buNone/>
            </a:pPr>
            <a:r>
              <a:rPr lang="ru-RU" dirty="0" smtClean="0"/>
              <a:t>}  </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buNone/>
            </a:pPr>
            <a:r>
              <a:rPr lang="ru-RU" dirty="0" smtClean="0"/>
              <a:t>Результаты, генерируемые этой программой: </a:t>
            </a:r>
          </a:p>
          <a:p>
            <a:pPr>
              <a:buNone/>
            </a:pPr>
            <a:r>
              <a:rPr lang="ru-RU" dirty="0" smtClean="0"/>
              <a:t>Мягкое приземление. 0 10 20 0 0 0 </a:t>
            </a:r>
          </a:p>
          <a:p>
            <a:pPr>
              <a:buNone/>
            </a:pPr>
            <a:r>
              <a:rPr lang="ru-RU" dirty="0" smtClean="0"/>
              <a:t>Работа с уведомлением об ошибках. </a:t>
            </a:r>
          </a:p>
          <a:p>
            <a:pPr>
              <a:buNone/>
            </a:pPr>
            <a:r>
              <a:rPr lang="ru-RU" dirty="0" err="1" smtClean="0"/>
              <a:t>fs</a:t>
            </a:r>
            <a:r>
              <a:rPr lang="ru-RU" dirty="0" smtClean="0"/>
              <a:t>[3, 3] вне границ </a:t>
            </a:r>
          </a:p>
          <a:p>
            <a:pPr>
              <a:buNone/>
            </a:pPr>
            <a:r>
              <a:rPr lang="ru-RU" dirty="0" err="1" smtClean="0"/>
              <a:t>fs</a:t>
            </a:r>
            <a:r>
              <a:rPr lang="ru-RU" dirty="0" smtClean="0"/>
              <a:t>[4, 4 ] вне границ </a:t>
            </a:r>
          </a:p>
          <a:p>
            <a:pPr>
              <a:buNone/>
            </a:pPr>
            <a:r>
              <a:rPr lang="ru-RU" dirty="0" err="1" smtClean="0"/>
              <a:t>fs</a:t>
            </a:r>
            <a:r>
              <a:rPr lang="ru-RU" dirty="0" smtClean="0"/>
              <a:t>[5, 5] вне границ </a:t>
            </a:r>
          </a:p>
          <a:p>
            <a:pPr>
              <a:buNone/>
            </a:pPr>
            <a:r>
              <a:rPr lang="ru-RU" dirty="0" smtClean="0"/>
              <a:t>0 10 20 </a:t>
            </a:r>
            <a:r>
              <a:rPr lang="ru-RU" dirty="0" err="1" smtClean="0"/>
              <a:t>fs</a:t>
            </a:r>
            <a:r>
              <a:rPr lang="ru-RU" dirty="0" smtClean="0"/>
              <a:t>[3, 3] вне границ </a:t>
            </a:r>
          </a:p>
          <a:p>
            <a:pPr>
              <a:buNone/>
            </a:pPr>
            <a:r>
              <a:rPr lang="ru-RU" dirty="0" err="1" smtClean="0"/>
              <a:t>fs</a:t>
            </a:r>
            <a:r>
              <a:rPr lang="ru-RU" dirty="0" smtClean="0"/>
              <a:t>[4, 4] вне границ </a:t>
            </a:r>
          </a:p>
          <a:p>
            <a:pPr>
              <a:buNone/>
            </a:pPr>
            <a:r>
              <a:rPr lang="ru-RU" dirty="0" err="1" smtClean="0"/>
              <a:t>fs</a:t>
            </a:r>
            <a:r>
              <a:rPr lang="ru-RU" dirty="0" smtClean="0"/>
              <a:t>[5, 5] вне границ</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50976"/>
          </a:xfrm>
        </p:spPr>
        <p:txBody>
          <a:bodyPr>
            <a:normAutofit fontScale="62500" lnSpcReduction="20000"/>
          </a:bodyPr>
          <a:lstStyle/>
          <a:p>
            <a:pPr>
              <a:buNone/>
            </a:pPr>
            <a:r>
              <a:rPr lang="ru-RU" dirty="0" smtClean="0"/>
              <a:t>Одномерный индексатор имеет следующий формат. </a:t>
            </a:r>
          </a:p>
          <a:p>
            <a:pPr>
              <a:buNone/>
            </a:pPr>
            <a:r>
              <a:rPr lang="ru-RU" dirty="0" err="1" smtClean="0"/>
              <a:t>тип_элемента</a:t>
            </a:r>
            <a:r>
              <a:rPr lang="ru-RU" dirty="0" smtClean="0"/>
              <a:t> </a:t>
            </a:r>
            <a:r>
              <a:rPr lang="ru-RU" dirty="0" err="1" smtClean="0"/>
              <a:t>this</a:t>
            </a:r>
            <a:r>
              <a:rPr lang="ru-RU" dirty="0" smtClean="0"/>
              <a:t>[</a:t>
            </a:r>
            <a:r>
              <a:rPr lang="ru-RU" dirty="0" err="1" smtClean="0"/>
              <a:t>int</a:t>
            </a:r>
            <a:r>
              <a:rPr lang="ru-RU" dirty="0" smtClean="0"/>
              <a:t> индекс] { </a:t>
            </a:r>
          </a:p>
          <a:p>
            <a:pPr>
              <a:buNone/>
            </a:pPr>
            <a:r>
              <a:rPr lang="ru-RU" dirty="0" smtClean="0"/>
              <a:t> // </a:t>
            </a:r>
            <a:r>
              <a:rPr lang="ru-RU" dirty="0" err="1" smtClean="0"/>
              <a:t>Аксессор</a:t>
            </a:r>
            <a:r>
              <a:rPr lang="ru-RU" dirty="0" smtClean="0"/>
              <a:t> считывания данных. </a:t>
            </a:r>
          </a:p>
          <a:p>
            <a:pPr>
              <a:buNone/>
            </a:pPr>
            <a:r>
              <a:rPr lang="ru-RU" dirty="0" smtClean="0"/>
              <a:t> </a:t>
            </a:r>
            <a:r>
              <a:rPr lang="ru-RU" dirty="0" err="1" smtClean="0"/>
              <a:t>get</a:t>
            </a:r>
            <a:r>
              <a:rPr lang="ru-RU" dirty="0" smtClean="0"/>
              <a:t> { </a:t>
            </a:r>
          </a:p>
          <a:p>
            <a:pPr>
              <a:buNone/>
            </a:pPr>
            <a:r>
              <a:rPr lang="ru-RU" dirty="0" smtClean="0"/>
              <a:t> // Возврат значения, заданного элементом индекс. </a:t>
            </a:r>
          </a:p>
          <a:p>
            <a:pPr>
              <a:buNone/>
            </a:pPr>
            <a:r>
              <a:rPr lang="ru-RU" dirty="0" smtClean="0"/>
              <a:t> } </a:t>
            </a:r>
          </a:p>
          <a:p>
            <a:pPr>
              <a:buNone/>
            </a:pPr>
            <a:r>
              <a:rPr lang="ru-RU" dirty="0" smtClean="0"/>
              <a:t> // </a:t>
            </a:r>
            <a:r>
              <a:rPr lang="ru-RU" dirty="0" err="1" smtClean="0"/>
              <a:t>Аксессор</a:t>
            </a:r>
            <a:r>
              <a:rPr lang="ru-RU" dirty="0" smtClean="0"/>
              <a:t> установки данных. </a:t>
            </a:r>
          </a:p>
          <a:p>
            <a:pPr>
              <a:buNone/>
            </a:pPr>
            <a:r>
              <a:rPr lang="ru-RU" dirty="0" smtClean="0"/>
              <a:t> </a:t>
            </a:r>
            <a:r>
              <a:rPr lang="ru-RU" dirty="0" err="1" smtClean="0"/>
              <a:t>set</a:t>
            </a:r>
            <a:r>
              <a:rPr lang="ru-RU" dirty="0" smtClean="0"/>
              <a:t> { </a:t>
            </a:r>
          </a:p>
          <a:p>
            <a:pPr>
              <a:buNone/>
            </a:pPr>
            <a:r>
              <a:rPr lang="ru-RU" dirty="0" smtClean="0"/>
              <a:t> // Установка значения, заданного </a:t>
            </a:r>
          </a:p>
          <a:p>
            <a:pPr>
              <a:buNone/>
            </a:pPr>
            <a:r>
              <a:rPr lang="ru-RU" dirty="0" smtClean="0"/>
              <a:t> // элементом индекс. </a:t>
            </a:r>
          </a:p>
          <a:p>
            <a:pPr>
              <a:buNone/>
            </a:pPr>
            <a:r>
              <a:rPr lang="ru-RU" dirty="0" smtClean="0"/>
              <a:t> } </a:t>
            </a:r>
          </a:p>
          <a:p>
            <a:pPr>
              <a:buNone/>
            </a:pPr>
            <a:r>
              <a:rPr lang="ru-RU" dirty="0" smtClean="0"/>
              <a:t>} </a:t>
            </a:r>
          </a:p>
          <a:p>
            <a:pPr>
              <a:buNone/>
            </a:pPr>
            <a:r>
              <a:rPr lang="ru-RU" dirty="0" smtClean="0"/>
              <a:t>	Здесь </a:t>
            </a:r>
            <a:r>
              <a:rPr lang="ru-RU" dirty="0" err="1" smtClean="0"/>
              <a:t>тип_элемента</a:t>
            </a:r>
            <a:r>
              <a:rPr lang="ru-RU" dirty="0" smtClean="0"/>
              <a:t> — базовый тип индексатора. Таким образом, </a:t>
            </a:r>
            <a:r>
              <a:rPr lang="ru-RU" dirty="0" err="1" smtClean="0"/>
              <a:t>тип_элемента</a:t>
            </a:r>
            <a:r>
              <a:rPr lang="ru-RU" dirty="0" smtClean="0"/>
              <a:t> — это тип каждого элемента, к которому предоставляется доступ посредством индексатора. Он соответствует базовому типу массива. Параметр индекс получает индекс опрашиваемого (или устанавливаемого) элемента. Строго говоря, этот параметр не обязательно должен иметь тип </a:t>
            </a:r>
            <a:r>
              <a:rPr lang="ru-RU" dirty="0" err="1" smtClean="0"/>
              <a:t>int</a:t>
            </a:r>
            <a:r>
              <a:rPr lang="ru-RU" dirty="0" smtClean="0"/>
              <a:t>, но поскольку индексаторы обычно используются для обеспечения индексации массивов, целочисленный тип — наиболее подходящий.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67000"/>
          </a:xfrm>
        </p:spPr>
        <p:txBody>
          <a:bodyPr>
            <a:normAutofit fontScale="77500" lnSpcReduction="20000"/>
          </a:bodyPr>
          <a:lstStyle/>
          <a:p>
            <a:pPr>
              <a:buNone/>
            </a:pPr>
            <a:r>
              <a:rPr lang="ru-RU" dirty="0" smtClean="0"/>
              <a:t>	В </a:t>
            </a:r>
            <a:r>
              <a:rPr lang="ru-RU" dirty="0" smtClean="0"/>
              <a:t>теле индексатора определяются два </a:t>
            </a:r>
            <a:r>
              <a:rPr lang="ru-RU" dirty="0" err="1" smtClean="0"/>
              <a:t>аксессора</a:t>
            </a:r>
            <a:r>
              <a:rPr lang="ru-RU" dirty="0" smtClean="0"/>
              <a:t> (средства доступа) с именами </a:t>
            </a:r>
            <a:r>
              <a:rPr lang="ru-RU" dirty="0" err="1" smtClean="0"/>
              <a:t>get</a:t>
            </a:r>
            <a:r>
              <a:rPr lang="ru-RU" dirty="0" smtClean="0"/>
              <a:t> и </a:t>
            </a:r>
            <a:r>
              <a:rPr lang="ru-RU" dirty="0" err="1" smtClean="0"/>
              <a:t>set</a:t>
            </a:r>
            <a:r>
              <a:rPr lang="ru-RU" dirty="0" smtClean="0"/>
              <a:t>. </a:t>
            </a:r>
            <a:r>
              <a:rPr lang="ru-RU" dirty="0" err="1" smtClean="0"/>
              <a:t>Аксессор</a:t>
            </a:r>
            <a:r>
              <a:rPr lang="ru-RU" dirty="0" smtClean="0"/>
              <a:t> подобен методу за исключением того, что в нем отсутствует объявление типа возвращаемого значения и параметров. При использовании индексатора </a:t>
            </a:r>
            <a:r>
              <a:rPr lang="ru-RU" dirty="0" err="1" smtClean="0"/>
              <a:t>аксессоры</a:t>
            </a:r>
            <a:r>
              <a:rPr lang="ru-RU" dirty="0" smtClean="0"/>
              <a:t> вызываются автоматически, и в качестве параметра оба </a:t>
            </a:r>
            <a:r>
              <a:rPr lang="ru-RU" dirty="0" err="1" smtClean="0"/>
              <a:t>аксессора</a:t>
            </a:r>
            <a:r>
              <a:rPr lang="ru-RU" dirty="0" smtClean="0"/>
              <a:t> принимают индекс. Если индексатор стоит слева от оператора присваивания, вызывается </a:t>
            </a:r>
            <a:r>
              <a:rPr lang="ru-RU" dirty="0" err="1" smtClean="0"/>
              <a:t>аксессор</a:t>
            </a:r>
            <a:r>
              <a:rPr lang="ru-RU" dirty="0" smtClean="0"/>
              <a:t> </a:t>
            </a:r>
            <a:r>
              <a:rPr lang="ru-RU" dirty="0" err="1" smtClean="0"/>
              <a:t>set</a:t>
            </a:r>
            <a:r>
              <a:rPr lang="ru-RU" dirty="0" smtClean="0"/>
              <a:t> и устанавливается элемент, заданный параметром индекс. В противном случае вызывается </a:t>
            </a:r>
            <a:r>
              <a:rPr lang="ru-RU" dirty="0" err="1" smtClean="0"/>
              <a:t>аксессор</a:t>
            </a:r>
            <a:r>
              <a:rPr lang="ru-RU" dirty="0" smtClean="0"/>
              <a:t> </a:t>
            </a:r>
            <a:r>
              <a:rPr lang="ru-RU" dirty="0" err="1" smtClean="0"/>
              <a:t>get</a:t>
            </a:r>
            <a:r>
              <a:rPr lang="ru-RU" dirty="0" smtClean="0"/>
              <a:t> и возвращается значение, соответствующее параметру </a:t>
            </a:r>
            <a:r>
              <a:rPr lang="ru-RU" dirty="0" err="1" smtClean="0"/>
              <a:t>индекc</a:t>
            </a:r>
            <a:r>
              <a:rPr lang="ru-RU" dirty="0" smtClean="0"/>
              <a:t>. Метод </a:t>
            </a:r>
            <a:r>
              <a:rPr lang="ru-RU" dirty="0" err="1" smtClean="0"/>
              <a:t>set</a:t>
            </a:r>
            <a:r>
              <a:rPr lang="ru-RU" dirty="0" smtClean="0"/>
              <a:t> также получает значение (именуемое </a:t>
            </a:r>
            <a:r>
              <a:rPr lang="ru-RU" dirty="0" err="1" smtClean="0"/>
              <a:t>value</a:t>
            </a:r>
            <a:r>
              <a:rPr lang="ru-RU" dirty="0" smtClean="0"/>
              <a:t>), которое присваивается элементу массива, найденному по заданному индексу. </a:t>
            </a:r>
          </a:p>
          <a:p>
            <a:pPr>
              <a:buNone/>
            </a:pPr>
            <a:r>
              <a:rPr lang="ru-RU" dirty="0" smtClean="0"/>
              <a:t>	Одно </a:t>
            </a:r>
            <a:r>
              <a:rPr lang="ru-RU" dirty="0" smtClean="0"/>
              <a:t>из достоинств индексатора состоит в том, что он позволяет точно управлять характером доступа к массиву, “отбраковывая” попытки некорректного доступа.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67000"/>
          </a:xfrm>
        </p:spPr>
        <p:txBody>
          <a:bodyPr>
            <a:normAutofit fontScale="55000" lnSpcReduction="20000"/>
          </a:bodyPr>
          <a:lstStyle/>
          <a:p>
            <a:pPr>
              <a:buNone/>
            </a:pPr>
            <a:r>
              <a:rPr lang="ru-RU" dirty="0" smtClean="0"/>
              <a:t>// Использование индексатора для создания отказоустойчивого массива. </a:t>
            </a:r>
          </a:p>
          <a:p>
            <a:pPr>
              <a:buNone/>
            </a:pPr>
            <a:r>
              <a:rPr lang="en-US" dirty="0" smtClean="0"/>
              <a:t>using System; </a:t>
            </a:r>
            <a:endParaRPr lang="ru-RU" dirty="0" smtClean="0"/>
          </a:p>
          <a:p>
            <a:pPr>
              <a:buNone/>
            </a:pPr>
            <a:r>
              <a:rPr lang="en-US" dirty="0" smtClean="0"/>
              <a:t>class </a:t>
            </a:r>
            <a:r>
              <a:rPr lang="en-US" dirty="0" err="1" smtClean="0"/>
              <a:t>FailSoftArray</a:t>
            </a:r>
            <a:r>
              <a:rPr lang="en-US" dirty="0" smtClean="0"/>
              <a:t> { </a:t>
            </a:r>
            <a:endParaRPr lang="ru-RU" dirty="0" smtClean="0"/>
          </a:p>
          <a:p>
            <a:pPr>
              <a:buNone/>
            </a:pPr>
            <a:r>
              <a:rPr lang="en-US" dirty="0" smtClean="0"/>
              <a:t> </a:t>
            </a:r>
            <a:r>
              <a:rPr lang="en-US" dirty="0" err="1" smtClean="0"/>
              <a:t>int</a:t>
            </a:r>
            <a:r>
              <a:rPr lang="en-US" dirty="0" smtClean="0"/>
              <a:t>[] a; // </a:t>
            </a:r>
            <a:r>
              <a:rPr lang="ru-RU" dirty="0" smtClean="0"/>
              <a:t>Ссылка на массив</a:t>
            </a:r>
            <a:r>
              <a:rPr lang="en-US" dirty="0" smtClean="0"/>
              <a:t>. </a:t>
            </a:r>
            <a:endParaRPr lang="ru-RU" dirty="0" smtClean="0"/>
          </a:p>
          <a:p>
            <a:pPr>
              <a:buNone/>
            </a:pPr>
            <a:r>
              <a:rPr lang="en-US" dirty="0" smtClean="0"/>
              <a:t> public </a:t>
            </a:r>
            <a:r>
              <a:rPr lang="en-US" dirty="0" err="1" smtClean="0"/>
              <a:t>int</a:t>
            </a:r>
            <a:r>
              <a:rPr lang="en-US" dirty="0" smtClean="0"/>
              <a:t> Length; // Length - </a:t>
            </a:r>
            <a:r>
              <a:rPr lang="ru-RU" dirty="0" smtClean="0"/>
              <a:t>открытый член</a:t>
            </a:r>
            <a:r>
              <a:rPr lang="en-US" dirty="0" smtClean="0"/>
              <a:t>. </a:t>
            </a:r>
            <a:endParaRPr lang="ru-RU" dirty="0" smtClean="0"/>
          </a:p>
          <a:p>
            <a:pPr>
              <a:buNone/>
            </a:pPr>
            <a:r>
              <a:rPr lang="en-US" dirty="0" smtClean="0"/>
              <a:t> </a:t>
            </a:r>
            <a:r>
              <a:rPr lang="ru-RU" dirty="0" err="1" smtClean="0"/>
              <a:t>public</a:t>
            </a:r>
            <a:r>
              <a:rPr lang="ru-RU" dirty="0" smtClean="0"/>
              <a:t> </a:t>
            </a:r>
            <a:r>
              <a:rPr lang="ru-RU" dirty="0" err="1" smtClean="0"/>
              <a:t>bool</a:t>
            </a:r>
            <a:r>
              <a:rPr lang="ru-RU" dirty="0" smtClean="0"/>
              <a:t> </a:t>
            </a:r>
            <a:r>
              <a:rPr lang="ru-RU" dirty="0" err="1" smtClean="0"/>
              <a:t>errflag</a:t>
            </a:r>
            <a:r>
              <a:rPr lang="ru-RU" dirty="0" smtClean="0"/>
              <a:t>; // Индикатор результата  последней операции. </a:t>
            </a:r>
          </a:p>
          <a:p>
            <a:pPr>
              <a:buNone/>
            </a:pPr>
            <a:r>
              <a:rPr lang="ru-RU" dirty="0" smtClean="0"/>
              <a:t>  // Создаем массив заданного размера. </a:t>
            </a:r>
          </a:p>
          <a:p>
            <a:pPr>
              <a:buNone/>
            </a:pPr>
            <a:r>
              <a:rPr lang="ru-RU" dirty="0" smtClean="0"/>
              <a:t> </a:t>
            </a:r>
            <a:r>
              <a:rPr lang="ru-RU" dirty="0" err="1" smtClean="0"/>
              <a:t>public</a:t>
            </a:r>
            <a:r>
              <a:rPr lang="ru-RU" dirty="0" smtClean="0"/>
              <a:t> </a:t>
            </a:r>
            <a:r>
              <a:rPr lang="ru-RU" dirty="0" err="1" smtClean="0"/>
              <a:t>FailSoftArray</a:t>
            </a:r>
            <a:r>
              <a:rPr lang="ru-RU" dirty="0" smtClean="0"/>
              <a:t>(</a:t>
            </a:r>
            <a:r>
              <a:rPr lang="ru-RU" dirty="0" err="1" smtClean="0"/>
              <a:t>int</a:t>
            </a:r>
            <a:r>
              <a:rPr lang="ru-RU" dirty="0" smtClean="0"/>
              <a:t> </a:t>
            </a:r>
            <a:r>
              <a:rPr lang="ru-RU" dirty="0" err="1" smtClean="0"/>
              <a:t>size</a:t>
            </a:r>
            <a:r>
              <a:rPr lang="ru-RU" dirty="0" smtClean="0"/>
              <a:t>) { </a:t>
            </a:r>
            <a:r>
              <a:rPr lang="ru-RU" dirty="0" smtClean="0"/>
              <a:t> </a:t>
            </a:r>
            <a:r>
              <a:rPr lang="en-US" dirty="0" smtClean="0"/>
              <a:t>a = new </a:t>
            </a:r>
            <a:r>
              <a:rPr lang="en-US" dirty="0" err="1" smtClean="0"/>
              <a:t>int</a:t>
            </a:r>
            <a:r>
              <a:rPr lang="en-US" dirty="0" smtClean="0"/>
              <a:t>[size]; </a:t>
            </a:r>
            <a:r>
              <a:rPr lang="en-US" dirty="0" smtClean="0"/>
              <a:t> </a:t>
            </a:r>
            <a:r>
              <a:rPr lang="en-US" dirty="0" smtClean="0"/>
              <a:t>Length = size; </a:t>
            </a:r>
            <a:r>
              <a:rPr lang="en-US" dirty="0" smtClean="0"/>
              <a:t> </a:t>
            </a:r>
            <a:r>
              <a:rPr lang="ru-RU" dirty="0" smtClean="0"/>
              <a:t>} </a:t>
            </a:r>
          </a:p>
          <a:p>
            <a:pPr>
              <a:buNone/>
            </a:pPr>
            <a:r>
              <a:rPr lang="ru-RU" dirty="0" smtClean="0"/>
              <a:t>  // Это - индексатор для класса </a:t>
            </a:r>
            <a:r>
              <a:rPr lang="ru-RU" dirty="0" err="1" smtClean="0"/>
              <a:t>FailSoftArray</a:t>
            </a:r>
            <a:r>
              <a:rPr lang="ru-RU" dirty="0" smtClean="0"/>
              <a:t>. </a:t>
            </a:r>
          </a:p>
          <a:p>
            <a:pPr>
              <a:buNone/>
            </a:pPr>
            <a:r>
              <a:rPr lang="ru-RU" dirty="0" smtClean="0"/>
              <a:t> </a:t>
            </a:r>
            <a:r>
              <a:rPr lang="en-US" dirty="0" smtClean="0"/>
              <a:t>public </a:t>
            </a:r>
            <a:r>
              <a:rPr lang="en-US" dirty="0" err="1" smtClean="0"/>
              <a:t>int</a:t>
            </a:r>
            <a:r>
              <a:rPr lang="en-US" dirty="0" smtClean="0"/>
              <a:t> this[</a:t>
            </a:r>
            <a:r>
              <a:rPr lang="en-US" dirty="0" err="1" smtClean="0"/>
              <a:t>int</a:t>
            </a:r>
            <a:r>
              <a:rPr lang="en-US" dirty="0" smtClean="0"/>
              <a:t> index] { // </a:t>
            </a:r>
            <a:r>
              <a:rPr lang="ru-RU" dirty="0" smtClean="0"/>
              <a:t>Это</a:t>
            </a:r>
            <a:r>
              <a:rPr lang="en-US" dirty="0" smtClean="0"/>
              <a:t> - get-</a:t>
            </a:r>
            <a:r>
              <a:rPr lang="ru-RU" dirty="0" err="1" smtClean="0"/>
              <a:t>аксессор</a:t>
            </a:r>
            <a:r>
              <a:rPr lang="en-US" dirty="0" smtClean="0"/>
              <a:t>. </a:t>
            </a:r>
            <a:endParaRPr lang="ru-RU" dirty="0" smtClean="0"/>
          </a:p>
          <a:p>
            <a:pPr>
              <a:buNone/>
            </a:pPr>
            <a:r>
              <a:rPr lang="en-US" dirty="0" smtClean="0"/>
              <a:t> get { </a:t>
            </a:r>
            <a:r>
              <a:rPr lang="en-US" dirty="0" smtClean="0"/>
              <a:t> </a:t>
            </a:r>
            <a:r>
              <a:rPr lang="en-US" dirty="0" smtClean="0"/>
              <a:t>if(ok(index)) { </a:t>
            </a:r>
            <a:endParaRPr lang="ru-RU" dirty="0" smtClean="0"/>
          </a:p>
          <a:p>
            <a:pPr>
              <a:buNone/>
            </a:pPr>
            <a:r>
              <a:rPr lang="en-US" dirty="0" smtClean="0"/>
              <a:t> </a:t>
            </a:r>
            <a:r>
              <a:rPr lang="en-US" dirty="0" err="1" smtClean="0"/>
              <a:t>errflag</a:t>
            </a:r>
            <a:r>
              <a:rPr lang="en-US" dirty="0" smtClean="0"/>
              <a:t> = false; </a:t>
            </a:r>
            <a:endParaRPr lang="ru-RU" dirty="0" smtClean="0"/>
          </a:p>
          <a:p>
            <a:pPr>
              <a:buNone/>
            </a:pPr>
            <a:r>
              <a:rPr lang="en-US" dirty="0" smtClean="0"/>
              <a:t> return a[index]; </a:t>
            </a:r>
            <a:r>
              <a:rPr lang="en-US" dirty="0" smtClean="0"/>
              <a:t> </a:t>
            </a:r>
            <a:r>
              <a:rPr lang="en-US" dirty="0" smtClean="0"/>
              <a:t>} </a:t>
            </a:r>
            <a:endParaRPr lang="ru-RU" dirty="0" smtClean="0"/>
          </a:p>
          <a:p>
            <a:pPr>
              <a:buNone/>
            </a:pPr>
            <a:r>
              <a:rPr lang="en-US" dirty="0" smtClean="0"/>
              <a:t> else { </a:t>
            </a:r>
            <a:r>
              <a:rPr lang="en-US" dirty="0" smtClean="0"/>
              <a:t> </a:t>
            </a:r>
            <a:r>
              <a:rPr lang="en-US" dirty="0" err="1" smtClean="0"/>
              <a:t>errflag</a:t>
            </a:r>
            <a:r>
              <a:rPr lang="en-US" dirty="0" smtClean="0"/>
              <a:t> = true; </a:t>
            </a:r>
            <a:r>
              <a:rPr lang="en-US" dirty="0" smtClean="0"/>
              <a:t> </a:t>
            </a:r>
            <a:r>
              <a:rPr lang="en-US" dirty="0" smtClean="0"/>
              <a:t>return 0; </a:t>
            </a:r>
            <a:r>
              <a:rPr lang="en-US" dirty="0" smtClean="0"/>
              <a:t> </a:t>
            </a:r>
            <a:r>
              <a:rPr lang="en-US" dirty="0" smtClean="0"/>
              <a:t>} </a:t>
            </a:r>
            <a:endParaRPr lang="ru-RU" dirty="0" smtClean="0"/>
          </a:p>
          <a:p>
            <a:pPr>
              <a:buNone/>
            </a:pPr>
            <a:r>
              <a:rPr lang="en-US" dirty="0" smtClean="0"/>
              <a:t> } </a:t>
            </a:r>
            <a:endParaRPr lang="ru-RU" dirty="0" smtClean="0"/>
          </a:p>
          <a:p>
            <a:pPr>
              <a:buNone/>
            </a:pPr>
            <a:r>
              <a:rPr lang="en-US" dirty="0" smtClean="0"/>
              <a:t> </a:t>
            </a:r>
            <a:r>
              <a:rPr lang="en-US" dirty="0" smtClean="0"/>
              <a:t> </a:t>
            </a:r>
            <a:r>
              <a:rPr lang="en-US" dirty="0" smtClean="0"/>
              <a:t>// </a:t>
            </a:r>
            <a:r>
              <a:rPr lang="ru-RU" dirty="0" smtClean="0"/>
              <a:t>Это</a:t>
            </a:r>
            <a:r>
              <a:rPr lang="en-US" dirty="0" smtClean="0"/>
              <a:t> - set-</a:t>
            </a:r>
            <a:r>
              <a:rPr lang="ru-RU" dirty="0" err="1" smtClean="0"/>
              <a:t>аксессор</a:t>
            </a:r>
            <a:r>
              <a:rPr lang="en-US" dirty="0" smtClean="0"/>
              <a:t>. </a:t>
            </a:r>
            <a:endParaRPr lang="ru-RU" dirty="0" smtClean="0"/>
          </a:p>
          <a:p>
            <a:pPr>
              <a:buNone/>
            </a:pPr>
            <a:r>
              <a:rPr lang="en-US" dirty="0" smtClean="0"/>
              <a:t> set { </a:t>
            </a:r>
            <a:r>
              <a:rPr lang="en-US" dirty="0" smtClean="0"/>
              <a:t> </a:t>
            </a:r>
            <a:r>
              <a:rPr lang="en-US" dirty="0" smtClean="0"/>
              <a:t>if(ok(index)) { </a:t>
            </a:r>
            <a:r>
              <a:rPr lang="en-US" dirty="0" smtClean="0"/>
              <a:t> </a:t>
            </a:r>
            <a:r>
              <a:rPr lang="en-US" dirty="0" smtClean="0"/>
              <a:t>a[index] = value; </a:t>
            </a:r>
            <a:endParaRPr lang="ru-RU" dirty="0" smtClean="0"/>
          </a:p>
          <a:p>
            <a:pPr>
              <a:buNone/>
            </a:pPr>
            <a:r>
              <a:rPr lang="en-US" dirty="0" smtClean="0"/>
              <a:t> </a:t>
            </a:r>
            <a:r>
              <a:rPr lang="en-US" dirty="0" err="1" smtClean="0"/>
              <a:t>errflag</a:t>
            </a:r>
            <a:r>
              <a:rPr lang="en-US" dirty="0" smtClean="0"/>
              <a:t> = false; </a:t>
            </a:r>
            <a:r>
              <a:rPr lang="en-US" dirty="0" smtClean="0"/>
              <a:t> </a:t>
            </a:r>
            <a:r>
              <a:rPr lang="en-US" dirty="0" smtClean="0"/>
              <a:t>} </a:t>
            </a:r>
            <a:endParaRPr lang="ru-RU" dirty="0" smtClean="0"/>
          </a:p>
          <a:p>
            <a:pPr>
              <a:buNone/>
            </a:pPr>
            <a:r>
              <a:rPr lang="en-US" dirty="0" smtClean="0"/>
              <a:t> else </a:t>
            </a:r>
            <a:r>
              <a:rPr lang="en-US" dirty="0" smtClean="0"/>
              <a:t> </a:t>
            </a:r>
            <a:r>
              <a:rPr lang="en-US" dirty="0" err="1" smtClean="0"/>
              <a:t>errflag</a:t>
            </a:r>
            <a:r>
              <a:rPr lang="en-US" dirty="0" smtClean="0"/>
              <a:t> = true; </a:t>
            </a:r>
            <a:r>
              <a:rPr lang="en-US" dirty="0" smtClean="0"/>
              <a:t> </a:t>
            </a:r>
            <a:r>
              <a:rPr lang="ru-RU" dirty="0" smtClean="0"/>
              <a:t>} </a:t>
            </a:r>
          </a:p>
          <a:p>
            <a:pPr>
              <a:buNone/>
            </a:pPr>
            <a:r>
              <a:rPr lang="ru-RU" dirty="0" smtClean="0"/>
              <a:t> } </a:t>
            </a:r>
          </a:p>
          <a:p>
            <a:pPr>
              <a:buNone/>
            </a:pPr>
            <a:r>
              <a:rPr lang="ru-RU" dirty="0" smtClean="0"/>
              <a:t> // Метод возвращает значение </a:t>
            </a:r>
            <a:r>
              <a:rPr lang="ru-RU" dirty="0" err="1" smtClean="0"/>
              <a:t>true</a:t>
            </a:r>
            <a:r>
              <a:rPr lang="ru-RU" dirty="0" smtClean="0"/>
              <a:t>, если индекс - в пределах границ. </a:t>
            </a:r>
          </a:p>
          <a:p>
            <a:pPr>
              <a:buNone/>
            </a:pPr>
            <a:r>
              <a:rPr lang="ru-RU" dirty="0" smtClean="0"/>
              <a:t> </a:t>
            </a:r>
            <a:r>
              <a:rPr lang="en-US" dirty="0" smtClean="0"/>
              <a:t>private </a:t>
            </a:r>
            <a:r>
              <a:rPr lang="en-US" dirty="0" err="1" smtClean="0"/>
              <a:t>bool</a:t>
            </a:r>
            <a:r>
              <a:rPr lang="en-US" dirty="0" smtClean="0"/>
              <a:t> ok(</a:t>
            </a:r>
            <a:r>
              <a:rPr lang="en-US" dirty="0" err="1" smtClean="0"/>
              <a:t>int</a:t>
            </a:r>
            <a:r>
              <a:rPr lang="en-US" dirty="0" smtClean="0"/>
              <a:t> index) { </a:t>
            </a:r>
            <a:endParaRPr lang="ru-RU" dirty="0" smtClean="0"/>
          </a:p>
          <a:p>
            <a:pPr>
              <a:buNone/>
            </a:pPr>
            <a:r>
              <a:rPr lang="en-US" dirty="0" smtClean="0"/>
              <a:t> if(index &gt;= 0 &amp; index &lt; Length) </a:t>
            </a:r>
            <a:endParaRPr lang="ru-RU" dirty="0" smtClean="0"/>
          </a:p>
          <a:p>
            <a:pPr>
              <a:buNone/>
            </a:pPr>
            <a:r>
              <a:rPr lang="en-US" dirty="0" smtClean="0"/>
              <a:t> return true; </a:t>
            </a:r>
            <a:endParaRPr lang="ru-RU" dirty="0" smtClean="0"/>
          </a:p>
          <a:p>
            <a:pPr>
              <a:buNone/>
            </a:pPr>
            <a:r>
              <a:rPr lang="en-US" dirty="0" smtClean="0"/>
              <a:t> </a:t>
            </a:r>
            <a:r>
              <a:rPr lang="ru-RU" dirty="0" err="1" smtClean="0"/>
              <a:t>return</a:t>
            </a:r>
            <a:r>
              <a:rPr lang="ru-RU" dirty="0" smtClean="0"/>
              <a:t> </a:t>
            </a:r>
            <a:r>
              <a:rPr lang="ru-RU" dirty="0" err="1" smtClean="0"/>
              <a:t>false</a:t>
            </a:r>
            <a:r>
              <a:rPr lang="ru-RU" dirty="0" smtClean="0"/>
              <a:t>; </a:t>
            </a:r>
            <a:r>
              <a:rPr lang="ru-RU" dirty="0" smtClean="0"/>
              <a:t> </a:t>
            </a:r>
            <a:r>
              <a:rPr lang="ru-RU" dirty="0" smtClean="0"/>
              <a:t>} </a:t>
            </a:r>
          </a:p>
          <a:p>
            <a:pPr>
              <a:buNone/>
            </a:pPr>
            <a:r>
              <a:rPr lang="ru-RU" dirty="0" smtClean="0"/>
              <a:t>} </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34952"/>
          </a:xfrm>
        </p:spPr>
        <p:txBody>
          <a:bodyPr>
            <a:normAutofit fontScale="55000" lnSpcReduction="20000"/>
          </a:bodyPr>
          <a:lstStyle/>
          <a:p>
            <a:pPr>
              <a:buNone/>
            </a:pPr>
            <a:r>
              <a:rPr lang="ru-RU" dirty="0" smtClean="0"/>
              <a:t>// Демонстрируем отказоустойчивый массив. </a:t>
            </a:r>
          </a:p>
          <a:p>
            <a:pPr>
              <a:buNone/>
            </a:pPr>
            <a:r>
              <a:rPr lang="en-US" dirty="0" smtClean="0"/>
              <a:t>class </a:t>
            </a:r>
            <a:r>
              <a:rPr lang="en-US" dirty="0" err="1" smtClean="0"/>
              <a:t>FSDemo</a:t>
            </a:r>
            <a:r>
              <a:rPr lang="en-US" dirty="0" smtClean="0"/>
              <a:t> { </a:t>
            </a:r>
            <a:endParaRPr lang="ru-RU" dirty="0" smtClean="0"/>
          </a:p>
          <a:p>
            <a:pPr>
              <a:buNone/>
            </a:pPr>
            <a:r>
              <a:rPr lang="en-US" dirty="0" smtClean="0"/>
              <a:t> public static void Main() { </a:t>
            </a:r>
            <a:endParaRPr lang="ru-RU" dirty="0" smtClean="0"/>
          </a:p>
          <a:p>
            <a:pPr>
              <a:buNone/>
            </a:pPr>
            <a:r>
              <a:rPr lang="en-US" dirty="0" smtClean="0"/>
              <a:t> </a:t>
            </a:r>
            <a:r>
              <a:rPr lang="en-US" dirty="0" err="1" smtClean="0"/>
              <a:t>FailSoftArray</a:t>
            </a:r>
            <a:r>
              <a:rPr lang="en-US" dirty="0" smtClean="0"/>
              <a:t> </a:t>
            </a:r>
            <a:r>
              <a:rPr lang="en-US" dirty="0" err="1" smtClean="0"/>
              <a:t>fs</a:t>
            </a:r>
            <a:r>
              <a:rPr lang="en-US" dirty="0" smtClean="0"/>
              <a:t> = new </a:t>
            </a:r>
            <a:r>
              <a:rPr lang="en-US" dirty="0" err="1" smtClean="0"/>
              <a:t>FailSoftArray</a:t>
            </a:r>
            <a:r>
              <a:rPr lang="en-US" dirty="0" smtClean="0"/>
              <a:t>(5); </a:t>
            </a:r>
            <a:endParaRPr lang="ru-RU" dirty="0" smtClean="0"/>
          </a:p>
          <a:p>
            <a:pPr>
              <a:buNone/>
            </a:pPr>
            <a:r>
              <a:rPr lang="en-US" dirty="0" smtClean="0"/>
              <a:t> </a:t>
            </a:r>
            <a:r>
              <a:rPr lang="en-US" dirty="0" err="1" smtClean="0"/>
              <a:t>int</a:t>
            </a:r>
            <a:r>
              <a:rPr lang="en-US" dirty="0" smtClean="0"/>
              <a:t> x; </a:t>
            </a:r>
            <a:endParaRPr lang="ru-RU" dirty="0" smtClean="0"/>
          </a:p>
          <a:p>
            <a:pPr>
              <a:buNone/>
            </a:pPr>
            <a:r>
              <a:rPr lang="en-US" dirty="0" smtClean="0"/>
              <a:t> </a:t>
            </a:r>
            <a:r>
              <a:rPr lang="ru-RU" dirty="0" smtClean="0"/>
              <a:t>// Вот как выглядит "мягкая посадка" при ошибках. </a:t>
            </a:r>
          </a:p>
          <a:p>
            <a:pPr>
              <a:buNone/>
            </a:pPr>
            <a:r>
              <a:rPr lang="ru-RU" dirty="0" smtClean="0"/>
              <a:t> </a:t>
            </a:r>
            <a:r>
              <a:rPr lang="en-US" dirty="0" err="1" smtClean="0"/>
              <a:t>Console.WriteLine</a:t>
            </a:r>
            <a:r>
              <a:rPr lang="en-US" dirty="0" smtClean="0"/>
              <a:t>("</a:t>
            </a:r>
            <a:r>
              <a:rPr lang="ru-RU" dirty="0" smtClean="0"/>
              <a:t>Мягкое приземление</a:t>
            </a: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a:t>
            </a:r>
            <a:r>
              <a:rPr lang="en-US" dirty="0" err="1" smtClean="0"/>
              <a:t>fs.Length</a:t>
            </a:r>
            <a:r>
              <a:rPr lang="en-US" dirty="0" smtClean="0"/>
              <a:t> * 2); </a:t>
            </a:r>
            <a:r>
              <a:rPr lang="en-US" dirty="0" err="1" smtClean="0"/>
              <a:t>i</a:t>
            </a:r>
            <a:r>
              <a:rPr lang="en-US" dirty="0" smtClean="0"/>
              <a:t>++) </a:t>
            </a:r>
            <a:endParaRPr lang="ru-RU" dirty="0" smtClean="0"/>
          </a:p>
          <a:p>
            <a:pPr>
              <a:buNone/>
            </a:pPr>
            <a:r>
              <a:rPr lang="en-US" dirty="0" smtClean="0"/>
              <a:t> </a:t>
            </a:r>
            <a:r>
              <a:rPr lang="en-US" dirty="0" err="1" smtClean="0"/>
              <a:t>fs</a:t>
            </a:r>
            <a:r>
              <a:rPr lang="en-US" dirty="0" smtClean="0"/>
              <a:t>[</a:t>
            </a:r>
            <a:r>
              <a:rPr lang="en-US" dirty="0" err="1" smtClean="0"/>
              <a:t>i</a:t>
            </a:r>
            <a:r>
              <a:rPr lang="en-US" dirty="0" smtClean="0"/>
              <a:t>] = </a:t>
            </a:r>
            <a:r>
              <a:rPr lang="en-US" dirty="0" err="1" smtClean="0"/>
              <a:t>i</a:t>
            </a:r>
            <a:r>
              <a:rPr lang="en-US" dirty="0" smtClean="0"/>
              <a:t>*10;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a:t>
            </a:r>
            <a:r>
              <a:rPr lang="en-US" dirty="0" err="1" smtClean="0"/>
              <a:t>fs.Length</a:t>
            </a:r>
            <a:r>
              <a:rPr lang="en-US" dirty="0" smtClean="0"/>
              <a:t> * 2); </a:t>
            </a:r>
            <a:r>
              <a:rPr lang="en-US" dirty="0" err="1" smtClean="0"/>
              <a:t>i</a:t>
            </a:r>
            <a:r>
              <a:rPr lang="en-US" dirty="0" smtClean="0"/>
              <a:t>++) { </a:t>
            </a:r>
            <a:r>
              <a:rPr lang="en-US" dirty="0" smtClean="0"/>
              <a:t> </a:t>
            </a:r>
            <a:r>
              <a:rPr lang="en-US" dirty="0" smtClean="0"/>
              <a:t>x = </a:t>
            </a:r>
            <a:r>
              <a:rPr lang="en-US" dirty="0" err="1" smtClean="0"/>
              <a:t>fs</a:t>
            </a:r>
            <a:r>
              <a:rPr lang="en-US" dirty="0" smtClean="0"/>
              <a:t>[</a:t>
            </a:r>
            <a:r>
              <a:rPr lang="en-US" dirty="0" err="1" smtClean="0"/>
              <a:t>i</a:t>
            </a:r>
            <a:r>
              <a:rPr lang="en-US" dirty="0" smtClean="0"/>
              <a:t>]; </a:t>
            </a:r>
            <a:endParaRPr lang="ru-RU" dirty="0" smtClean="0"/>
          </a:p>
          <a:p>
            <a:pPr>
              <a:buNone/>
            </a:pPr>
            <a:r>
              <a:rPr lang="en-US" dirty="0" smtClean="0"/>
              <a:t> if(x != -1) </a:t>
            </a:r>
            <a:r>
              <a:rPr lang="en-US" dirty="0" err="1" smtClean="0"/>
              <a:t>Console.Write</a:t>
            </a:r>
            <a:r>
              <a:rPr lang="en-US" dirty="0" smtClean="0"/>
              <a:t>(x + " "); </a:t>
            </a:r>
            <a:r>
              <a:rPr lang="en-US" dirty="0" smtClean="0"/>
              <a:t> </a:t>
            </a:r>
            <a:r>
              <a:rPr lang="ru-RU" dirty="0" smtClean="0"/>
              <a:t>} </a:t>
            </a:r>
          </a:p>
          <a:p>
            <a:pPr>
              <a:buNone/>
            </a:pPr>
            <a:r>
              <a:rPr lang="ru-RU" dirty="0" smtClean="0"/>
              <a:t> </a:t>
            </a:r>
            <a:r>
              <a:rPr lang="ru-RU" dirty="0" err="1" smtClean="0"/>
              <a:t>Console.WriteLine</a:t>
            </a:r>
            <a:r>
              <a:rPr lang="ru-RU" dirty="0" smtClean="0"/>
              <a:t>(); </a:t>
            </a:r>
          </a:p>
          <a:p>
            <a:pPr>
              <a:buNone/>
            </a:pPr>
            <a:r>
              <a:rPr lang="ru-RU" dirty="0" smtClean="0"/>
              <a:t> // Теперь генерируем некорректный доступ. </a:t>
            </a:r>
          </a:p>
          <a:p>
            <a:pPr>
              <a:buNone/>
            </a:pPr>
            <a:r>
              <a:rPr lang="ru-RU" dirty="0" smtClean="0"/>
              <a:t> </a:t>
            </a:r>
            <a:r>
              <a:rPr lang="ru-RU" dirty="0" err="1" smtClean="0"/>
              <a:t>Console.WriteLine</a:t>
            </a:r>
            <a:r>
              <a:rPr lang="ru-RU" dirty="0" smtClean="0"/>
              <a:t>( "\</a:t>
            </a:r>
            <a:r>
              <a:rPr lang="ru-RU" dirty="0" err="1" smtClean="0"/>
              <a:t>nРабота</a:t>
            </a:r>
            <a:r>
              <a:rPr lang="ru-RU" dirty="0" smtClean="0"/>
              <a:t> с уведомлением об ошибках."); </a:t>
            </a:r>
          </a:p>
          <a:p>
            <a:pPr>
              <a:buNone/>
            </a:pPr>
            <a:r>
              <a:rPr lang="ru-RU" dirty="0" smtClean="0"/>
              <a:t> </a:t>
            </a:r>
            <a:r>
              <a:rPr lang="en-US" dirty="0" smtClean="0"/>
              <a:t>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a:t>
            </a:r>
            <a:r>
              <a:rPr lang="en-US" dirty="0" err="1" smtClean="0"/>
              <a:t>fs.Length</a:t>
            </a:r>
            <a:r>
              <a:rPr lang="en-US" dirty="0" smtClean="0"/>
              <a:t> * 2); </a:t>
            </a:r>
            <a:r>
              <a:rPr lang="en-US" dirty="0" err="1" smtClean="0"/>
              <a:t>i</a:t>
            </a:r>
            <a:r>
              <a:rPr lang="en-US" dirty="0" smtClean="0"/>
              <a:t>++) { </a:t>
            </a:r>
            <a:r>
              <a:rPr lang="en-US" dirty="0" smtClean="0"/>
              <a:t> </a:t>
            </a:r>
            <a:r>
              <a:rPr lang="en-US" dirty="0" err="1" smtClean="0"/>
              <a:t>fs</a:t>
            </a:r>
            <a:r>
              <a:rPr lang="en-US" dirty="0" smtClean="0"/>
              <a:t>[</a:t>
            </a:r>
            <a:r>
              <a:rPr lang="en-US" dirty="0" err="1" smtClean="0"/>
              <a:t>i</a:t>
            </a:r>
            <a:r>
              <a:rPr lang="en-US" dirty="0" smtClean="0"/>
              <a:t>] = </a:t>
            </a:r>
            <a:r>
              <a:rPr lang="en-US" dirty="0" err="1" smtClean="0"/>
              <a:t>i</a:t>
            </a:r>
            <a:r>
              <a:rPr lang="en-US" dirty="0" smtClean="0"/>
              <a:t>*10; </a:t>
            </a:r>
            <a:endParaRPr lang="ru-RU" dirty="0" smtClean="0"/>
          </a:p>
          <a:p>
            <a:pPr>
              <a:buNone/>
            </a:pPr>
            <a:r>
              <a:rPr lang="en-US" dirty="0" smtClean="0"/>
              <a:t> if(</a:t>
            </a:r>
            <a:r>
              <a:rPr lang="en-US" dirty="0" err="1" smtClean="0"/>
              <a:t>fs.errflag</a:t>
            </a:r>
            <a:r>
              <a:rPr lang="en-US" dirty="0" smtClean="0"/>
              <a:t>) </a:t>
            </a:r>
            <a:endParaRPr lang="ru-RU" dirty="0" smtClean="0"/>
          </a:p>
          <a:p>
            <a:pPr>
              <a:buNone/>
            </a:pPr>
            <a:r>
              <a:rPr lang="en-US" dirty="0" smtClean="0"/>
              <a:t> </a:t>
            </a:r>
            <a:r>
              <a:rPr lang="en-US" dirty="0" err="1" smtClean="0"/>
              <a:t>Console.WriteLine</a:t>
            </a:r>
            <a:r>
              <a:rPr lang="en-US" dirty="0" smtClean="0"/>
              <a:t>("</a:t>
            </a:r>
            <a:r>
              <a:rPr lang="en-US" dirty="0" err="1" smtClean="0"/>
              <a:t>fs</a:t>
            </a:r>
            <a:r>
              <a:rPr lang="en-US" dirty="0" smtClean="0"/>
              <a:t>[" + </a:t>
            </a:r>
            <a:r>
              <a:rPr lang="en-US" dirty="0" err="1" smtClean="0"/>
              <a:t>i</a:t>
            </a:r>
            <a:r>
              <a:rPr lang="en-US" dirty="0" smtClean="0"/>
              <a:t> + "] </a:t>
            </a:r>
            <a:r>
              <a:rPr lang="ru-RU" dirty="0" smtClean="0"/>
              <a:t>вне границ</a:t>
            </a:r>
            <a:r>
              <a:rPr lang="en-US" dirty="0" smtClean="0"/>
              <a:t>"); </a:t>
            </a:r>
            <a:r>
              <a:rPr lang="en-US" dirty="0" smtClean="0"/>
              <a:t> </a:t>
            </a: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 &lt; (</a:t>
            </a:r>
            <a:r>
              <a:rPr lang="en-US" dirty="0" err="1" smtClean="0"/>
              <a:t>fs.Length</a:t>
            </a:r>
            <a:r>
              <a:rPr lang="en-US" dirty="0" smtClean="0"/>
              <a:t> * 2); </a:t>
            </a:r>
            <a:r>
              <a:rPr lang="en-US" dirty="0" err="1" smtClean="0"/>
              <a:t>i</a:t>
            </a:r>
            <a:r>
              <a:rPr lang="en-US" dirty="0" smtClean="0"/>
              <a:t>++) { </a:t>
            </a:r>
            <a:endParaRPr lang="ru-RU" dirty="0" smtClean="0"/>
          </a:p>
          <a:p>
            <a:pPr>
              <a:buNone/>
            </a:pPr>
            <a:r>
              <a:rPr lang="en-US" dirty="0" smtClean="0"/>
              <a:t> x = </a:t>
            </a:r>
            <a:r>
              <a:rPr lang="en-US" dirty="0" err="1" smtClean="0"/>
              <a:t>fs</a:t>
            </a:r>
            <a:r>
              <a:rPr lang="en-US" dirty="0" smtClean="0"/>
              <a:t>[</a:t>
            </a:r>
            <a:r>
              <a:rPr lang="en-US" dirty="0" err="1" smtClean="0"/>
              <a:t>i</a:t>
            </a:r>
            <a:r>
              <a:rPr lang="en-US" dirty="0" smtClean="0"/>
              <a:t>]; </a:t>
            </a:r>
            <a:endParaRPr lang="ru-RU" dirty="0" smtClean="0"/>
          </a:p>
          <a:p>
            <a:pPr>
              <a:buNone/>
            </a:pPr>
            <a:r>
              <a:rPr lang="en-US" dirty="0" smtClean="0"/>
              <a:t> if(!</a:t>
            </a:r>
            <a:r>
              <a:rPr lang="en-US" dirty="0" err="1" smtClean="0"/>
              <a:t>fs.errflag</a:t>
            </a:r>
            <a:r>
              <a:rPr lang="en-US" dirty="0" smtClean="0"/>
              <a:t>) </a:t>
            </a:r>
            <a:endParaRPr lang="ru-RU" dirty="0" smtClean="0"/>
          </a:p>
          <a:p>
            <a:pPr>
              <a:buNone/>
            </a:pPr>
            <a:r>
              <a:rPr lang="en-US" dirty="0" smtClean="0"/>
              <a:t> </a:t>
            </a:r>
            <a:r>
              <a:rPr lang="en-US" dirty="0" err="1" smtClean="0"/>
              <a:t>Console.Write</a:t>
            </a:r>
            <a:r>
              <a:rPr lang="en-US" dirty="0" smtClean="0"/>
              <a:t>(x + " "); </a:t>
            </a:r>
            <a:endParaRPr lang="ru-RU" dirty="0" smtClean="0"/>
          </a:p>
          <a:p>
            <a:pPr>
              <a:buNone/>
            </a:pPr>
            <a:r>
              <a:rPr lang="en-US" dirty="0" smtClean="0"/>
              <a:t> else </a:t>
            </a:r>
            <a:r>
              <a:rPr lang="en-US" dirty="0" smtClean="0"/>
              <a:t> </a:t>
            </a:r>
            <a:r>
              <a:rPr lang="en-US" dirty="0" err="1" smtClean="0"/>
              <a:t>Console.WriteLine</a:t>
            </a:r>
            <a:r>
              <a:rPr lang="en-US" dirty="0" smtClean="0"/>
              <a:t>("</a:t>
            </a:r>
            <a:r>
              <a:rPr lang="en-US" dirty="0" err="1" smtClean="0"/>
              <a:t>fs</a:t>
            </a:r>
            <a:r>
              <a:rPr lang="en-US" dirty="0" smtClean="0"/>
              <a:t>[" + </a:t>
            </a:r>
            <a:r>
              <a:rPr lang="en-US" dirty="0" err="1" smtClean="0"/>
              <a:t>i</a:t>
            </a:r>
            <a:r>
              <a:rPr lang="en-US" dirty="0" smtClean="0"/>
              <a:t> + "] </a:t>
            </a:r>
            <a:r>
              <a:rPr lang="ru-RU" dirty="0" smtClean="0"/>
              <a:t>вне границ</a:t>
            </a:r>
            <a:r>
              <a:rPr lang="en-US" dirty="0" smtClean="0"/>
              <a:t>"); </a:t>
            </a:r>
            <a:endParaRPr lang="ru-RU" dirty="0" smtClean="0"/>
          </a:p>
          <a:p>
            <a:pPr>
              <a:buNone/>
            </a:pPr>
            <a:r>
              <a:rPr lang="en-US" dirty="0" smtClean="0"/>
              <a:t> </a:t>
            </a:r>
            <a:r>
              <a:rPr lang="ru-RU" dirty="0" smtClean="0"/>
              <a:t>} </a:t>
            </a:r>
          </a:p>
          <a:p>
            <a:pPr>
              <a:buNone/>
            </a:pPr>
            <a:r>
              <a:rPr lang="ru-RU" dirty="0" smtClean="0"/>
              <a:t> } </a:t>
            </a:r>
          </a:p>
          <a:p>
            <a:pPr>
              <a:buNone/>
            </a:pPr>
            <a:r>
              <a:rPr lang="ru-RU" dirty="0" smtClean="0"/>
              <a:t>} </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994992"/>
          </a:xfrm>
        </p:spPr>
        <p:txBody>
          <a:bodyPr>
            <a:normAutofit fontScale="92500" lnSpcReduction="10000"/>
          </a:bodyPr>
          <a:lstStyle/>
          <a:p>
            <a:pPr>
              <a:buNone/>
            </a:pPr>
            <a:r>
              <a:rPr lang="ru-RU" dirty="0" smtClean="0"/>
              <a:t>	При </a:t>
            </a:r>
            <a:r>
              <a:rPr lang="ru-RU" dirty="0" smtClean="0"/>
              <a:t>выполнении этой программы получаем такие результаты: </a:t>
            </a:r>
          </a:p>
          <a:p>
            <a:pPr>
              <a:buNone/>
            </a:pPr>
            <a:r>
              <a:rPr lang="ru-RU" dirty="0" smtClean="0"/>
              <a:t>"Мягкое приземление". </a:t>
            </a:r>
          </a:p>
          <a:p>
            <a:pPr>
              <a:buNone/>
            </a:pPr>
            <a:r>
              <a:rPr lang="ru-RU" dirty="0" smtClean="0"/>
              <a:t>0 10 20 30 40 0 0 0 0 0 </a:t>
            </a:r>
          </a:p>
          <a:p>
            <a:pPr>
              <a:buNone/>
            </a:pPr>
            <a:r>
              <a:rPr lang="ru-RU" dirty="0" smtClean="0"/>
              <a:t>Работа с уведомлением об ошибках. </a:t>
            </a:r>
          </a:p>
          <a:p>
            <a:pPr>
              <a:buNone/>
            </a:pPr>
            <a:r>
              <a:rPr lang="ru-RU" dirty="0" err="1" smtClean="0"/>
              <a:t>fs</a:t>
            </a:r>
            <a:r>
              <a:rPr lang="ru-RU" dirty="0" smtClean="0"/>
              <a:t>[5] вне границ </a:t>
            </a:r>
          </a:p>
          <a:p>
            <a:pPr>
              <a:buNone/>
            </a:pPr>
            <a:r>
              <a:rPr lang="ru-RU" dirty="0" err="1" smtClean="0"/>
              <a:t>fs</a:t>
            </a:r>
            <a:r>
              <a:rPr lang="ru-RU" dirty="0" smtClean="0"/>
              <a:t>[6] вне границ </a:t>
            </a:r>
          </a:p>
          <a:p>
            <a:pPr>
              <a:buNone/>
            </a:pPr>
            <a:r>
              <a:rPr lang="ru-RU" dirty="0" err="1" smtClean="0"/>
              <a:t>fs</a:t>
            </a:r>
            <a:r>
              <a:rPr lang="ru-RU" dirty="0" smtClean="0"/>
              <a:t>[7] вне границ </a:t>
            </a:r>
          </a:p>
          <a:p>
            <a:pPr>
              <a:buNone/>
            </a:pPr>
            <a:r>
              <a:rPr lang="ru-RU" dirty="0" err="1" smtClean="0"/>
              <a:t>fs</a:t>
            </a:r>
            <a:r>
              <a:rPr lang="ru-RU" dirty="0" smtClean="0"/>
              <a:t>[8] вне границ </a:t>
            </a:r>
          </a:p>
          <a:p>
            <a:pPr>
              <a:buNone/>
            </a:pPr>
            <a:r>
              <a:rPr lang="ru-RU" dirty="0" err="1" smtClean="0"/>
              <a:t>fs</a:t>
            </a:r>
            <a:r>
              <a:rPr lang="ru-RU" dirty="0" smtClean="0"/>
              <a:t>[9] вне границ </a:t>
            </a:r>
          </a:p>
          <a:p>
            <a:pPr>
              <a:buNone/>
            </a:pPr>
            <a:r>
              <a:rPr lang="ru-RU" dirty="0" smtClean="0"/>
              <a:t>0 10 20 30 40 </a:t>
            </a:r>
            <a:r>
              <a:rPr lang="ru-RU" dirty="0" err="1" smtClean="0"/>
              <a:t>fs</a:t>
            </a:r>
            <a:r>
              <a:rPr lang="ru-RU" dirty="0" smtClean="0"/>
              <a:t>[5] вне границ </a:t>
            </a:r>
          </a:p>
          <a:p>
            <a:pPr>
              <a:buNone/>
            </a:pPr>
            <a:r>
              <a:rPr lang="ru-RU" dirty="0" err="1" smtClean="0"/>
              <a:t>fs</a:t>
            </a:r>
            <a:r>
              <a:rPr lang="ru-RU" dirty="0" smtClean="0"/>
              <a:t>[6] вне границ </a:t>
            </a:r>
          </a:p>
          <a:p>
            <a:pPr>
              <a:buNone/>
            </a:pPr>
            <a:r>
              <a:rPr lang="ru-RU" dirty="0" err="1" smtClean="0"/>
              <a:t>fs</a:t>
            </a:r>
            <a:r>
              <a:rPr lang="ru-RU" dirty="0" smtClean="0"/>
              <a:t>[7] вне границ </a:t>
            </a:r>
          </a:p>
          <a:p>
            <a:pPr>
              <a:buNone/>
            </a:pPr>
            <a:r>
              <a:rPr lang="ru-RU" dirty="0" err="1" smtClean="0"/>
              <a:t>fs</a:t>
            </a:r>
            <a:r>
              <a:rPr lang="ru-RU" dirty="0" smtClean="0"/>
              <a:t>[8] вне границ </a:t>
            </a:r>
          </a:p>
          <a:p>
            <a:pPr>
              <a:buNone/>
            </a:pPr>
            <a:r>
              <a:rPr lang="ru-RU" dirty="0" err="1" smtClean="0"/>
              <a:t>fs</a:t>
            </a:r>
            <a:r>
              <a:rPr lang="ru-RU" dirty="0" smtClean="0"/>
              <a:t>[9] вне границ  </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pPr>
              <a:buNone/>
            </a:pPr>
            <a:r>
              <a:rPr lang="ru-RU" b="1" i="1" dirty="0" smtClean="0"/>
              <a:t>	Перегрузка </a:t>
            </a:r>
            <a:r>
              <a:rPr lang="ru-RU" b="1" i="1" dirty="0" smtClean="0"/>
              <a:t>индексаторов </a:t>
            </a:r>
            <a:endParaRPr lang="ru-RU" dirty="0" smtClean="0"/>
          </a:p>
          <a:p>
            <a:r>
              <a:rPr lang="ru-RU" dirty="0" smtClean="0"/>
              <a:t>Индексаторы можно перегружать. </a:t>
            </a:r>
            <a:r>
              <a:rPr lang="ru-RU" dirty="0" smtClean="0"/>
              <a:t>Далее приведен </a:t>
            </a:r>
            <a:r>
              <a:rPr lang="ru-RU" dirty="0" smtClean="0"/>
              <a:t>пример определения класса </a:t>
            </a:r>
            <a:r>
              <a:rPr lang="ru-RU" dirty="0" err="1" smtClean="0"/>
              <a:t>FailSoftArray</a:t>
            </a:r>
            <a:r>
              <a:rPr lang="ru-RU" dirty="0" smtClean="0"/>
              <a:t>, в котором перегружается индексатор для индексов типа </a:t>
            </a:r>
            <a:r>
              <a:rPr lang="ru-RU" dirty="0" err="1" smtClean="0"/>
              <a:t>double</a:t>
            </a:r>
            <a:r>
              <a:rPr lang="ru-RU" dirty="0" smtClean="0"/>
              <a:t>. В действительности double-индексатор округляет индекс до ближайшего целого числа. Таким образом, из двух определенных в классе индексаторов будет выполняться тот, для которого окажется наилучшим соответствие типов параметра индексатора и его аргумента, используемого в качестве индекса.  </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50976"/>
          </a:xfrm>
        </p:spPr>
        <p:txBody>
          <a:bodyPr>
            <a:normAutofit fontScale="55000" lnSpcReduction="20000"/>
          </a:bodyPr>
          <a:lstStyle/>
          <a:p>
            <a:pPr>
              <a:buNone/>
            </a:pPr>
            <a:r>
              <a:rPr lang="en-US" dirty="0" smtClean="0"/>
              <a:t>using System; </a:t>
            </a:r>
            <a:endParaRPr lang="ru-RU" dirty="0" smtClean="0"/>
          </a:p>
          <a:p>
            <a:pPr>
              <a:buNone/>
            </a:pPr>
            <a:r>
              <a:rPr lang="en-US" dirty="0" smtClean="0"/>
              <a:t> class </a:t>
            </a:r>
            <a:r>
              <a:rPr lang="en-US" dirty="0" err="1" smtClean="0"/>
              <a:t>FailSoftArray</a:t>
            </a:r>
            <a:r>
              <a:rPr lang="en-US" dirty="0" smtClean="0"/>
              <a:t> { </a:t>
            </a:r>
            <a:endParaRPr lang="ru-RU" dirty="0" smtClean="0"/>
          </a:p>
          <a:p>
            <a:pPr>
              <a:buNone/>
            </a:pPr>
            <a:r>
              <a:rPr lang="en-US" dirty="0" smtClean="0"/>
              <a:t> </a:t>
            </a:r>
            <a:r>
              <a:rPr lang="en-US" dirty="0" err="1" smtClean="0"/>
              <a:t>int</a:t>
            </a:r>
            <a:r>
              <a:rPr lang="en-US" dirty="0" smtClean="0"/>
              <a:t>[] a; // </a:t>
            </a:r>
            <a:r>
              <a:rPr lang="ru-RU" dirty="0" smtClean="0"/>
              <a:t>Ссылка на базовый массив</a:t>
            </a:r>
            <a:r>
              <a:rPr lang="en-US" dirty="0" smtClean="0"/>
              <a:t>. </a:t>
            </a:r>
            <a:endParaRPr lang="ru-RU" dirty="0" smtClean="0"/>
          </a:p>
          <a:p>
            <a:pPr>
              <a:buNone/>
            </a:pPr>
            <a:r>
              <a:rPr lang="en-US" dirty="0" smtClean="0"/>
              <a:t> public </a:t>
            </a:r>
            <a:r>
              <a:rPr lang="en-US" dirty="0" err="1" smtClean="0"/>
              <a:t>int</a:t>
            </a:r>
            <a:r>
              <a:rPr lang="en-US" dirty="0" smtClean="0"/>
              <a:t> Length; // Length (</a:t>
            </a:r>
            <a:r>
              <a:rPr lang="ru-RU" dirty="0" smtClean="0"/>
              <a:t>длина</a:t>
            </a:r>
            <a:r>
              <a:rPr lang="en-US" dirty="0" smtClean="0"/>
              <a:t>) - </a:t>
            </a:r>
            <a:r>
              <a:rPr lang="ru-RU" dirty="0" smtClean="0"/>
              <a:t>открытый член</a:t>
            </a:r>
            <a:r>
              <a:rPr lang="en-US" dirty="0" smtClean="0"/>
              <a:t>. </a:t>
            </a:r>
            <a:endParaRPr lang="ru-RU" dirty="0" smtClean="0"/>
          </a:p>
          <a:p>
            <a:pPr>
              <a:buNone/>
            </a:pPr>
            <a:r>
              <a:rPr lang="en-US" dirty="0" smtClean="0"/>
              <a:t> </a:t>
            </a:r>
            <a:r>
              <a:rPr lang="ru-RU" dirty="0" err="1" smtClean="0"/>
              <a:t>public</a:t>
            </a:r>
            <a:r>
              <a:rPr lang="ru-RU" dirty="0" smtClean="0"/>
              <a:t> </a:t>
            </a:r>
            <a:r>
              <a:rPr lang="ru-RU" dirty="0" err="1" smtClean="0"/>
              <a:t>bool</a:t>
            </a:r>
            <a:r>
              <a:rPr lang="ru-RU" dirty="0" smtClean="0"/>
              <a:t> </a:t>
            </a:r>
            <a:r>
              <a:rPr lang="ru-RU" dirty="0" err="1" smtClean="0"/>
              <a:t>errflag</a:t>
            </a:r>
            <a:r>
              <a:rPr lang="ru-RU" dirty="0" smtClean="0"/>
              <a:t>; // Индикатор результата </a:t>
            </a:r>
          </a:p>
          <a:p>
            <a:pPr>
              <a:buNone/>
            </a:pPr>
            <a:r>
              <a:rPr lang="ru-RU" dirty="0" smtClean="0"/>
              <a:t> // последней операции. </a:t>
            </a:r>
          </a:p>
          <a:p>
            <a:pPr>
              <a:buNone/>
            </a:pPr>
            <a:r>
              <a:rPr lang="ru-RU" dirty="0" smtClean="0"/>
              <a:t> // Создаем массив заданной длины. </a:t>
            </a:r>
          </a:p>
          <a:p>
            <a:pPr>
              <a:buNone/>
            </a:pPr>
            <a:r>
              <a:rPr lang="ru-RU" dirty="0" smtClean="0"/>
              <a:t> </a:t>
            </a:r>
            <a:r>
              <a:rPr lang="ru-RU" dirty="0" err="1" smtClean="0"/>
              <a:t>public</a:t>
            </a:r>
            <a:r>
              <a:rPr lang="ru-RU" dirty="0" smtClean="0"/>
              <a:t> </a:t>
            </a:r>
            <a:r>
              <a:rPr lang="ru-RU" dirty="0" err="1" smtClean="0"/>
              <a:t>FailSoftArray</a:t>
            </a:r>
            <a:r>
              <a:rPr lang="ru-RU" dirty="0" smtClean="0"/>
              <a:t>(</a:t>
            </a:r>
            <a:r>
              <a:rPr lang="ru-RU" dirty="0" err="1" smtClean="0"/>
              <a:t>int</a:t>
            </a:r>
            <a:r>
              <a:rPr lang="ru-RU" dirty="0" smtClean="0"/>
              <a:t> </a:t>
            </a:r>
            <a:r>
              <a:rPr lang="ru-RU" dirty="0" err="1" smtClean="0"/>
              <a:t>size</a:t>
            </a:r>
            <a:r>
              <a:rPr lang="ru-RU" dirty="0" smtClean="0"/>
              <a:t>) { </a:t>
            </a:r>
          </a:p>
          <a:p>
            <a:pPr>
              <a:buNone/>
            </a:pPr>
            <a:r>
              <a:rPr lang="ru-RU" dirty="0" smtClean="0"/>
              <a:t> </a:t>
            </a:r>
            <a:r>
              <a:rPr lang="en-US" dirty="0" smtClean="0"/>
              <a:t>a = new </a:t>
            </a:r>
            <a:r>
              <a:rPr lang="en-US" dirty="0" err="1" smtClean="0"/>
              <a:t>int</a:t>
            </a:r>
            <a:r>
              <a:rPr lang="en-US" dirty="0" smtClean="0"/>
              <a:t>[size]; </a:t>
            </a:r>
            <a:endParaRPr lang="ru-RU" dirty="0" smtClean="0"/>
          </a:p>
          <a:p>
            <a:pPr>
              <a:buNone/>
            </a:pPr>
            <a:r>
              <a:rPr lang="en-US" dirty="0" smtClean="0"/>
              <a:t> Length = size; </a:t>
            </a:r>
            <a:r>
              <a:rPr lang="en-US" dirty="0" smtClean="0"/>
              <a:t> </a:t>
            </a:r>
            <a:r>
              <a:rPr lang="ru-RU" dirty="0" smtClean="0"/>
              <a:t>} </a:t>
            </a:r>
          </a:p>
          <a:p>
            <a:pPr>
              <a:buNone/>
            </a:pPr>
            <a:r>
              <a:rPr lang="ru-RU" dirty="0" smtClean="0"/>
              <a:t>  // Это int-индексатор для класса </a:t>
            </a:r>
            <a:r>
              <a:rPr lang="ru-RU" dirty="0" err="1" smtClean="0"/>
              <a:t>FailSoftArray</a:t>
            </a:r>
            <a:r>
              <a:rPr lang="ru-RU" dirty="0" smtClean="0"/>
              <a:t>. </a:t>
            </a:r>
          </a:p>
          <a:p>
            <a:pPr>
              <a:buNone/>
            </a:pPr>
            <a:r>
              <a:rPr lang="ru-RU" dirty="0" smtClean="0"/>
              <a:t> </a:t>
            </a:r>
            <a:r>
              <a:rPr lang="en-US" dirty="0" smtClean="0"/>
              <a:t>public </a:t>
            </a:r>
            <a:r>
              <a:rPr lang="en-US" dirty="0" err="1" smtClean="0"/>
              <a:t>int</a:t>
            </a:r>
            <a:r>
              <a:rPr lang="en-US" dirty="0" smtClean="0"/>
              <a:t> this[</a:t>
            </a:r>
            <a:r>
              <a:rPr lang="en-US" dirty="0" err="1" smtClean="0"/>
              <a:t>int</a:t>
            </a:r>
            <a:r>
              <a:rPr lang="en-US" dirty="0" smtClean="0"/>
              <a:t> index] { // </a:t>
            </a:r>
            <a:r>
              <a:rPr lang="ru-RU" dirty="0" smtClean="0"/>
              <a:t>Это</a:t>
            </a:r>
            <a:r>
              <a:rPr lang="en-US" dirty="0" smtClean="0"/>
              <a:t> — get-</a:t>
            </a:r>
            <a:r>
              <a:rPr lang="ru-RU" dirty="0" err="1" smtClean="0"/>
              <a:t>аксессор</a:t>
            </a:r>
            <a:r>
              <a:rPr lang="en-US" dirty="0" smtClean="0"/>
              <a:t>. </a:t>
            </a:r>
            <a:endParaRPr lang="ru-RU" dirty="0" smtClean="0"/>
          </a:p>
          <a:p>
            <a:pPr>
              <a:buNone/>
            </a:pPr>
            <a:r>
              <a:rPr lang="en-US" dirty="0" smtClean="0"/>
              <a:t> get { </a:t>
            </a:r>
            <a:endParaRPr lang="ru-RU" dirty="0" smtClean="0"/>
          </a:p>
          <a:p>
            <a:pPr>
              <a:buNone/>
            </a:pPr>
            <a:r>
              <a:rPr lang="en-US" dirty="0" smtClean="0"/>
              <a:t> if(ok(index)) { </a:t>
            </a:r>
            <a:endParaRPr lang="ru-RU" dirty="0" smtClean="0"/>
          </a:p>
          <a:p>
            <a:pPr>
              <a:buNone/>
            </a:pPr>
            <a:r>
              <a:rPr lang="en-US" dirty="0" smtClean="0"/>
              <a:t> </a:t>
            </a:r>
            <a:r>
              <a:rPr lang="en-US" dirty="0" err="1" smtClean="0"/>
              <a:t>errflag</a:t>
            </a:r>
            <a:r>
              <a:rPr lang="en-US" dirty="0" smtClean="0"/>
              <a:t> = false; </a:t>
            </a:r>
            <a:endParaRPr lang="ru-RU" dirty="0" smtClean="0"/>
          </a:p>
          <a:p>
            <a:pPr>
              <a:buNone/>
            </a:pPr>
            <a:r>
              <a:rPr lang="en-US" dirty="0" smtClean="0"/>
              <a:t> return a[index]; </a:t>
            </a:r>
            <a:r>
              <a:rPr lang="en-US" dirty="0" smtClean="0"/>
              <a:t> </a:t>
            </a:r>
            <a:r>
              <a:rPr lang="en-US" dirty="0" smtClean="0"/>
              <a:t>} </a:t>
            </a:r>
            <a:endParaRPr lang="ru-RU" dirty="0" smtClean="0"/>
          </a:p>
          <a:p>
            <a:pPr>
              <a:buNone/>
            </a:pPr>
            <a:r>
              <a:rPr lang="en-US" dirty="0" smtClean="0"/>
              <a:t> else { </a:t>
            </a:r>
            <a:r>
              <a:rPr lang="en-US" dirty="0" smtClean="0"/>
              <a:t> </a:t>
            </a:r>
            <a:r>
              <a:rPr lang="en-US" dirty="0" err="1" smtClean="0"/>
              <a:t>errflag</a:t>
            </a:r>
            <a:r>
              <a:rPr lang="en-US" dirty="0" smtClean="0"/>
              <a:t> = true; </a:t>
            </a:r>
            <a:r>
              <a:rPr lang="en-US" dirty="0" smtClean="0"/>
              <a:t> </a:t>
            </a:r>
            <a:r>
              <a:rPr lang="en-US" dirty="0" smtClean="0"/>
              <a:t>return 0; </a:t>
            </a:r>
            <a:r>
              <a:rPr lang="en-US" dirty="0" smtClean="0"/>
              <a:t> </a:t>
            </a:r>
            <a:r>
              <a:rPr lang="en-US" dirty="0" smtClean="0"/>
              <a:t>} </a:t>
            </a:r>
            <a:endParaRPr lang="ru-RU" dirty="0" smtClean="0"/>
          </a:p>
          <a:p>
            <a:pPr>
              <a:buNone/>
            </a:pPr>
            <a:r>
              <a:rPr lang="en-US" dirty="0" smtClean="0"/>
              <a:t> } </a:t>
            </a:r>
            <a:endParaRPr lang="ru-RU" dirty="0" smtClean="0"/>
          </a:p>
          <a:p>
            <a:pPr>
              <a:buNone/>
            </a:pPr>
            <a:r>
              <a:rPr lang="en-US" dirty="0" smtClean="0"/>
              <a:t> // </a:t>
            </a:r>
            <a:r>
              <a:rPr lang="ru-RU" dirty="0" smtClean="0"/>
              <a:t>Это</a:t>
            </a:r>
            <a:r>
              <a:rPr lang="en-US" dirty="0" smtClean="0"/>
              <a:t> — set-</a:t>
            </a:r>
            <a:r>
              <a:rPr lang="ru-RU" dirty="0" err="1" smtClean="0"/>
              <a:t>аксессор</a:t>
            </a:r>
            <a:r>
              <a:rPr lang="en-US" dirty="0" smtClean="0"/>
              <a:t>. </a:t>
            </a:r>
            <a:endParaRPr lang="ru-RU" dirty="0" smtClean="0"/>
          </a:p>
          <a:p>
            <a:pPr>
              <a:buNone/>
            </a:pPr>
            <a:r>
              <a:rPr lang="en-US" dirty="0" smtClean="0"/>
              <a:t> set { </a:t>
            </a:r>
            <a:endParaRPr lang="ru-RU" dirty="0" smtClean="0"/>
          </a:p>
          <a:p>
            <a:pPr>
              <a:buNone/>
            </a:pPr>
            <a:r>
              <a:rPr lang="en-US" dirty="0" smtClean="0"/>
              <a:t> if(ok(index)) { </a:t>
            </a:r>
            <a:endParaRPr lang="ru-RU" dirty="0" smtClean="0"/>
          </a:p>
          <a:p>
            <a:pPr>
              <a:buNone/>
            </a:pPr>
            <a:r>
              <a:rPr lang="en-US" dirty="0" smtClean="0"/>
              <a:t> a[index] = value; </a:t>
            </a:r>
            <a:endParaRPr lang="ru-RU" dirty="0" smtClean="0"/>
          </a:p>
          <a:p>
            <a:pPr>
              <a:buNone/>
            </a:pPr>
            <a:r>
              <a:rPr lang="en-US" dirty="0" smtClean="0"/>
              <a:t> </a:t>
            </a:r>
            <a:r>
              <a:rPr lang="en-US" dirty="0" err="1" smtClean="0"/>
              <a:t>errflag</a:t>
            </a:r>
            <a:r>
              <a:rPr lang="en-US" dirty="0" smtClean="0"/>
              <a:t> = false; </a:t>
            </a:r>
            <a:r>
              <a:rPr lang="en-US" dirty="0" smtClean="0"/>
              <a:t> </a:t>
            </a:r>
            <a:r>
              <a:rPr lang="en-US" dirty="0" smtClean="0"/>
              <a:t>} </a:t>
            </a:r>
            <a:endParaRPr lang="ru-RU" dirty="0" smtClean="0"/>
          </a:p>
          <a:p>
            <a:pPr>
              <a:buNone/>
            </a:pPr>
            <a:r>
              <a:rPr lang="en-US" dirty="0" smtClean="0"/>
              <a:t> else </a:t>
            </a:r>
            <a:r>
              <a:rPr lang="en-US" dirty="0" err="1" smtClean="0"/>
              <a:t>errflag</a:t>
            </a:r>
            <a:r>
              <a:rPr lang="en-US" dirty="0" smtClean="0"/>
              <a:t> = true; </a:t>
            </a:r>
            <a:r>
              <a:rPr lang="en-US" dirty="0" smtClean="0"/>
              <a:t> </a:t>
            </a:r>
            <a:r>
              <a:rPr lang="ru-RU" dirty="0" smtClean="0"/>
              <a:t>} </a:t>
            </a:r>
          </a:p>
          <a:p>
            <a:pPr>
              <a:buNone/>
            </a:pPr>
            <a:r>
              <a:rPr lang="ru-RU" dirty="0" smtClean="0"/>
              <a:t> } </a:t>
            </a:r>
          </a:p>
          <a:p>
            <a:r>
              <a:rPr lang="ru-RU" dirty="0" smtClean="0"/>
              <a:t> </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TotalTime>
  <Words>1766</Words>
  <Application>Microsoft Office PowerPoint</Application>
  <PresentationFormat>Экран (4:3)</PresentationFormat>
  <Paragraphs>269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Аспект</vt:lpstr>
      <vt:lpstr>Индексаторы</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Индексаторы</dc:title>
  <dc:creator>user</dc:creator>
  <cp:lastModifiedBy>user</cp:lastModifiedBy>
  <cp:revision>4</cp:revision>
  <dcterms:created xsi:type="dcterms:W3CDTF">2017-03-21T09:27:35Z</dcterms:created>
  <dcterms:modified xsi:type="dcterms:W3CDTF">2017-03-21T09:50:30Z</dcterms:modified>
</cp:coreProperties>
</file>