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89" autoAdjust="0"/>
  </p:normalViewPr>
  <p:slideViewPr>
    <p:cSldViewPr>
      <p:cViewPr varScale="1">
        <p:scale>
          <a:sx n="87" d="100"/>
          <a:sy n="87" d="100"/>
        </p:scale>
        <p:origin x="1494" y="60"/>
      </p:cViewPr>
      <p:guideLst>
        <p:guide orient="horz" pos="2160"/>
        <p:guide pos="2880"/>
      </p:guideLst>
    </p:cSldViewPr>
  </p:slideViewPr>
  <p:outlineViewPr>
    <p:cViewPr>
      <p:scale>
        <a:sx n="33" d="100"/>
        <a:sy n="33" d="100"/>
      </p:scale>
      <p:origin x="48" y="20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D716110-0501-4774-A9DC-346BEF996DA8}" type="datetimeFigureOut">
              <a:rPr lang="ru-RU" smtClean="0"/>
              <a:pPr/>
              <a:t>20.03.2020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F451C36-0C04-4DDF-BED6-7B04FDD0968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716110-0501-4774-A9DC-346BEF996DA8}"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451C36-0C04-4DDF-BED6-7B04FDD0968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716110-0501-4774-A9DC-346BEF996DA8}"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451C36-0C04-4DDF-BED6-7B04FDD0968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D716110-0501-4774-A9DC-346BEF996DA8}"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451C36-0C04-4DDF-BED6-7B04FDD0968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D716110-0501-4774-A9DC-346BEF996DA8}"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451C36-0C04-4DDF-BED6-7B04FDD0968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D716110-0501-4774-A9DC-346BEF996DA8}"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451C36-0C04-4DDF-BED6-7B04FDD0968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D716110-0501-4774-A9DC-346BEF996DA8}" type="datetimeFigureOut">
              <a:rPr lang="ru-RU" smtClean="0"/>
              <a:pPr/>
              <a:t>20.03.2020</a:t>
            </a:fld>
            <a:endParaRPr lang="ru-RU"/>
          </a:p>
        </p:txBody>
      </p:sp>
      <p:sp>
        <p:nvSpPr>
          <p:cNvPr id="27" name="Номер слайда 26"/>
          <p:cNvSpPr>
            <a:spLocks noGrp="1"/>
          </p:cNvSpPr>
          <p:nvPr>
            <p:ph type="sldNum" sz="quarter" idx="11"/>
          </p:nvPr>
        </p:nvSpPr>
        <p:spPr/>
        <p:txBody>
          <a:bodyPr rtlCol="0"/>
          <a:lstStyle/>
          <a:p>
            <a:fld id="{6F451C36-0C04-4DDF-BED6-7B04FDD0968A}"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D716110-0501-4774-A9DC-346BEF996DA8}" type="datetimeFigureOut">
              <a:rPr lang="ru-RU" smtClean="0"/>
              <a:pPr/>
              <a:t>20.03.2020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6F451C36-0C04-4DDF-BED6-7B04FDD0968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716110-0501-4774-A9DC-346BEF996DA8}" type="datetimeFigureOut">
              <a:rPr lang="ru-RU" smtClean="0"/>
              <a:pPr/>
              <a:t>20.03.2020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451C36-0C04-4DDF-BED6-7B04FDD0968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D716110-0501-4774-A9DC-346BEF996DA8}"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451C36-0C04-4DDF-BED6-7B04FDD0968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D716110-0501-4774-A9DC-346BEF996DA8}"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451C36-0C04-4DDF-BED6-7B04FDD0968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D716110-0501-4774-A9DC-346BEF996DA8}" type="datetimeFigureOut">
              <a:rPr lang="ru-RU" smtClean="0"/>
              <a:pPr/>
              <a:t>20.03.2020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F451C36-0C04-4DDF-BED6-7B04FDD0968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400" b="1" i="1" dirty="0" smtClean="0"/>
              <a:t>Использование </a:t>
            </a:r>
            <a:r>
              <a:rPr lang="ru-RU" sz="2400" b="1" i="1" dirty="0" err="1" smtClean="0"/>
              <a:t>ref</a:t>
            </a:r>
            <a:r>
              <a:rPr lang="ru-RU" sz="2400" b="1" i="1" dirty="0" smtClean="0"/>
              <a:t> - и out-параметров </a:t>
            </a:r>
            <a:endParaRPr lang="ru-RU" sz="2400" dirty="0"/>
          </a:p>
        </p:txBody>
      </p:sp>
      <p:sp>
        <p:nvSpPr>
          <p:cNvPr id="3" name="Содержимое 2"/>
          <p:cNvSpPr>
            <a:spLocks noGrp="1"/>
          </p:cNvSpPr>
          <p:nvPr>
            <p:ph idx="1"/>
          </p:nvPr>
        </p:nvSpPr>
        <p:spPr>
          <a:xfrm>
            <a:off x="0" y="908720"/>
            <a:ext cx="8964488" cy="5544616"/>
          </a:xfrm>
        </p:spPr>
        <p:txBody>
          <a:bodyPr>
            <a:noAutofit/>
          </a:bodyPr>
          <a:lstStyle/>
          <a:p>
            <a:r>
              <a:rPr lang="ru-RU" sz="2200" dirty="0" smtClean="0"/>
              <a:t>Используя </a:t>
            </a:r>
            <a:r>
              <a:rPr lang="ru-RU" sz="2200" dirty="0"/>
              <a:t>ключевые слова </a:t>
            </a:r>
            <a:r>
              <a:rPr lang="ru-RU" sz="2200" dirty="0" err="1"/>
              <a:t>ref</a:t>
            </a:r>
            <a:r>
              <a:rPr lang="ru-RU" sz="2200" dirty="0"/>
              <a:t> и </a:t>
            </a:r>
            <a:r>
              <a:rPr lang="ru-RU" sz="2200" dirty="0" err="1"/>
              <a:t>out</a:t>
            </a:r>
            <a:r>
              <a:rPr lang="ru-RU" sz="2200" dirty="0"/>
              <a:t>, можно передать значение любого </a:t>
            </a:r>
            <a:r>
              <a:rPr lang="ru-RU" sz="2200" dirty="0" err="1"/>
              <a:t>нессылочного</a:t>
            </a:r>
            <a:r>
              <a:rPr lang="ru-RU" sz="2200" dirty="0"/>
              <a:t> типа по ссылке. Тем самым мы позволим методу изменить аргумент, используемый при вызове. </a:t>
            </a:r>
          </a:p>
          <a:p>
            <a:r>
              <a:rPr lang="ru-RU" sz="2200" dirty="0" smtClean="0"/>
              <a:t>В </a:t>
            </a:r>
            <a:r>
              <a:rPr lang="ru-RU" sz="2200" dirty="0"/>
              <a:t>общем случае существует две причины: позволить методу менять содержимое его аргументов или возвращать более одного значения. Рассмотрим подробно каждую из причин. Часто программисту нужен метод, способный оперировать реальными аргументами, передаваемыми ему при вызове. Классическим примером служит метод </a:t>
            </a:r>
            <a:r>
              <a:rPr lang="ru-RU" sz="2200" dirty="0" err="1"/>
              <a:t>swap</a:t>
            </a:r>
            <a:r>
              <a:rPr lang="ru-RU" sz="2200" dirty="0"/>
              <a:t>(), который меняет местами значения двух аргументов. При передаче значений </a:t>
            </a:r>
            <a:r>
              <a:rPr lang="ru-RU" sz="2200" dirty="0" err="1"/>
              <a:t>нессылочного</a:t>
            </a:r>
            <a:r>
              <a:rPr lang="ru-RU" sz="2200" dirty="0"/>
              <a:t> типа по значению невозможно написать метод обмена значениями двух аргументов, например, типа </a:t>
            </a:r>
            <a:r>
              <a:rPr lang="ru-RU" sz="2200" dirty="0" err="1"/>
              <a:t>int</a:t>
            </a:r>
            <a:r>
              <a:rPr lang="ru-RU" sz="2200" dirty="0"/>
              <a:t>, используя действующий по умолчанию </a:t>
            </a:r>
            <a:r>
              <a:rPr lang="ru-RU" sz="2200" dirty="0" err="1"/>
              <a:t>C#-механизм</a:t>
            </a:r>
            <a:r>
              <a:rPr lang="ru-RU" sz="2200" dirty="0"/>
              <a:t> передачи параметров по </a:t>
            </a:r>
            <a:r>
              <a:rPr lang="ru-RU" sz="2200" dirty="0" err="1" smtClean="0"/>
              <a:t>return</a:t>
            </a:r>
            <a:r>
              <a:rPr lang="ru-RU" sz="2200" dirty="0" smtClean="0"/>
              <a:t> </a:t>
            </a:r>
            <a:r>
              <a:rPr lang="ru-RU" sz="2200" dirty="0"/>
              <a:t>позволяет методу возвратить значение тому, кто сделал вызов. Однако метод может вернуть в результате одного вызова только одно значение. </a:t>
            </a:r>
            <a:r>
              <a:rPr lang="ru-RU" sz="2200" dirty="0" smtClean="0"/>
              <a:t>Если </a:t>
            </a:r>
            <a:r>
              <a:rPr lang="ru-RU" sz="2200" dirty="0"/>
              <a:t>нужно вернуть два или больше </a:t>
            </a:r>
            <a:r>
              <a:rPr lang="ru-RU" sz="2200" dirty="0" smtClean="0"/>
              <a:t>значений используют </a:t>
            </a:r>
            <a:r>
              <a:rPr lang="ru-RU" sz="2200" dirty="0"/>
              <a:t>модификатор </a:t>
            </a:r>
            <a:r>
              <a:rPr lang="ru-RU" sz="2200" dirty="0" err="1"/>
              <a:t>out</a:t>
            </a:r>
            <a:r>
              <a:rPr lang="ru-RU" sz="2200" dirty="0"/>
              <a:t>. </a:t>
            </a:r>
          </a:p>
          <a:p>
            <a:pPr>
              <a:buNone/>
            </a:pPr>
            <a:endParaRPr lang="ru-RU"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77500" lnSpcReduction="20000"/>
          </a:bodyPr>
          <a:lstStyle/>
          <a:p>
            <a:pPr>
              <a:buNone/>
            </a:pPr>
            <a:r>
              <a:rPr lang="en-US" dirty="0" smtClean="0"/>
              <a:t>class </a:t>
            </a:r>
            <a:r>
              <a:rPr lang="en-US" dirty="0" err="1" smtClean="0"/>
              <a:t>RefSwapDemo</a:t>
            </a:r>
            <a:r>
              <a:rPr lang="en-US" dirty="0" smtClean="0"/>
              <a:t> { </a:t>
            </a:r>
            <a:endParaRPr lang="ru-RU" dirty="0" smtClean="0"/>
          </a:p>
          <a:p>
            <a:pPr>
              <a:buNone/>
            </a:pPr>
            <a:r>
              <a:rPr lang="en-US" dirty="0" smtClean="0"/>
              <a:t>public static void Main() { </a:t>
            </a:r>
            <a:endParaRPr lang="ru-RU" dirty="0" smtClean="0"/>
          </a:p>
          <a:p>
            <a:pPr>
              <a:buNone/>
            </a:pPr>
            <a:r>
              <a:rPr lang="en-US" dirty="0" smtClean="0"/>
              <a:t> </a:t>
            </a:r>
            <a:r>
              <a:rPr lang="en-US" dirty="0" err="1" smtClean="0"/>
              <a:t>RefSwap</a:t>
            </a:r>
            <a:r>
              <a:rPr lang="en-US" dirty="0" smtClean="0"/>
              <a:t> x = new </a:t>
            </a:r>
            <a:r>
              <a:rPr lang="en-US" dirty="0" err="1" smtClean="0"/>
              <a:t>RefSwap</a:t>
            </a:r>
            <a:r>
              <a:rPr lang="en-US" dirty="0" smtClean="0"/>
              <a:t>(1, 2); </a:t>
            </a:r>
            <a:endParaRPr lang="ru-RU" dirty="0" smtClean="0"/>
          </a:p>
          <a:p>
            <a:pPr>
              <a:buNone/>
            </a:pPr>
            <a:r>
              <a:rPr lang="en-US" dirty="0" smtClean="0"/>
              <a:t> </a:t>
            </a:r>
            <a:r>
              <a:rPr lang="en-US" dirty="0" err="1" smtClean="0"/>
              <a:t>RefSwap</a:t>
            </a:r>
            <a:r>
              <a:rPr lang="en-US" dirty="0" smtClean="0"/>
              <a:t> y = new </a:t>
            </a:r>
            <a:r>
              <a:rPr lang="en-US" dirty="0" err="1" smtClean="0"/>
              <a:t>RefSwap</a:t>
            </a:r>
            <a:r>
              <a:rPr lang="en-US" dirty="0" smtClean="0"/>
              <a:t>(3, 4); </a:t>
            </a:r>
            <a:endParaRPr lang="ru-RU" dirty="0" smtClean="0"/>
          </a:p>
          <a:p>
            <a:pPr>
              <a:buNone/>
            </a:pPr>
            <a:r>
              <a:rPr lang="en-US" dirty="0" smtClean="0"/>
              <a:t>  </a:t>
            </a:r>
            <a:r>
              <a:rPr lang="en-US" dirty="0" err="1" smtClean="0"/>
              <a:t>Console.Write</a:t>
            </a:r>
            <a:r>
              <a:rPr lang="en-US" dirty="0" smtClean="0"/>
              <a:t>("x </a:t>
            </a:r>
            <a:r>
              <a:rPr lang="ru-RU" dirty="0" smtClean="0"/>
              <a:t>перед вызовом</a:t>
            </a:r>
            <a:r>
              <a:rPr lang="en-US" dirty="0" smtClean="0"/>
              <a:t>: "); </a:t>
            </a:r>
            <a:endParaRPr lang="ru-RU" dirty="0" smtClean="0"/>
          </a:p>
          <a:p>
            <a:pPr>
              <a:buNone/>
            </a:pPr>
            <a:r>
              <a:rPr lang="en-US" dirty="0" smtClean="0"/>
              <a:t> </a:t>
            </a:r>
            <a:r>
              <a:rPr lang="en-US" dirty="0" err="1" smtClean="0"/>
              <a:t>x.show</a:t>
            </a:r>
            <a:r>
              <a:rPr lang="en-US" dirty="0" smtClean="0"/>
              <a:t>(); </a:t>
            </a:r>
            <a:endParaRPr lang="ru-RU" dirty="0" smtClean="0"/>
          </a:p>
          <a:p>
            <a:pPr>
              <a:buNone/>
            </a:pPr>
            <a:r>
              <a:rPr lang="en-US" dirty="0" smtClean="0"/>
              <a:t>  </a:t>
            </a:r>
            <a:r>
              <a:rPr lang="en-US" dirty="0" err="1" smtClean="0"/>
              <a:t>Console.Write</a:t>
            </a:r>
            <a:r>
              <a:rPr lang="en-US" dirty="0" smtClean="0"/>
              <a:t>("y </a:t>
            </a:r>
            <a:r>
              <a:rPr lang="ru-RU" dirty="0" smtClean="0"/>
              <a:t>перед вызовом</a:t>
            </a:r>
            <a:r>
              <a:rPr lang="en-US" dirty="0" smtClean="0"/>
              <a:t>: "); </a:t>
            </a:r>
            <a:endParaRPr lang="ru-RU" dirty="0" smtClean="0"/>
          </a:p>
          <a:p>
            <a:pPr>
              <a:buNone/>
            </a:pPr>
            <a:r>
              <a:rPr lang="en-US" dirty="0" smtClean="0"/>
              <a:t> </a:t>
            </a:r>
            <a:r>
              <a:rPr lang="ru-RU" dirty="0" err="1" smtClean="0"/>
              <a:t>y.show</a:t>
            </a:r>
            <a:r>
              <a:rPr lang="ru-RU" dirty="0" smtClean="0"/>
              <a:t>(); </a:t>
            </a:r>
          </a:p>
          <a:p>
            <a:pPr>
              <a:buNone/>
            </a:pPr>
            <a:r>
              <a:rPr lang="ru-RU" dirty="0" smtClean="0"/>
              <a:t>  </a:t>
            </a:r>
            <a:r>
              <a:rPr lang="ru-RU" dirty="0" err="1" smtClean="0"/>
              <a:t>Console.WriteLine</a:t>
            </a:r>
            <a:r>
              <a:rPr lang="ru-RU" dirty="0" smtClean="0"/>
              <a:t>(); </a:t>
            </a:r>
          </a:p>
          <a:p>
            <a:pPr>
              <a:buNone/>
            </a:pPr>
            <a:r>
              <a:rPr lang="ru-RU" dirty="0" smtClean="0"/>
              <a:t>  // Обмениваем объекты, на которые ссылаются </a:t>
            </a:r>
            <a:r>
              <a:rPr lang="ru-RU" dirty="0" err="1" smtClean="0"/>
              <a:t>x</a:t>
            </a:r>
            <a:r>
              <a:rPr lang="ru-RU" dirty="0" smtClean="0"/>
              <a:t> и </a:t>
            </a:r>
            <a:r>
              <a:rPr lang="ru-RU" dirty="0" err="1" smtClean="0"/>
              <a:t>y</a:t>
            </a:r>
            <a:r>
              <a:rPr lang="ru-RU" dirty="0" smtClean="0"/>
              <a:t>. </a:t>
            </a:r>
          </a:p>
          <a:p>
            <a:pPr>
              <a:buNone/>
            </a:pPr>
            <a:r>
              <a:rPr lang="ru-RU" dirty="0" smtClean="0"/>
              <a:t> </a:t>
            </a:r>
            <a:r>
              <a:rPr lang="en-US" dirty="0" err="1" smtClean="0"/>
              <a:t>x.swap</a:t>
            </a:r>
            <a:r>
              <a:rPr lang="en-US" dirty="0" smtClean="0"/>
              <a:t>(ref x, ref y); </a:t>
            </a:r>
            <a:endParaRPr lang="ru-RU" dirty="0" smtClean="0"/>
          </a:p>
          <a:p>
            <a:pPr>
              <a:buNone/>
            </a:pPr>
            <a:r>
              <a:rPr lang="en-US" dirty="0" smtClean="0"/>
              <a:t>  </a:t>
            </a:r>
            <a:r>
              <a:rPr lang="ru-RU" dirty="0" err="1" smtClean="0"/>
              <a:t>Console.Write</a:t>
            </a:r>
            <a:r>
              <a:rPr lang="ru-RU" dirty="0" smtClean="0"/>
              <a:t>("</a:t>
            </a:r>
            <a:r>
              <a:rPr lang="ru-RU" dirty="0" err="1" smtClean="0"/>
              <a:t>x</a:t>
            </a:r>
            <a:r>
              <a:rPr lang="ru-RU" dirty="0" smtClean="0"/>
              <a:t> после вызова: "); </a:t>
            </a:r>
          </a:p>
          <a:p>
            <a:pPr>
              <a:buNone/>
            </a:pPr>
            <a:r>
              <a:rPr lang="ru-RU" dirty="0" smtClean="0"/>
              <a:t> </a:t>
            </a:r>
            <a:r>
              <a:rPr lang="en-US" dirty="0" err="1" smtClean="0"/>
              <a:t>x.show</a:t>
            </a:r>
            <a:r>
              <a:rPr lang="en-US" dirty="0" smtClean="0"/>
              <a:t>(); </a:t>
            </a:r>
            <a:endParaRPr lang="ru-RU" dirty="0" smtClean="0"/>
          </a:p>
          <a:p>
            <a:pPr>
              <a:buNone/>
            </a:pPr>
            <a:r>
              <a:rPr lang="en-US" dirty="0" smtClean="0"/>
              <a:t>  </a:t>
            </a:r>
            <a:r>
              <a:rPr lang="en-US" dirty="0" err="1" smtClean="0"/>
              <a:t>Console.Write</a:t>
            </a:r>
            <a:r>
              <a:rPr lang="en-US" dirty="0" smtClean="0"/>
              <a:t>("y </a:t>
            </a:r>
            <a:r>
              <a:rPr lang="ru-RU" dirty="0" smtClean="0"/>
              <a:t>после вызова</a:t>
            </a:r>
            <a:r>
              <a:rPr lang="en-US" dirty="0" smtClean="0"/>
              <a:t>: "); </a:t>
            </a:r>
            <a:endParaRPr lang="ru-RU" dirty="0" smtClean="0"/>
          </a:p>
          <a:p>
            <a:pPr>
              <a:buNone/>
            </a:pPr>
            <a:r>
              <a:rPr lang="en-US" dirty="0" smtClean="0"/>
              <a:t> </a:t>
            </a:r>
            <a:r>
              <a:rPr lang="ru-RU" dirty="0" err="1" smtClean="0"/>
              <a:t>y.show</a:t>
            </a:r>
            <a:r>
              <a:rPr lang="ru-RU" dirty="0" smtClean="0"/>
              <a:t>(); </a:t>
            </a:r>
          </a:p>
          <a:p>
            <a:pPr>
              <a:buNone/>
            </a:pPr>
            <a:r>
              <a:rPr lang="ru-RU" dirty="0" smtClean="0"/>
              <a:t> } </a:t>
            </a:r>
          </a:p>
          <a:p>
            <a:pPr>
              <a:buNone/>
            </a:pPr>
            <a:r>
              <a:rPr lang="ru-RU" dirty="0" smtClean="0"/>
              <a:t>} </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lstStyle/>
          <a:p>
            <a:pPr>
              <a:buNone/>
            </a:pPr>
            <a:r>
              <a:rPr lang="ru-RU" dirty="0" smtClean="0"/>
              <a:t>	При </a:t>
            </a:r>
            <a:r>
              <a:rPr lang="ru-RU" dirty="0"/>
              <a:t>выполнении этой программы получаем такие результаты: </a:t>
            </a:r>
          </a:p>
          <a:p>
            <a:pPr>
              <a:buNone/>
            </a:pPr>
            <a:r>
              <a:rPr lang="ru-RU" dirty="0" err="1"/>
              <a:t>x</a:t>
            </a:r>
            <a:r>
              <a:rPr lang="ru-RU" dirty="0"/>
              <a:t> перед вызовом: a: 1, b: 2 </a:t>
            </a:r>
          </a:p>
          <a:p>
            <a:pPr>
              <a:buNone/>
            </a:pPr>
            <a:r>
              <a:rPr lang="ru-RU" dirty="0" err="1"/>
              <a:t>y</a:t>
            </a:r>
            <a:r>
              <a:rPr lang="ru-RU" dirty="0"/>
              <a:t> перед вызовом: a: 3, b: 4 </a:t>
            </a:r>
          </a:p>
          <a:p>
            <a:pPr>
              <a:buNone/>
            </a:pPr>
            <a:r>
              <a:rPr lang="ru-RU" dirty="0" err="1" smtClean="0"/>
              <a:t>x</a:t>
            </a:r>
            <a:r>
              <a:rPr lang="ru-RU" dirty="0" smtClean="0"/>
              <a:t> </a:t>
            </a:r>
            <a:r>
              <a:rPr lang="ru-RU" dirty="0"/>
              <a:t>после вызова: a: 3, b: 4 </a:t>
            </a:r>
          </a:p>
          <a:p>
            <a:pPr>
              <a:buNone/>
            </a:pPr>
            <a:r>
              <a:rPr lang="ru-RU" dirty="0" err="1"/>
              <a:t>y</a:t>
            </a:r>
            <a:r>
              <a:rPr lang="ru-RU" dirty="0"/>
              <a:t> после вызова: a: 1, b: 2  </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457200" y="980727"/>
            <a:ext cx="8229600" cy="45719"/>
          </a:xfrm>
        </p:spPr>
        <p:txBody>
          <a:bodyPr>
            <a:normAutofit fontScale="90000"/>
          </a:bodyPr>
          <a:lstStyle/>
          <a:p>
            <a:r>
              <a:rPr lang="ru-RU" sz="2800" b="1" i="1" dirty="0" smtClean="0"/>
              <a:t>Использование переменного количества аргументов </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457200" y="1772816"/>
            <a:ext cx="8229600" cy="4608512"/>
          </a:xfrm>
        </p:spPr>
        <p:txBody>
          <a:bodyPr>
            <a:normAutofit fontScale="70000" lnSpcReduction="20000"/>
          </a:bodyPr>
          <a:lstStyle/>
          <a:p>
            <a:r>
              <a:rPr lang="ru-RU" dirty="0" smtClean="0"/>
              <a:t>При </a:t>
            </a:r>
            <a:r>
              <a:rPr lang="ru-RU" dirty="0"/>
              <a:t>создании метода обычно заранее известно количество аргументов, которые будут ему передаваться. Но иногда необходимо, чтобы метод принимал произвольное число аргументов. Рассмотрим, например, метод, который находит минимальное значение в наборе чисел. Такому методу может быть передано два, три или четыре значения. В любом случае метод должен возвращать наименьшее значение. Такой метод невозможно создать при использовании обычных параметров. Здесь необходимо применить специальный тип </a:t>
            </a:r>
            <a:r>
              <a:rPr lang="ru-RU" dirty="0" smtClean="0"/>
              <a:t>параметра</a:t>
            </a:r>
            <a:r>
              <a:rPr lang="ru-RU" dirty="0"/>
              <a:t>, который заменяет собой произвольное количество параметров. Это реализуется с помощью модификатора </a:t>
            </a:r>
            <a:r>
              <a:rPr lang="ru-RU" dirty="0" err="1"/>
              <a:t>params</a:t>
            </a:r>
            <a:r>
              <a:rPr lang="ru-RU" dirty="0"/>
              <a:t>. </a:t>
            </a:r>
          </a:p>
          <a:p>
            <a:r>
              <a:rPr lang="ru-RU" dirty="0"/>
              <a:t>Модификатор </a:t>
            </a:r>
            <a:r>
              <a:rPr lang="ru-RU" dirty="0" err="1"/>
              <a:t>params</a:t>
            </a:r>
            <a:r>
              <a:rPr lang="ru-RU" dirty="0"/>
              <a:t> используется для объявления параметра-массива, который сможет получить некоторое количество аргументов (в том числе и нулевое). Количество элементов в массиве будет равно числу аргументов, переданных методу.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85000" lnSpcReduction="20000"/>
          </a:bodyPr>
          <a:lstStyle/>
          <a:p>
            <a:pPr>
              <a:buNone/>
            </a:pPr>
            <a:r>
              <a:rPr lang="ru-RU" dirty="0"/>
              <a:t>// Демонстрация использования модификатора </a:t>
            </a:r>
            <a:r>
              <a:rPr lang="ru-RU" dirty="0" err="1"/>
              <a:t>params</a:t>
            </a:r>
            <a:r>
              <a:rPr lang="ru-RU" dirty="0"/>
              <a:t>. </a:t>
            </a:r>
          </a:p>
          <a:p>
            <a:pPr>
              <a:buNone/>
            </a:pPr>
            <a:r>
              <a:rPr lang="ru-RU" dirty="0"/>
              <a:t> </a:t>
            </a:r>
            <a:r>
              <a:rPr lang="ru-RU" dirty="0" err="1"/>
              <a:t>using</a:t>
            </a:r>
            <a:r>
              <a:rPr lang="ru-RU" dirty="0"/>
              <a:t> </a:t>
            </a:r>
            <a:r>
              <a:rPr lang="ru-RU" dirty="0" err="1"/>
              <a:t>System</a:t>
            </a:r>
            <a:r>
              <a:rPr lang="ru-RU" dirty="0"/>
              <a:t>; </a:t>
            </a:r>
          </a:p>
          <a:p>
            <a:pPr>
              <a:buNone/>
            </a:pPr>
            <a:r>
              <a:rPr lang="ru-RU" dirty="0"/>
              <a:t> </a:t>
            </a:r>
            <a:r>
              <a:rPr lang="en-US" dirty="0"/>
              <a:t>class Min { </a:t>
            </a:r>
            <a:endParaRPr lang="ru-RU" dirty="0"/>
          </a:p>
          <a:p>
            <a:pPr>
              <a:buNone/>
            </a:pPr>
            <a:r>
              <a:rPr lang="en-US" dirty="0"/>
              <a:t> public </a:t>
            </a:r>
            <a:r>
              <a:rPr lang="en-US" dirty="0" err="1"/>
              <a:t>int</a:t>
            </a:r>
            <a:r>
              <a:rPr lang="en-US" dirty="0"/>
              <a:t> </a:t>
            </a:r>
            <a:r>
              <a:rPr lang="en-US" dirty="0" err="1"/>
              <a:t>minVal</a:t>
            </a:r>
            <a:r>
              <a:rPr lang="en-US" dirty="0"/>
              <a:t>(</a:t>
            </a:r>
            <a:r>
              <a:rPr lang="en-US" dirty="0" err="1"/>
              <a:t>params</a:t>
            </a:r>
            <a:r>
              <a:rPr lang="en-US" dirty="0"/>
              <a:t> </a:t>
            </a:r>
            <a:r>
              <a:rPr lang="en-US" dirty="0" err="1"/>
              <a:t>int</a:t>
            </a:r>
            <a:r>
              <a:rPr lang="en-US" dirty="0"/>
              <a:t>[] </a:t>
            </a:r>
            <a:r>
              <a:rPr lang="en-US" dirty="0" err="1"/>
              <a:t>nums</a:t>
            </a:r>
            <a:r>
              <a:rPr lang="en-US" dirty="0"/>
              <a:t>) { </a:t>
            </a:r>
            <a:endParaRPr lang="ru-RU" dirty="0"/>
          </a:p>
          <a:p>
            <a:pPr>
              <a:buNone/>
            </a:pPr>
            <a:r>
              <a:rPr lang="en-US" dirty="0"/>
              <a:t> </a:t>
            </a:r>
            <a:r>
              <a:rPr lang="en-US" dirty="0" err="1"/>
              <a:t>int</a:t>
            </a:r>
            <a:r>
              <a:rPr lang="en-US" dirty="0"/>
              <a:t> m; </a:t>
            </a:r>
            <a:endParaRPr lang="ru-RU" dirty="0"/>
          </a:p>
          <a:p>
            <a:pPr>
              <a:buNone/>
            </a:pPr>
            <a:r>
              <a:rPr lang="en-US" dirty="0"/>
              <a:t>  if(</a:t>
            </a:r>
            <a:r>
              <a:rPr lang="en-US" dirty="0" err="1"/>
              <a:t>nums.Length</a:t>
            </a:r>
            <a:r>
              <a:rPr lang="en-US" dirty="0"/>
              <a:t> == 0) { </a:t>
            </a:r>
            <a:endParaRPr lang="ru-RU" dirty="0"/>
          </a:p>
          <a:p>
            <a:pPr>
              <a:buNone/>
            </a:pPr>
            <a:r>
              <a:rPr lang="en-US" dirty="0"/>
              <a:t> </a:t>
            </a:r>
            <a:r>
              <a:rPr lang="ru-RU" dirty="0" err="1"/>
              <a:t>Console.WriteLine</a:t>
            </a:r>
            <a:r>
              <a:rPr lang="ru-RU" dirty="0"/>
              <a:t>("Ошибка: нет аргументов."); </a:t>
            </a:r>
          </a:p>
          <a:p>
            <a:pPr>
              <a:buNone/>
            </a:pPr>
            <a:r>
              <a:rPr lang="ru-RU" dirty="0"/>
              <a:t> </a:t>
            </a:r>
            <a:r>
              <a:rPr lang="en-US" dirty="0"/>
              <a:t>return 0; </a:t>
            </a:r>
            <a:endParaRPr lang="ru-RU" dirty="0"/>
          </a:p>
          <a:p>
            <a:pPr>
              <a:buNone/>
            </a:pPr>
            <a:r>
              <a:rPr lang="en-US" dirty="0"/>
              <a:t> } </a:t>
            </a:r>
            <a:endParaRPr lang="ru-RU" dirty="0"/>
          </a:p>
          <a:p>
            <a:pPr>
              <a:buNone/>
            </a:pPr>
            <a:r>
              <a:rPr lang="en-US" dirty="0"/>
              <a:t> m = </a:t>
            </a:r>
            <a:r>
              <a:rPr lang="en-US" dirty="0" err="1"/>
              <a:t>nums</a:t>
            </a:r>
            <a:r>
              <a:rPr lang="en-US" dirty="0"/>
              <a:t>[0]; </a:t>
            </a:r>
            <a:endParaRPr lang="ru-RU" dirty="0"/>
          </a:p>
          <a:p>
            <a:pPr>
              <a:buNone/>
            </a:pPr>
            <a:r>
              <a:rPr lang="en-US" dirty="0"/>
              <a:t>  for(</a:t>
            </a:r>
            <a:r>
              <a:rPr lang="en-US" dirty="0" err="1"/>
              <a:t>int</a:t>
            </a:r>
            <a:r>
              <a:rPr lang="en-US" dirty="0"/>
              <a:t> </a:t>
            </a:r>
            <a:r>
              <a:rPr lang="en-US" dirty="0" err="1"/>
              <a:t>i</a:t>
            </a:r>
            <a:r>
              <a:rPr lang="en-US" dirty="0"/>
              <a:t>=1; </a:t>
            </a:r>
            <a:r>
              <a:rPr lang="en-US" dirty="0" err="1"/>
              <a:t>i</a:t>
            </a:r>
            <a:r>
              <a:rPr lang="en-US" dirty="0"/>
              <a:t> &lt; </a:t>
            </a:r>
            <a:r>
              <a:rPr lang="en-US" dirty="0" err="1"/>
              <a:t>nums.Length</a:t>
            </a:r>
            <a:r>
              <a:rPr lang="en-US" dirty="0"/>
              <a:t>; </a:t>
            </a:r>
            <a:r>
              <a:rPr lang="en-US" dirty="0" err="1"/>
              <a:t>i</a:t>
            </a:r>
            <a:r>
              <a:rPr lang="en-US" dirty="0"/>
              <a:t>++) </a:t>
            </a:r>
            <a:endParaRPr lang="ru-RU" dirty="0"/>
          </a:p>
          <a:p>
            <a:pPr>
              <a:buNone/>
            </a:pPr>
            <a:r>
              <a:rPr lang="en-US" dirty="0"/>
              <a:t> if(</a:t>
            </a:r>
            <a:r>
              <a:rPr lang="en-US" dirty="0" err="1"/>
              <a:t>nums</a:t>
            </a:r>
            <a:r>
              <a:rPr lang="en-US" dirty="0"/>
              <a:t>[</a:t>
            </a:r>
            <a:r>
              <a:rPr lang="en-US" dirty="0" err="1"/>
              <a:t>i</a:t>
            </a:r>
            <a:r>
              <a:rPr lang="en-US" dirty="0"/>
              <a:t>] &lt; m) m = </a:t>
            </a:r>
            <a:r>
              <a:rPr lang="en-US" dirty="0" err="1"/>
              <a:t>nums</a:t>
            </a:r>
            <a:r>
              <a:rPr lang="en-US" dirty="0"/>
              <a:t>[</a:t>
            </a:r>
            <a:r>
              <a:rPr lang="en-US" dirty="0" err="1"/>
              <a:t>i</a:t>
            </a:r>
            <a:r>
              <a:rPr lang="en-US" dirty="0"/>
              <a:t>]; </a:t>
            </a:r>
            <a:endParaRPr lang="ru-RU" dirty="0"/>
          </a:p>
          <a:p>
            <a:pPr>
              <a:buNone/>
            </a:pPr>
            <a:r>
              <a:rPr lang="en-US" dirty="0"/>
              <a:t> return m; </a:t>
            </a:r>
            <a:endParaRPr lang="ru-RU" dirty="0"/>
          </a:p>
          <a:p>
            <a:pPr>
              <a:buNone/>
            </a:pPr>
            <a:r>
              <a:rPr lang="en-US" dirty="0"/>
              <a:t> } </a:t>
            </a:r>
            <a:endParaRPr lang="ru-RU" dirty="0"/>
          </a:p>
          <a:p>
            <a:pPr>
              <a:buNone/>
            </a:pPr>
            <a:r>
              <a:rPr lang="en-US" dirty="0"/>
              <a:t>} </a:t>
            </a:r>
            <a:endParaRPr lang="ru-RU" dirty="0"/>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fontScale="62500" lnSpcReduction="20000"/>
          </a:bodyPr>
          <a:lstStyle/>
          <a:p>
            <a:pPr>
              <a:buNone/>
            </a:pPr>
            <a:r>
              <a:rPr lang="en-US" dirty="0"/>
              <a:t>class </a:t>
            </a:r>
            <a:r>
              <a:rPr lang="en-US" dirty="0" err="1"/>
              <a:t>ParamsDemo</a:t>
            </a:r>
            <a:r>
              <a:rPr lang="en-US" dirty="0"/>
              <a:t> { </a:t>
            </a:r>
            <a:endParaRPr lang="ru-RU" dirty="0"/>
          </a:p>
          <a:p>
            <a:pPr>
              <a:buNone/>
            </a:pPr>
            <a:r>
              <a:rPr lang="en-US" dirty="0"/>
              <a:t> public static void Main() { </a:t>
            </a:r>
            <a:endParaRPr lang="ru-RU" dirty="0"/>
          </a:p>
          <a:p>
            <a:pPr>
              <a:buNone/>
            </a:pPr>
            <a:r>
              <a:rPr lang="en-US" dirty="0"/>
              <a:t> Min ob = new Min(); </a:t>
            </a:r>
            <a:endParaRPr lang="ru-RU" dirty="0"/>
          </a:p>
          <a:p>
            <a:pPr>
              <a:buNone/>
            </a:pPr>
            <a:r>
              <a:rPr lang="en-US" dirty="0"/>
              <a:t> </a:t>
            </a:r>
            <a:r>
              <a:rPr lang="en-US" dirty="0" err="1"/>
              <a:t>int</a:t>
            </a:r>
            <a:r>
              <a:rPr lang="en-US" dirty="0"/>
              <a:t> min; </a:t>
            </a:r>
            <a:endParaRPr lang="ru-RU" dirty="0"/>
          </a:p>
          <a:p>
            <a:pPr>
              <a:buNone/>
            </a:pPr>
            <a:r>
              <a:rPr lang="en-US" dirty="0"/>
              <a:t> </a:t>
            </a:r>
            <a:r>
              <a:rPr lang="ru-RU" dirty="0" err="1"/>
              <a:t>int</a:t>
            </a:r>
            <a:r>
              <a:rPr lang="ru-RU" dirty="0"/>
              <a:t> </a:t>
            </a:r>
            <a:r>
              <a:rPr lang="ru-RU" dirty="0" err="1"/>
              <a:t>a</a:t>
            </a:r>
            <a:r>
              <a:rPr lang="ru-RU" dirty="0"/>
              <a:t> = 10, </a:t>
            </a:r>
            <a:r>
              <a:rPr lang="ru-RU" dirty="0" err="1"/>
              <a:t>b</a:t>
            </a:r>
            <a:r>
              <a:rPr lang="ru-RU" dirty="0"/>
              <a:t> = 20;  </a:t>
            </a:r>
          </a:p>
          <a:p>
            <a:pPr>
              <a:buNone/>
            </a:pPr>
            <a:r>
              <a:rPr lang="ru-RU" dirty="0"/>
              <a:t>// Вызываем метод с двумя значениями. </a:t>
            </a:r>
          </a:p>
          <a:p>
            <a:pPr>
              <a:buNone/>
            </a:pPr>
            <a:r>
              <a:rPr lang="ru-RU" dirty="0"/>
              <a:t> </a:t>
            </a:r>
            <a:r>
              <a:rPr lang="en-US" dirty="0"/>
              <a:t>min = </a:t>
            </a:r>
            <a:r>
              <a:rPr lang="en-US" dirty="0" err="1"/>
              <a:t>ob.minVal</a:t>
            </a:r>
            <a:r>
              <a:rPr lang="en-US" dirty="0"/>
              <a:t>(a, b); </a:t>
            </a:r>
            <a:endParaRPr lang="ru-RU" dirty="0"/>
          </a:p>
          <a:p>
            <a:pPr>
              <a:buNone/>
            </a:pPr>
            <a:r>
              <a:rPr lang="en-US" dirty="0"/>
              <a:t> </a:t>
            </a:r>
            <a:r>
              <a:rPr lang="en-US" dirty="0" err="1"/>
              <a:t>Console.WriteLine</a:t>
            </a:r>
            <a:r>
              <a:rPr lang="en-US" dirty="0"/>
              <a:t>("</a:t>
            </a:r>
            <a:r>
              <a:rPr lang="ru-RU" dirty="0"/>
              <a:t>Минимум равен </a:t>
            </a:r>
            <a:r>
              <a:rPr lang="en-US" dirty="0"/>
              <a:t>" + min); </a:t>
            </a:r>
            <a:endParaRPr lang="ru-RU" dirty="0"/>
          </a:p>
          <a:p>
            <a:pPr>
              <a:buNone/>
            </a:pPr>
            <a:r>
              <a:rPr lang="en-US" dirty="0"/>
              <a:t>  // call with 3 values </a:t>
            </a:r>
            <a:endParaRPr lang="ru-RU" dirty="0"/>
          </a:p>
          <a:p>
            <a:pPr>
              <a:buNone/>
            </a:pPr>
            <a:r>
              <a:rPr lang="en-US" dirty="0"/>
              <a:t> min = </a:t>
            </a:r>
            <a:r>
              <a:rPr lang="en-US" dirty="0" err="1"/>
              <a:t>ob.minVal</a:t>
            </a:r>
            <a:r>
              <a:rPr lang="en-US" dirty="0"/>
              <a:t>(a, b</a:t>
            </a:r>
            <a:r>
              <a:rPr lang="en-US" dirty="0" smtClean="0"/>
              <a:t>, </a:t>
            </a:r>
            <a:r>
              <a:rPr lang="en-US" dirty="0"/>
              <a:t>-1); </a:t>
            </a:r>
            <a:endParaRPr lang="ru-RU" dirty="0"/>
          </a:p>
          <a:p>
            <a:pPr>
              <a:buNone/>
            </a:pPr>
            <a:r>
              <a:rPr lang="en-US" dirty="0"/>
              <a:t> </a:t>
            </a:r>
            <a:r>
              <a:rPr lang="en-US" dirty="0" err="1"/>
              <a:t>Console.WriteLine</a:t>
            </a:r>
            <a:r>
              <a:rPr lang="en-US" dirty="0"/>
              <a:t>("</a:t>
            </a:r>
            <a:r>
              <a:rPr lang="ru-RU" dirty="0"/>
              <a:t>Минимум равен</a:t>
            </a:r>
            <a:r>
              <a:rPr lang="en-US" dirty="0"/>
              <a:t> " + min); </a:t>
            </a:r>
            <a:endParaRPr lang="ru-RU" dirty="0"/>
          </a:p>
          <a:p>
            <a:pPr>
              <a:buNone/>
            </a:pPr>
            <a:r>
              <a:rPr lang="en-US" dirty="0"/>
              <a:t>  </a:t>
            </a:r>
            <a:r>
              <a:rPr lang="ru-RU" dirty="0"/>
              <a:t>// Вызываем метод с пятью значениями. </a:t>
            </a:r>
          </a:p>
          <a:p>
            <a:pPr>
              <a:buNone/>
            </a:pPr>
            <a:r>
              <a:rPr lang="ru-RU" dirty="0"/>
              <a:t> </a:t>
            </a:r>
            <a:r>
              <a:rPr lang="en-US" dirty="0"/>
              <a:t>min = </a:t>
            </a:r>
            <a:r>
              <a:rPr lang="en-US" dirty="0" err="1"/>
              <a:t>ob.minVal</a:t>
            </a:r>
            <a:r>
              <a:rPr lang="en-US" dirty="0"/>
              <a:t>(18, 23, 3, 14, 25); </a:t>
            </a:r>
            <a:endParaRPr lang="ru-RU" dirty="0"/>
          </a:p>
          <a:p>
            <a:pPr>
              <a:buNone/>
            </a:pPr>
            <a:r>
              <a:rPr lang="en-US" dirty="0"/>
              <a:t> </a:t>
            </a:r>
            <a:r>
              <a:rPr lang="en-US" dirty="0" err="1"/>
              <a:t>Console.WriteLine</a:t>
            </a:r>
            <a:r>
              <a:rPr lang="en-US" dirty="0"/>
              <a:t>("</a:t>
            </a:r>
            <a:r>
              <a:rPr lang="ru-RU" dirty="0"/>
              <a:t>Минимум равен</a:t>
            </a:r>
            <a:r>
              <a:rPr lang="en-US" dirty="0"/>
              <a:t> " + min); </a:t>
            </a:r>
            <a:endParaRPr lang="ru-RU" dirty="0"/>
          </a:p>
          <a:p>
            <a:pPr>
              <a:buNone/>
            </a:pPr>
            <a:r>
              <a:rPr lang="en-US" dirty="0"/>
              <a:t>  </a:t>
            </a:r>
            <a:r>
              <a:rPr lang="ru-RU" dirty="0"/>
              <a:t>// Этот метод можно также вызвать с int-массивом. </a:t>
            </a:r>
          </a:p>
          <a:p>
            <a:pPr>
              <a:buNone/>
            </a:pPr>
            <a:r>
              <a:rPr lang="ru-RU" dirty="0"/>
              <a:t> </a:t>
            </a:r>
            <a:r>
              <a:rPr lang="en-US" dirty="0" err="1"/>
              <a:t>int</a:t>
            </a:r>
            <a:r>
              <a:rPr lang="en-US" dirty="0"/>
              <a:t>[] </a:t>
            </a:r>
            <a:r>
              <a:rPr lang="en-US" dirty="0" err="1"/>
              <a:t>args</a:t>
            </a:r>
            <a:r>
              <a:rPr lang="en-US" dirty="0"/>
              <a:t> = { 45, 67, 34, 9, 112, 8 }; </a:t>
            </a:r>
            <a:endParaRPr lang="ru-RU" dirty="0"/>
          </a:p>
          <a:p>
            <a:pPr>
              <a:buNone/>
            </a:pPr>
            <a:r>
              <a:rPr lang="en-US" dirty="0"/>
              <a:t> min = </a:t>
            </a:r>
            <a:r>
              <a:rPr lang="en-US" dirty="0" err="1"/>
              <a:t>ob.minVal</a:t>
            </a:r>
            <a:r>
              <a:rPr lang="en-US" dirty="0"/>
              <a:t>(</a:t>
            </a:r>
            <a:r>
              <a:rPr lang="en-US" dirty="0" err="1"/>
              <a:t>args</a:t>
            </a:r>
            <a:r>
              <a:rPr lang="en-US" dirty="0"/>
              <a:t>); </a:t>
            </a:r>
            <a:endParaRPr lang="ru-RU" dirty="0"/>
          </a:p>
          <a:p>
            <a:pPr>
              <a:buNone/>
            </a:pPr>
            <a:r>
              <a:rPr lang="en-US" dirty="0"/>
              <a:t> </a:t>
            </a:r>
            <a:r>
              <a:rPr lang="en-US" dirty="0" err="1"/>
              <a:t>Console.WriteLine</a:t>
            </a:r>
            <a:r>
              <a:rPr lang="en-US" dirty="0"/>
              <a:t>("</a:t>
            </a:r>
            <a:r>
              <a:rPr lang="ru-RU" dirty="0"/>
              <a:t>Минимум равен</a:t>
            </a:r>
            <a:r>
              <a:rPr lang="en-US" dirty="0"/>
              <a:t> " + min); </a:t>
            </a:r>
            <a:endParaRPr lang="ru-RU" dirty="0"/>
          </a:p>
          <a:p>
            <a:pPr>
              <a:buNone/>
            </a:pPr>
            <a:r>
              <a:rPr lang="en-US" dirty="0"/>
              <a:t> </a:t>
            </a:r>
            <a:r>
              <a:rPr lang="ru-RU" dirty="0"/>
              <a:t>} </a:t>
            </a:r>
          </a:p>
          <a:p>
            <a:pPr>
              <a:buNone/>
            </a:pPr>
            <a:r>
              <a:rPr lang="ru-RU" dirty="0"/>
              <a:t>} </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a:t>Вот результаты выполнения этой программы: </a:t>
            </a:r>
          </a:p>
          <a:p>
            <a:r>
              <a:rPr lang="ru-RU" dirty="0"/>
              <a:t>Минимум равен 10 </a:t>
            </a:r>
          </a:p>
          <a:p>
            <a:r>
              <a:rPr lang="ru-RU" dirty="0"/>
              <a:t>Минимум равен -1 </a:t>
            </a:r>
          </a:p>
          <a:p>
            <a:r>
              <a:rPr lang="ru-RU" dirty="0"/>
              <a:t>Минимум равен 3 </a:t>
            </a:r>
          </a:p>
          <a:p>
            <a:r>
              <a:rPr lang="ru-RU" dirty="0"/>
              <a:t>Минимум равен 8 </a:t>
            </a: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001419"/>
          </a:xfrm>
        </p:spPr>
        <p:txBody>
          <a:bodyPr>
            <a:normAutofit fontScale="62500" lnSpcReduction="20000"/>
          </a:bodyPr>
          <a:lstStyle/>
          <a:p>
            <a:pPr>
              <a:buNone/>
            </a:pPr>
            <a:r>
              <a:rPr lang="ru-RU" dirty="0"/>
              <a:t>// Использование обычного параметра вместе  с params-параметром.  </a:t>
            </a:r>
          </a:p>
          <a:p>
            <a:pPr>
              <a:buNone/>
            </a:pPr>
            <a:r>
              <a:rPr lang="en-US" dirty="0"/>
              <a:t>using System; </a:t>
            </a:r>
            <a:endParaRPr lang="ru-RU" dirty="0"/>
          </a:p>
          <a:p>
            <a:pPr>
              <a:buNone/>
            </a:pPr>
            <a:r>
              <a:rPr lang="en-US" dirty="0"/>
              <a:t>class </a:t>
            </a:r>
            <a:r>
              <a:rPr lang="en-US" dirty="0" err="1"/>
              <a:t>MyClass</a:t>
            </a:r>
            <a:r>
              <a:rPr lang="en-US" dirty="0"/>
              <a:t> { </a:t>
            </a:r>
            <a:endParaRPr lang="ru-RU" dirty="0"/>
          </a:p>
          <a:p>
            <a:pPr>
              <a:buNone/>
            </a:pPr>
            <a:r>
              <a:rPr lang="en-US" dirty="0"/>
              <a:t> public void </a:t>
            </a:r>
            <a:r>
              <a:rPr lang="en-US" dirty="0" err="1"/>
              <a:t>showArgs</a:t>
            </a:r>
            <a:r>
              <a:rPr lang="en-US" dirty="0"/>
              <a:t>(string </a:t>
            </a:r>
            <a:r>
              <a:rPr lang="en-US" dirty="0" err="1"/>
              <a:t>msg</a:t>
            </a:r>
            <a:r>
              <a:rPr lang="en-US" dirty="0"/>
              <a:t>, </a:t>
            </a:r>
            <a:r>
              <a:rPr lang="en-US" dirty="0" err="1"/>
              <a:t>params</a:t>
            </a:r>
            <a:r>
              <a:rPr lang="en-US" dirty="0"/>
              <a:t> </a:t>
            </a:r>
            <a:r>
              <a:rPr lang="en-US" dirty="0" err="1"/>
              <a:t>int</a:t>
            </a:r>
            <a:r>
              <a:rPr lang="en-US" dirty="0"/>
              <a:t>[] </a:t>
            </a:r>
            <a:r>
              <a:rPr lang="en-US" dirty="0" err="1"/>
              <a:t>nums</a:t>
            </a:r>
            <a:r>
              <a:rPr lang="en-US" dirty="0"/>
              <a:t>) { </a:t>
            </a:r>
            <a:endParaRPr lang="ru-RU" dirty="0"/>
          </a:p>
          <a:p>
            <a:pPr>
              <a:buNone/>
            </a:pPr>
            <a:r>
              <a:rPr lang="en-US" dirty="0"/>
              <a:t> </a:t>
            </a:r>
            <a:r>
              <a:rPr lang="en-US" dirty="0" err="1"/>
              <a:t>Console.Write</a:t>
            </a:r>
            <a:r>
              <a:rPr lang="en-US" dirty="0"/>
              <a:t>(</a:t>
            </a:r>
            <a:r>
              <a:rPr lang="en-US" dirty="0" err="1"/>
              <a:t>msg</a:t>
            </a:r>
            <a:r>
              <a:rPr lang="en-US" dirty="0"/>
              <a:t> + ": "); </a:t>
            </a:r>
            <a:endParaRPr lang="ru-RU" dirty="0"/>
          </a:p>
          <a:p>
            <a:pPr>
              <a:buNone/>
            </a:pPr>
            <a:r>
              <a:rPr lang="en-US" dirty="0"/>
              <a:t>  </a:t>
            </a:r>
            <a:r>
              <a:rPr lang="en-US" dirty="0" err="1"/>
              <a:t>foreach</a:t>
            </a:r>
            <a:r>
              <a:rPr lang="en-US" dirty="0"/>
              <a:t>(</a:t>
            </a:r>
            <a:r>
              <a:rPr lang="en-US" dirty="0" err="1"/>
              <a:t>int</a:t>
            </a:r>
            <a:r>
              <a:rPr lang="en-US" dirty="0"/>
              <a:t> </a:t>
            </a:r>
            <a:r>
              <a:rPr lang="en-US" dirty="0" err="1"/>
              <a:t>i</a:t>
            </a:r>
            <a:r>
              <a:rPr lang="en-US" dirty="0"/>
              <a:t> in </a:t>
            </a:r>
            <a:r>
              <a:rPr lang="en-US" dirty="0" err="1"/>
              <a:t>nums</a:t>
            </a:r>
            <a:r>
              <a:rPr lang="en-US" dirty="0"/>
              <a:t>) </a:t>
            </a:r>
            <a:endParaRPr lang="ru-RU" dirty="0"/>
          </a:p>
          <a:p>
            <a:pPr>
              <a:buNone/>
            </a:pPr>
            <a:r>
              <a:rPr lang="en-US" dirty="0"/>
              <a:t> </a:t>
            </a:r>
            <a:r>
              <a:rPr lang="en-US" dirty="0" err="1"/>
              <a:t>Console.Write</a:t>
            </a:r>
            <a:r>
              <a:rPr lang="en-US" dirty="0"/>
              <a:t>(</a:t>
            </a:r>
            <a:r>
              <a:rPr lang="en-US" dirty="0" err="1"/>
              <a:t>i</a:t>
            </a:r>
            <a:r>
              <a:rPr lang="en-US" dirty="0"/>
              <a:t> + " "); </a:t>
            </a:r>
            <a:endParaRPr lang="ru-RU" dirty="0"/>
          </a:p>
          <a:p>
            <a:pPr>
              <a:buNone/>
            </a:pPr>
            <a:r>
              <a:rPr lang="en-US" dirty="0"/>
              <a:t> </a:t>
            </a:r>
            <a:r>
              <a:rPr lang="en-US" dirty="0" err="1"/>
              <a:t>Console.WriteLine</a:t>
            </a:r>
            <a:r>
              <a:rPr lang="en-US" dirty="0"/>
              <a:t>(); </a:t>
            </a:r>
            <a:r>
              <a:rPr lang="en-US" dirty="0" smtClean="0"/>
              <a:t> </a:t>
            </a:r>
            <a:r>
              <a:rPr lang="en-US" dirty="0"/>
              <a:t>} </a:t>
            </a:r>
            <a:r>
              <a:rPr lang="en-US" dirty="0" smtClean="0"/>
              <a:t>} </a:t>
            </a:r>
            <a:endParaRPr lang="ru-RU" dirty="0"/>
          </a:p>
          <a:p>
            <a:pPr>
              <a:buNone/>
            </a:pPr>
            <a:r>
              <a:rPr lang="en-US" dirty="0"/>
              <a:t> class ParamsDemo2 { </a:t>
            </a:r>
            <a:endParaRPr lang="ru-RU" dirty="0"/>
          </a:p>
          <a:p>
            <a:pPr>
              <a:buNone/>
            </a:pPr>
            <a:r>
              <a:rPr lang="en-US" dirty="0"/>
              <a:t> public static void Main() { </a:t>
            </a:r>
            <a:endParaRPr lang="ru-RU" dirty="0"/>
          </a:p>
          <a:p>
            <a:pPr>
              <a:buNone/>
            </a:pPr>
            <a:r>
              <a:rPr lang="en-US" dirty="0"/>
              <a:t> </a:t>
            </a:r>
            <a:r>
              <a:rPr lang="en-US" dirty="0" err="1"/>
              <a:t>MyClass</a:t>
            </a:r>
            <a:r>
              <a:rPr lang="en-US" dirty="0"/>
              <a:t> ob = new </a:t>
            </a:r>
            <a:r>
              <a:rPr lang="en-US" dirty="0" err="1"/>
              <a:t>MyClass</a:t>
            </a:r>
            <a:r>
              <a:rPr lang="en-US" dirty="0"/>
              <a:t>(); </a:t>
            </a:r>
            <a:endParaRPr lang="ru-RU" dirty="0"/>
          </a:p>
          <a:p>
            <a:pPr>
              <a:buNone/>
            </a:pPr>
            <a:r>
              <a:rPr lang="en-US" dirty="0"/>
              <a:t>  </a:t>
            </a:r>
            <a:r>
              <a:rPr lang="en-US" dirty="0" err="1"/>
              <a:t>ob.showArgs</a:t>
            </a:r>
            <a:r>
              <a:rPr lang="en-US" dirty="0"/>
              <a:t>("</a:t>
            </a:r>
            <a:r>
              <a:rPr lang="ru-RU" dirty="0"/>
              <a:t>Вот несколько целых чисел</a:t>
            </a:r>
            <a:r>
              <a:rPr lang="en-US" dirty="0"/>
              <a:t>",  1, 2, 3, 4, 5); </a:t>
            </a:r>
            <a:endParaRPr lang="ru-RU" dirty="0"/>
          </a:p>
          <a:p>
            <a:pPr>
              <a:buNone/>
            </a:pPr>
            <a:r>
              <a:rPr lang="en-US" dirty="0"/>
              <a:t> </a:t>
            </a:r>
            <a:r>
              <a:rPr lang="ru-RU" dirty="0" err="1"/>
              <a:t>ob.showArgs</a:t>
            </a:r>
            <a:r>
              <a:rPr lang="ru-RU" dirty="0"/>
              <a:t>("А вот еще два числа",  17, 20); </a:t>
            </a:r>
            <a:r>
              <a:rPr lang="ru-RU" dirty="0" smtClean="0"/>
              <a:t> </a:t>
            </a:r>
            <a:r>
              <a:rPr lang="ru-RU" dirty="0"/>
              <a:t>} </a:t>
            </a:r>
          </a:p>
          <a:p>
            <a:pPr>
              <a:buNone/>
            </a:pPr>
            <a:r>
              <a:rPr lang="ru-RU" dirty="0"/>
              <a:t>} </a:t>
            </a:r>
          </a:p>
          <a:p>
            <a:pPr>
              <a:buNone/>
            </a:pPr>
            <a:r>
              <a:rPr lang="ru-RU" dirty="0"/>
              <a:t>Программа генерирует следующие результаты: </a:t>
            </a:r>
          </a:p>
          <a:p>
            <a:pPr>
              <a:buNone/>
            </a:pPr>
            <a:r>
              <a:rPr lang="ru-RU" dirty="0"/>
              <a:t>Вот несколько целых чисел: 1 2 3 4 5 </a:t>
            </a:r>
          </a:p>
          <a:p>
            <a:pPr>
              <a:buNone/>
            </a:pPr>
            <a:r>
              <a:rPr lang="ru-RU" dirty="0"/>
              <a:t>А вот еще два числа: 17 20 </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5937523"/>
          </a:xfrm>
        </p:spPr>
        <p:txBody>
          <a:bodyPr>
            <a:normAutofit fontScale="77500" lnSpcReduction="20000"/>
          </a:bodyPr>
          <a:lstStyle/>
          <a:p>
            <a:pPr>
              <a:buNone/>
            </a:pPr>
            <a:r>
              <a:rPr lang="ru-RU" dirty="0"/>
              <a:t>// Использование модификатора </a:t>
            </a:r>
            <a:r>
              <a:rPr lang="ru-RU" dirty="0" err="1" smtClean="0"/>
              <a:t>ref</a:t>
            </a:r>
            <a:endParaRPr lang="ru-RU" dirty="0"/>
          </a:p>
          <a:p>
            <a:pPr>
              <a:buNone/>
            </a:pPr>
            <a:r>
              <a:rPr lang="ru-RU" dirty="0"/>
              <a:t> </a:t>
            </a:r>
            <a:r>
              <a:rPr lang="ru-RU" dirty="0" err="1"/>
              <a:t>using</a:t>
            </a:r>
            <a:r>
              <a:rPr lang="ru-RU" dirty="0"/>
              <a:t> </a:t>
            </a:r>
            <a:r>
              <a:rPr lang="ru-RU" dirty="0" err="1"/>
              <a:t>System</a:t>
            </a:r>
            <a:r>
              <a:rPr lang="ru-RU" dirty="0"/>
              <a:t>; </a:t>
            </a:r>
          </a:p>
          <a:p>
            <a:pPr>
              <a:buNone/>
            </a:pPr>
            <a:r>
              <a:rPr lang="ru-RU" dirty="0"/>
              <a:t> </a:t>
            </a:r>
            <a:r>
              <a:rPr lang="ru-RU" dirty="0" err="1"/>
              <a:t>class</a:t>
            </a:r>
            <a:r>
              <a:rPr lang="ru-RU" dirty="0"/>
              <a:t> </a:t>
            </a:r>
            <a:r>
              <a:rPr lang="ru-RU" dirty="0" err="1"/>
              <a:t>RefTest</a:t>
            </a:r>
            <a:r>
              <a:rPr lang="ru-RU" dirty="0"/>
              <a:t> { </a:t>
            </a:r>
          </a:p>
          <a:p>
            <a:pPr>
              <a:buNone/>
            </a:pPr>
            <a:r>
              <a:rPr lang="ru-RU" dirty="0"/>
              <a:t>/* Этот метод изменяет свои аргументы. </a:t>
            </a:r>
          </a:p>
          <a:p>
            <a:pPr>
              <a:buNone/>
            </a:pPr>
            <a:r>
              <a:rPr lang="ru-RU" dirty="0"/>
              <a:t>Обратите внимание на использование модификатора </a:t>
            </a:r>
            <a:r>
              <a:rPr lang="ru-RU" dirty="0" err="1"/>
              <a:t>ref</a:t>
            </a:r>
            <a:r>
              <a:rPr lang="ru-RU" dirty="0"/>
              <a:t>. </a:t>
            </a:r>
            <a:r>
              <a:rPr lang="en-US" dirty="0"/>
              <a:t>*/ </a:t>
            </a:r>
            <a:endParaRPr lang="ru-RU" dirty="0"/>
          </a:p>
          <a:p>
            <a:pPr>
              <a:buNone/>
            </a:pPr>
            <a:r>
              <a:rPr lang="en-US" dirty="0"/>
              <a:t> public void </a:t>
            </a:r>
            <a:r>
              <a:rPr lang="en-US" dirty="0" err="1"/>
              <a:t>sqr</a:t>
            </a:r>
            <a:r>
              <a:rPr lang="en-US" dirty="0"/>
              <a:t>(ref </a:t>
            </a:r>
            <a:r>
              <a:rPr lang="en-US" dirty="0" err="1"/>
              <a:t>int</a:t>
            </a:r>
            <a:r>
              <a:rPr lang="en-US" dirty="0"/>
              <a:t> </a:t>
            </a:r>
            <a:r>
              <a:rPr lang="en-US" dirty="0" err="1"/>
              <a:t>i</a:t>
            </a:r>
            <a:r>
              <a:rPr lang="en-US" dirty="0"/>
              <a:t>) { </a:t>
            </a:r>
            <a:endParaRPr lang="ru-RU" dirty="0"/>
          </a:p>
          <a:p>
            <a:pPr>
              <a:buNone/>
            </a:pPr>
            <a:r>
              <a:rPr lang="en-US" dirty="0"/>
              <a:t> </a:t>
            </a:r>
            <a:r>
              <a:rPr lang="en-US" dirty="0" err="1"/>
              <a:t>i</a:t>
            </a:r>
            <a:r>
              <a:rPr lang="en-US" dirty="0"/>
              <a:t> = </a:t>
            </a:r>
            <a:r>
              <a:rPr lang="en-US" dirty="0" err="1"/>
              <a:t>i</a:t>
            </a:r>
            <a:r>
              <a:rPr lang="en-US" dirty="0"/>
              <a:t> * </a:t>
            </a:r>
            <a:r>
              <a:rPr lang="en-US" dirty="0" err="1"/>
              <a:t>i</a:t>
            </a:r>
            <a:r>
              <a:rPr lang="en-US" dirty="0"/>
              <a:t>;  </a:t>
            </a:r>
            <a:endParaRPr lang="ru-RU" dirty="0"/>
          </a:p>
          <a:p>
            <a:pPr>
              <a:buNone/>
            </a:pPr>
            <a:r>
              <a:rPr lang="en-US" dirty="0"/>
              <a:t>} </a:t>
            </a:r>
            <a:endParaRPr lang="ru-RU" dirty="0"/>
          </a:p>
          <a:p>
            <a:pPr>
              <a:buNone/>
            </a:pPr>
            <a:r>
              <a:rPr lang="en-US" dirty="0"/>
              <a:t>} </a:t>
            </a:r>
            <a:endParaRPr lang="ru-RU" dirty="0"/>
          </a:p>
          <a:p>
            <a:pPr>
              <a:buNone/>
            </a:pPr>
            <a:r>
              <a:rPr lang="en-US" dirty="0"/>
              <a:t> class </a:t>
            </a:r>
            <a:r>
              <a:rPr lang="en-US" dirty="0" err="1"/>
              <a:t>RefDemo</a:t>
            </a:r>
            <a:r>
              <a:rPr lang="en-US" dirty="0"/>
              <a:t> { </a:t>
            </a:r>
            <a:endParaRPr lang="ru-RU" dirty="0"/>
          </a:p>
          <a:p>
            <a:pPr>
              <a:buNone/>
            </a:pPr>
            <a:r>
              <a:rPr lang="en-US" dirty="0"/>
              <a:t> public static void Main() { </a:t>
            </a:r>
            <a:endParaRPr lang="ru-RU" dirty="0"/>
          </a:p>
          <a:p>
            <a:pPr>
              <a:buNone/>
            </a:pPr>
            <a:r>
              <a:rPr lang="en-US" dirty="0"/>
              <a:t> </a:t>
            </a:r>
            <a:r>
              <a:rPr lang="en-US" dirty="0" err="1"/>
              <a:t>RefTest</a:t>
            </a:r>
            <a:r>
              <a:rPr lang="en-US" dirty="0"/>
              <a:t> ob = new </a:t>
            </a:r>
            <a:r>
              <a:rPr lang="en-US" dirty="0" err="1"/>
              <a:t>RefTest</a:t>
            </a:r>
            <a:r>
              <a:rPr lang="en-US" dirty="0"/>
              <a:t>(); </a:t>
            </a:r>
            <a:endParaRPr lang="ru-RU" dirty="0"/>
          </a:p>
          <a:p>
            <a:pPr>
              <a:buNone/>
            </a:pPr>
            <a:r>
              <a:rPr lang="en-US" dirty="0"/>
              <a:t> </a:t>
            </a:r>
            <a:r>
              <a:rPr lang="en-US" dirty="0" err="1"/>
              <a:t>int</a:t>
            </a:r>
            <a:r>
              <a:rPr lang="en-US" dirty="0"/>
              <a:t> a = 10; </a:t>
            </a:r>
            <a:endParaRPr lang="ru-RU" dirty="0"/>
          </a:p>
          <a:p>
            <a:pPr>
              <a:buNone/>
            </a:pPr>
            <a:r>
              <a:rPr lang="en-US" dirty="0"/>
              <a:t>  </a:t>
            </a:r>
            <a:r>
              <a:rPr lang="en-US" dirty="0" err="1"/>
              <a:t>Console.WriteLine</a:t>
            </a:r>
            <a:r>
              <a:rPr lang="en-US" dirty="0"/>
              <a:t>("</a:t>
            </a:r>
            <a:r>
              <a:rPr lang="ru-RU" dirty="0"/>
              <a:t>а перед вызовом</a:t>
            </a:r>
            <a:r>
              <a:rPr lang="en-US" dirty="0"/>
              <a:t>: " + a); </a:t>
            </a:r>
            <a:endParaRPr lang="ru-RU" dirty="0"/>
          </a:p>
          <a:p>
            <a:pPr>
              <a:buNone/>
            </a:pPr>
            <a:r>
              <a:rPr lang="en-US" dirty="0"/>
              <a:t> ob</a:t>
            </a:r>
            <a:r>
              <a:rPr lang="ru-RU" dirty="0"/>
              <a:t>.</a:t>
            </a:r>
            <a:r>
              <a:rPr lang="en-US" dirty="0" err="1"/>
              <a:t>sqr</a:t>
            </a:r>
            <a:r>
              <a:rPr lang="ru-RU" dirty="0"/>
              <a:t>(</a:t>
            </a:r>
            <a:r>
              <a:rPr lang="en-US" dirty="0"/>
              <a:t>ref a</a:t>
            </a:r>
            <a:r>
              <a:rPr lang="ru-RU" dirty="0"/>
              <a:t>); // Обратите внимание </a:t>
            </a:r>
          </a:p>
          <a:p>
            <a:pPr>
              <a:buNone/>
            </a:pPr>
            <a:r>
              <a:rPr lang="ru-RU" dirty="0"/>
              <a:t> //на использование модификатора </a:t>
            </a:r>
            <a:r>
              <a:rPr lang="ru-RU" dirty="0" err="1"/>
              <a:t>ref</a:t>
            </a:r>
            <a:r>
              <a:rPr lang="ru-RU" dirty="0"/>
              <a:t>. </a:t>
            </a:r>
          </a:p>
          <a:p>
            <a:pPr>
              <a:buNone/>
            </a:pPr>
            <a:r>
              <a:rPr lang="ru-RU" dirty="0"/>
              <a:t> </a:t>
            </a:r>
            <a:r>
              <a:rPr lang="ru-RU" dirty="0" err="1"/>
              <a:t>Console.WriteLine</a:t>
            </a:r>
            <a:r>
              <a:rPr lang="ru-RU" dirty="0"/>
              <a:t>("а после вызова: " + </a:t>
            </a:r>
            <a:r>
              <a:rPr lang="ru-RU" dirty="0" err="1"/>
              <a:t>a</a:t>
            </a:r>
            <a:r>
              <a:rPr lang="ru-RU" dirty="0"/>
              <a:t>); </a:t>
            </a:r>
          </a:p>
          <a:p>
            <a:pPr>
              <a:buNone/>
            </a:pPr>
            <a:r>
              <a:rPr lang="ru-RU" dirty="0"/>
              <a:t> } </a:t>
            </a:r>
          </a:p>
          <a:p>
            <a:pPr>
              <a:buNone/>
            </a:pPr>
            <a:r>
              <a:rPr lang="ru-RU" dirty="0"/>
              <a:t>}  </a:t>
            </a:r>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40000" lnSpcReduction="20000"/>
          </a:bodyPr>
          <a:lstStyle/>
          <a:p>
            <a:pPr>
              <a:buNone/>
            </a:pPr>
            <a:r>
              <a:rPr lang="ru-RU" sz="5100" dirty="0"/>
              <a:t>// Обмен значениями двух аргументов. </a:t>
            </a:r>
          </a:p>
          <a:p>
            <a:pPr>
              <a:buNone/>
            </a:pPr>
            <a:r>
              <a:rPr lang="ru-RU" sz="5100" dirty="0"/>
              <a:t> </a:t>
            </a:r>
            <a:r>
              <a:rPr lang="ru-RU" sz="5100" dirty="0" err="1"/>
              <a:t>using</a:t>
            </a:r>
            <a:r>
              <a:rPr lang="ru-RU" sz="5100" dirty="0"/>
              <a:t> </a:t>
            </a:r>
            <a:r>
              <a:rPr lang="ru-RU" sz="5100" dirty="0" err="1"/>
              <a:t>System</a:t>
            </a:r>
            <a:r>
              <a:rPr lang="ru-RU" sz="5100" dirty="0"/>
              <a:t>; </a:t>
            </a:r>
          </a:p>
          <a:p>
            <a:pPr>
              <a:buNone/>
            </a:pPr>
            <a:r>
              <a:rPr lang="ru-RU" sz="5100" dirty="0"/>
              <a:t> </a:t>
            </a:r>
            <a:r>
              <a:rPr lang="ru-RU" sz="5100" dirty="0" err="1"/>
              <a:t>class</a:t>
            </a:r>
            <a:r>
              <a:rPr lang="ru-RU" sz="5100" dirty="0"/>
              <a:t> </a:t>
            </a:r>
            <a:r>
              <a:rPr lang="ru-RU" sz="5100" dirty="0" err="1"/>
              <a:t>Swap</a:t>
            </a:r>
            <a:r>
              <a:rPr lang="ru-RU" sz="5100" dirty="0"/>
              <a:t> { </a:t>
            </a:r>
          </a:p>
          <a:p>
            <a:pPr>
              <a:buNone/>
            </a:pPr>
            <a:r>
              <a:rPr lang="ru-RU" sz="5100" dirty="0"/>
              <a:t>// Этот метод меняет местами значения своих аргументов. </a:t>
            </a:r>
          </a:p>
          <a:p>
            <a:pPr>
              <a:buNone/>
            </a:pPr>
            <a:r>
              <a:rPr lang="ru-RU" sz="5100" dirty="0"/>
              <a:t> </a:t>
            </a:r>
            <a:r>
              <a:rPr lang="en-US" sz="5100" dirty="0"/>
              <a:t>public void swap(ref </a:t>
            </a:r>
            <a:r>
              <a:rPr lang="en-US" sz="5100" dirty="0" err="1"/>
              <a:t>int</a:t>
            </a:r>
            <a:r>
              <a:rPr lang="en-US" sz="5100" dirty="0"/>
              <a:t> a, ref </a:t>
            </a:r>
            <a:r>
              <a:rPr lang="en-US" sz="5100" dirty="0" err="1"/>
              <a:t>int</a:t>
            </a:r>
            <a:r>
              <a:rPr lang="en-US" sz="5100" dirty="0"/>
              <a:t> b) { </a:t>
            </a:r>
            <a:r>
              <a:rPr lang="en-US" sz="5100" dirty="0" smtClean="0"/>
              <a:t> </a:t>
            </a:r>
            <a:r>
              <a:rPr lang="en-US" sz="5100" dirty="0" err="1"/>
              <a:t>int</a:t>
            </a:r>
            <a:r>
              <a:rPr lang="en-US" sz="5100" dirty="0"/>
              <a:t> t; </a:t>
            </a:r>
            <a:r>
              <a:rPr lang="en-US" sz="5100" dirty="0" smtClean="0"/>
              <a:t> </a:t>
            </a:r>
            <a:r>
              <a:rPr lang="en-US" sz="5100" dirty="0"/>
              <a:t>t = a; </a:t>
            </a:r>
            <a:r>
              <a:rPr lang="en-US" sz="5100" dirty="0" smtClean="0"/>
              <a:t> </a:t>
            </a:r>
            <a:r>
              <a:rPr lang="en-US" sz="5100" dirty="0"/>
              <a:t>a = b; </a:t>
            </a:r>
            <a:r>
              <a:rPr lang="en-US" sz="5100" dirty="0" smtClean="0"/>
              <a:t> </a:t>
            </a:r>
            <a:r>
              <a:rPr lang="en-US" sz="5100" dirty="0"/>
              <a:t>b = t; </a:t>
            </a:r>
            <a:r>
              <a:rPr lang="en-US" sz="5100" dirty="0" smtClean="0"/>
              <a:t> </a:t>
            </a:r>
            <a:r>
              <a:rPr lang="en-US" sz="5100" dirty="0"/>
              <a:t>} </a:t>
            </a:r>
            <a:endParaRPr lang="ru-RU" sz="5100" dirty="0"/>
          </a:p>
          <a:p>
            <a:pPr>
              <a:buNone/>
            </a:pPr>
            <a:r>
              <a:rPr lang="en-US" sz="5100" dirty="0"/>
              <a:t>} </a:t>
            </a:r>
            <a:endParaRPr lang="ru-RU" sz="5100" dirty="0"/>
          </a:p>
          <a:p>
            <a:pPr>
              <a:buNone/>
            </a:pPr>
            <a:r>
              <a:rPr lang="en-US" sz="5100" dirty="0"/>
              <a:t> class </a:t>
            </a:r>
            <a:r>
              <a:rPr lang="en-US" sz="5100" dirty="0" err="1"/>
              <a:t>SwapDemo</a:t>
            </a:r>
            <a:r>
              <a:rPr lang="en-US" sz="5100" dirty="0"/>
              <a:t> { </a:t>
            </a:r>
            <a:endParaRPr lang="ru-RU" sz="5100" dirty="0"/>
          </a:p>
          <a:p>
            <a:pPr>
              <a:buNone/>
            </a:pPr>
            <a:r>
              <a:rPr lang="en-US" sz="5100" dirty="0"/>
              <a:t> public static void Main() { </a:t>
            </a:r>
            <a:endParaRPr lang="ru-RU" sz="5100" dirty="0"/>
          </a:p>
          <a:p>
            <a:pPr>
              <a:buNone/>
            </a:pPr>
            <a:r>
              <a:rPr lang="en-US" sz="5100" dirty="0"/>
              <a:t> Swap ob = new Swap(); </a:t>
            </a:r>
            <a:endParaRPr lang="ru-RU" sz="5100" dirty="0"/>
          </a:p>
          <a:p>
            <a:pPr>
              <a:buNone/>
            </a:pPr>
            <a:r>
              <a:rPr lang="en-US" sz="5100" dirty="0"/>
              <a:t> </a:t>
            </a:r>
            <a:r>
              <a:rPr lang="en-US" sz="5100" dirty="0" err="1"/>
              <a:t>int</a:t>
            </a:r>
            <a:r>
              <a:rPr lang="en-US" sz="5100" dirty="0"/>
              <a:t> x = 10, y = 20; </a:t>
            </a:r>
            <a:endParaRPr lang="ru-RU" sz="5100" dirty="0"/>
          </a:p>
          <a:p>
            <a:pPr>
              <a:buNone/>
            </a:pPr>
            <a:r>
              <a:rPr lang="en-US" sz="5100" dirty="0"/>
              <a:t>  </a:t>
            </a:r>
            <a:r>
              <a:rPr lang="en-US" sz="5100" dirty="0" err="1"/>
              <a:t>Console.WriteLine</a:t>
            </a:r>
            <a:r>
              <a:rPr lang="en-US" sz="5100" dirty="0"/>
              <a:t>("x </a:t>
            </a:r>
            <a:r>
              <a:rPr lang="ru-RU" sz="5100" dirty="0"/>
              <a:t>и</a:t>
            </a:r>
            <a:r>
              <a:rPr lang="en-US" sz="5100" dirty="0"/>
              <a:t> y </a:t>
            </a:r>
            <a:r>
              <a:rPr lang="ru-RU" sz="5100" dirty="0"/>
              <a:t>перед вызовом</a:t>
            </a:r>
            <a:r>
              <a:rPr lang="en-US" sz="5100" dirty="0"/>
              <a:t>: " + </a:t>
            </a:r>
            <a:r>
              <a:rPr lang="en-US" sz="5100" dirty="0" smtClean="0"/>
              <a:t> </a:t>
            </a:r>
            <a:r>
              <a:rPr lang="en-US" sz="5100" dirty="0"/>
              <a:t>x + " " + y); </a:t>
            </a:r>
            <a:endParaRPr lang="ru-RU" sz="5100" dirty="0"/>
          </a:p>
          <a:p>
            <a:pPr>
              <a:buNone/>
            </a:pPr>
            <a:r>
              <a:rPr lang="en-US" sz="5100" dirty="0"/>
              <a:t>  </a:t>
            </a:r>
            <a:r>
              <a:rPr lang="en-US" sz="5100" dirty="0" err="1"/>
              <a:t>ob.swap</a:t>
            </a:r>
            <a:r>
              <a:rPr lang="en-US" sz="5100" dirty="0"/>
              <a:t>(ref x, ref y); </a:t>
            </a:r>
            <a:endParaRPr lang="ru-RU" sz="5100" dirty="0"/>
          </a:p>
          <a:p>
            <a:pPr>
              <a:buNone/>
            </a:pPr>
            <a:r>
              <a:rPr lang="en-US" sz="5100" dirty="0"/>
              <a:t>  </a:t>
            </a:r>
            <a:r>
              <a:rPr lang="en-US" sz="5100" dirty="0" err="1"/>
              <a:t>Console.WriteLine</a:t>
            </a:r>
            <a:r>
              <a:rPr lang="en-US" sz="5100" dirty="0"/>
              <a:t>("x </a:t>
            </a:r>
            <a:r>
              <a:rPr lang="ru-RU" sz="5100" dirty="0"/>
              <a:t>и</a:t>
            </a:r>
            <a:r>
              <a:rPr lang="en-US" sz="5100" dirty="0"/>
              <a:t> y </a:t>
            </a:r>
            <a:r>
              <a:rPr lang="ru-RU" sz="5100" dirty="0"/>
              <a:t>после вызова</a:t>
            </a:r>
            <a:r>
              <a:rPr lang="en-US" sz="5100" dirty="0"/>
              <a:t>: " + </a:t>
            </a:r>
            <a:r>
              <a:rPr lang="en-US" sz="5100" dirty="0" smtClean="0"/>
              <a:t> </a:t>
            </a:r>
            <a:r>
              <a:rPr lang="en-US" sz="5100" dirty="0"/>
              <a:t>x + " " + y); </a:t>
            </a:r>
            <a:endParaRPr lang="ru-RU" sz="5100" dirty="0"/>
          </a:p>
          <a:p>
            <a:pPr>
              <a:buNone/>
            </a:pPr>
            <a:r>
              <a:rPr lang="en-US" sz="5100" dirty="0"/>
              <a:t> </a:t>
            </a:r>
            <a:r>
              <a:rPr lang="ru-RU" sz="5100" dirty="0"/>
              <a:t>} </a:t>
            </a:r>
          </a:p>
          <a:p>
            <a:pPr>
              <a:buNone/>
            </a:pPr>
            <a:r>
              <a:rPr lang="ru-RU" sz="5100" dirty="0"/>
              <a:t>}  </a:t>
            </a: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b="1" i="1" dirty="0" smtClean="0"/>
              <a:t>Использование модификатора </a:t>
            </a:r>
            <a:r>
              <a:rPr lang="ru-RU" b="1" i="1" dirty="0" err="1" smtClean="0"/>
              <a:t>out</a:t>
            </a:r>
            <a:r>
              <a:rPr lang="ru-RU" b="1" i="1" dirty="0" smtClean="0"/>
              <a:t> </a:t>
            </a:r>
            <a:endParaRPr lang="ru-RU" dirty="0"/>
          </a:p>
        </p:txBody>
      </p:sp>
      <p:sp>
        <p:nvSpPr>
          <p:cNvPr id="3" name="Содержимое 2"/>
          <p:cNvSpPr>
            <a:spLocks noGrp="1"/>
          </p:cNvSpPr>
          <p:nvPr>
            <p:ph idx="1"/>
          </p:nvPr>
        </p:nvSpPr>
        <p:spPr>
          <a:xfrm>
            <a:off x="457200" y="692696"/>
            <a:ext cx="8229600" cy="5688632"/>
          </a:xfrm>
        </p:spPr>
        <p:txBody>
          <a:bodyPr>
            <a:noAutofit/>
          </a:bodyPr>
          <a:lstStyle/>
          <a:p>
            <a:r>
              <a:rPr lang="ru-RU" sz="2000" dirty="0" smtClean="0"/>
              <a:t>Иногда </a:t>
            </a:r>
            <a:r>
              <a:rPr lang="ru-RU" sz="2000" dirty="0"/>
              <a:t>приходится использовать ссылочный параметр </a:t>
            </a:r>
            <a:r>
              <a:rPr lang="ru-RU" sz="2000" dirty="0" smtClean="0"/>
              <a:t>для получения значения из </a:t>
            </a:r>
            <a:r>
              <a:rPr lang="ru-RU" sz="2000" dirty="0"/>
              <a:t>метода</a:t>
            </a:r>
            <a:r>
              <a:rPr lang="ru-RU" sz="2000" dirty="0" smtClean="0"/>
              <a:t>. В этом случае методу не нужно передавать какую бы то ни было информацию, но от метода необходимо получить определенный результат. Если воспользоваться модификатором </a:t>
            </a:r>
            <a:r>
              <a:rPr lang="ru-RU" sz="2000" dirty="0" err="1" smtClean="0"/>
              <a:t>ref</a:t>
            </a:r>
            <a:r>
              <a:rPr lang="ru-RU" sz="2000" dirty="0" smtClean="0"/>
              <a:t>, то мы должны инициализировать ref-параметр некоторым значением до вызова метода. Таким образом, использование ref-параметра потребовало бы присвоения его аргументу фиктивного значения только для того, чтобы удовлетворить это требование. Модификатор </a:t>
            </a:r>
            <a:r>
              <a:rPr lang="ru-RU" sz="2000" dirty="0" err="1"/>
              <a:t>out</a:t>
            </a:r>
            <a:r>
              <a:rPr lang="ru-RU" sz="2000" dirty="0"/>
              <a:t> подобен модификатору </a:t>
            </a:r>
            <a:r>
              <a:rPr lang="ru-RU" sz="2000" dirty="0" err="1"/>
              <a:t>ref</a:t>
            </a:r>
            <a:r>
              <a:rPr lang="ru-RU" sz="2000" dirty="0"/>
              <a:t> за одним исключением: его можно использовать только для передачи значения из метода. Совсем не обязательно (и даже не нужно) присваивать переменной, используемой в качестве out-параметра, начальное значение до вызова метода. Более того, предполагается, что out-параметр всегда “поступает” в метод без начального значения, но метод (до своего завершения) обязательно должен присвоить этому параметру значение. Таким образом, после обращения к методу out-параметр будет содержать определенное значение.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40000" lnSpcReduction="20000"/>
          </a:bodyPr>
          <a:lstStyle/>
          <a:p>
            <a:pPr>
              <a:buNone/>
            </a:pPr>
            <a:r>
              <a:rPr lang="ru-RU" sz="4200" dirty="0"/>
              <a:t>// Использование модификатора </a:t>
            </a:r>
            <a:r>
              <a:rPr lang="ru-RU" sz="4200" dirty="0" err="1"/>
              <a:t>out</a:t>
            </a:r>
            <a:r>
              <a:rPr lang="ru-RU" sz="4200" dirty="0"/>
              <a:t>. </a:t>
            </a:r>
          </a:p>
          <a:p>
            <a:pPr>
              <a:buNone/>
            </a:pPr>
            <a:r>
              <a:rPr lang="ru-RU" sz="4200" dirty="0" err="1"/>
              <a:t>using</a:t>
            </a:r>
            <a:r>
              <a:rPr lang="ru-RU" sz="4200" dirty="0"/>
              <a:t> </a:t>
            </a:r>
            <a:r>
              <a:rPr lang="ru-RU" sz="4200" dirty="0" err="1"/>
              <a:t>System</a:t>
            </a:r>
            <a:r>
              <a:rPr lang="ru-RU" sz="4200" dirty="0"/>
              <a:t>; </a:t>
            </a:r>
          </a:p>
          <a:p>
            <a:pPr>
              <a:buNone/>
            </a:pPr>
            <a:r>
              <a:rPr lang="ru-RU" sz="4200" dirty="0"/>
              <a:t> </a:t>
            </a:r>
            <a:r>
              <a:rPr lang="ru-RU" sz="4200" dirty="0" err="1"/>
              <a:t>class</a:t>
            </a:r>
            <a:r>
              <a:rPr lang="ru-RU" sz="4200" dirty="0"/>
              <a:t> </a:t>
            </a:r>
            <a:r>
              <a:rPr lang="ru-RU" sz="4200" dirty="0" err="1"/>
              <a:t>Decompose</a:t>
            </a:r>
            <a:r>
              <a:rPr lang="ru-RU" sz="4200" dirty="0"/>
              <a:t> { </a:t>
            </a:r>
          </a:p>
          <a:p>
            <a:pPr>
              <a:buNone/>
            </a:pPr>
            <a:r>
              <a:rPr lang="ru-RU" sz="4200" dirty="0"/>
              <a:t>  /* Метод разбивает число с плавающей точкой на </a:t>
            </a:r>
          </a:p>
          <a:p>
            <a:pPr>
              <a:buNone/>
            </a:pPr>
            <a:r>
              <a:rPr lang="ru-RU" sz="4200" dirty="0"/>
              <a:t> целую и дробную части</a:t>
            </a:r>
            <a:r>
              <a:rPr lang="en-US" sz="4200" dirty="0"/>
              <a:t>. */ </a:t>
            </a:r>
            <a:endParaRPr lang="ru-RU" sz="4200" dirty="0"/>
          </a:p>
          <a:p>
            <a:pPr>
              <a:buNone/>
            </a:pPr>
            <a:r>
              <a:rPr lang="en-US" sz="4200" dirty="0"/>
              <a:t> public </a:t>
            </a:r>
            <a:r>
              <a:rPr lang="en-US" sz="4200" dirty="0" err="1"/>
              <a:t>int</a:t>
            </a:r>
            <a:r>
              <a:rPr lang="en-US" sz="4200" dirty="0"/>
              <a:t> parts(double n, out double </a:t>
            </a:r>
            <a:r>
              <a:rPr lang="en-US" sz="4200" dirty="0" err="1"/>
              <a:t>frac</a:t>
            </a:r>
            <a:r>
              <a:rPr lang="en-US" sz="4200" dirty="0"/>
              <a:t>) { </a:t>
            </a:r>
            <a:endParaRPr lang="ru-RU" sz="4200" dirty="0"/>
          </a:p>
          <a:p>
            <a:pPr>
              <a:buNone/>
            </a:pPr>
            <a:r>
              <a:rPr lang="en-US" sz="4200" dirty="0"/>
              <a:t> </a:t>
            </a:r>
            <a:r>
              <a:rPr lang="en-US" sz="4200" dirty="0" err="1"/>
              <a:t>int</a:t>
            </a:r>
            <a:r>
              <a:rPr lang="en-US" sz="4200" dirty="0"/>
              <a:t> whole; </a:t>
            </a:r>
            <a:endParaRPr lang="ru-RU" sz="4200" dirty="0"/>
          </a:p>
          <a:p>
            <a:pPr>
              <a:buNone/>
            </a:pPr>
            <a:r>
              <a:rPr lang="en-US" sz="4200" dirty="0"/>
              <a:t> whole = (</a:t>
            </a:r>
            <a:r>
              <a:rPr lang="en-US" sz="4200" dirty="0" err="1"/>
              <a:t>int</a:t>
            </a:r>
            <a:r>
              <a:rPr lang="en-US" sz="4200" dirty="0"/>
              <a:t>) n; </a:t>
            </a:r>
            <a:endParaRPr lang="ru-RU" sz="4200" dirty="0"/>
          </a:p>
          <a:p>
            <a:pPr>
              <a:buNone/>
            </a:pPr>
            <a:r>
              <a:rPr lang="en-US" sz="4200" dirty="0"/>
              <a:t>  </a:t>
            </a:r>
            <a:r>
              <a:rPr lang="ru-RU" sz="4200" dirty="0" err="1"/>
              <a:t>frac</a:t>
            </a:r>
            <a:r>
              <a:rPr lang="ru-RU" sz="4200" dirty="0"/>
              <a:t> = </a:t>
            </a:r>
            <a:r>
              <a:rPr lang="ru-RU" sz="4200" dirty="0" err="1"/>
              <a:t>n</a:t>
            </a:r>
            <a:r>
              <a:rPr lang="ru-RU" sz="4200" dirty="0"/>
              <a:t> - </a:t>
            </a:r>
            <a:r>
              <a:rPr lang="ru-RU" sz="4200" dirty="0" err="1"/>
              <a:t>whole</a:t>
            </a:r>
            <a:r>
              <a:rPr lang="ru-RU" sz="4200" dirty="0"/>
              <a:t>; // Передаем дробную часть </a:t>
            </a:r>
          </a:p>
          <a:p>
            <a:pPr>
              <a:buNone/>
            </a:pPr>
            <a:r>
              <a:rPr lang="ru-RU" sz="4200" dirty="0"/>
              <a:t> // посредством параметра </a:t>
            </a:r>
            <a:r>
              <a:rPr lang="ru-RU" sz="4200" dirty="0" err="1"/>
              <a:t>frac</a:t>
            </a:r>
            <a:r>
              <a:rPr lang="ru-RU" sz="4200" dirty="0"/>
              <a:t>. </a:t>
            </a:r>
          </a:p>
          <a:p>
            <a:pPr>
              <a:buNone/>
            </a:pPr>
            <a:r>
              <a:rPr lang="ru-RU" sz="4200" dirty="0"/>
              <a:t> </a:t>
            </a:r>
            <a:r>
              <a:rPr lang="ru-RU" sz="4200" dirty="0" err="1"/>
              <a:t>return</a:t>
            </a:r>
            <a:r>
              <a:rPr lang="ru-RU" sz="4200" dirty="0"/>
              <a:t> </a:t>
            </a:r>
            <a:r>
              <a:rPr lang="ru-RU" sz="4200" dirty="0" err="1"/>
              <a:t>whole</a:t>
            </a:r>
            <a:r>
              <a:rPr lang="ru-RU" sz="4200" dirty="0"/>
              <a:t>; // Возвращаем целую часть числа. </a:t>
            </a:r>
          </a:p>
          <a:p>
            <a:pPr>
              <a:buNone/>
            </a:pPr>
            <a:r>
              <a:rPr lang="ru-RU" sz="4200" dirty="0"/>
              <a:t> </a:t>
            </a:r>
            <a:r>
              <a:rPr lang="en-US" sz="4200" dirty="0"/>
              <a:t>} </a:t>
            </a:r>
            <a:endParaRPr lang="ru-RU" sz="4200" dirty="0"/>
          </a:p>
          <a:p>
            <a:pPr>
              <a:buNone/>
            </a:pPr>
            <a:r>
              <a:rPr lang="en-US" sz="4200" dirty="0"/>
              <a:t>} </a:t>
            </a:r>
            <a:endParaRPr lang="ru-RU" sz="4200" dirty="0"/>
          </a:p>
          <a:p>
            <a:pPr>
              <a:buNone/>
            </a:pPr>
            <a:r>
              <a:rPr lang="en-US" sz="4200" dirty="0"/>
              <a:t> class </a:t>
            </a:r>
            <a:r>
              <a:rPr lang="en-US" sz="4200" dirty="0" err="1"/>
              <a:t>UseOut</a:t>
            </a:r>
            <a:r>
              <a:rPr lang="en-US" sz="4200" dirty="0"/>
              <a:t> { </a:t>
            </a:r>
            <a:endParaRPr lang="ru-RU" sz="4200" dirty="0"/>
          </a:p>
          <a:p>
            <a:pPr>
              <a:buNone/>
            </a:pPr>
            <a:r>
              <a:rPr lang="en-US" sz="4200" dirty="0"/>
              <a:t> public static void Main() { </a:t>
            </a:r>
            <a:endParaRPr lang="ru-RU" sz="4200" dirty="0"/>
          </a:p>
          <a:p>
            <a:pPr>
              <a:buNone/>
            </a:pPr>
            <a:r>
              <a:rPr lang="en-US" sz="4200" dirty="0"/>
              <a:t> Decompose ob = new Decompose();  </a:t>
            </a:r>
            <a:endParaRPr lang="ru-RU" sz="4200" dirty="0"/>
          </a:p>
          <a:p>
            <a:pPr>
              <a:buNone/>
            </a:pPr>
            <a:r>
              <a:rPr lang="en-US" sz="4200" dirty="0" err="1"/>
              <a:t>int</a:t>
            </a:r>
            <a:r>
              <a:rPr lang="en-US" sz="4200" dirty="0"/>
              <a:t> </a:t>
            </a:r>
            <a:r>
              <a:rPr lang="en-US" sz="4200" dirty="0" err="1"/>
              <a:t>i</a:t>
            </a:r>
            <a:r>
              <a:rPr lang="en-US" sz="4200" dirty="0"/>
              <a:t>; double f; </a:t>
            </a:r>
            <a:endParaRPr lang="ru-RU" sz="4200" dirty="0"/>
          </a:p>
          <a:p>
            <a:pPr>
              <a:buNone/>
            </a:pPr>
            <a:r>
              <a:rPr lang="en-US" sz="4200" dirty="0"/>
              <a:t> </a:t>
            </a:r>
            <a:r>
              <a:rPr lang="en-US" sz="4200" dirty="0" err="1"/>
              <a:t>i</a:t>
            </a:r>
            <a:r>
              <a:rPr lang="en-US" sz="4200" dirty="0"/>
              <a:t> = </a:t>
            </a:r>
            <a:r>
              <a:rPr lang="en-US" sz="4200" dirty="0" err="1"/>
              <a:t>ob.parts</a:t>
            </a:r>
            <a:r>
              <a:rPr lang="en-US" sz="4200" dirty="0"/>
              <a:t>(10.125, out f); </a:t>
            </a:r>
            <a:endParaRPr lang="ru-RU" sz="4200" dirty="0"/>
          </a:p>
          <a:p>
            <a:pPr>
              <a:buNone/>
            </a:pPr>
            <a:r>
              <a:rPr lang="en-US" sz="4200" dirty="0"/>
              <a:t>  </a:t>
            </a:r>
            <a:r>
              <a:rPr lang="ru-RU" sz="4200" dirty="0" err="1"/>
              <a:t>Console.WriteLine</a:t>
            </a:r>
            <a:r>
              <a:rPr lang="ru-RU" sz="4200" dirty="0"/>
              <a:t>("Целая часть числа равна " + </a:t>
            </a:r>
            <a:r>
              <a:rPr lang="ru-RU" sz="4200" dirty="0" err="1"/>
              <a:t>i</a:t>
            </a:r>
            <a:r>
              <a:rPr lang="ru-RU" sz="4200" dirty="0"/>
              <a:t>); </a:t>
            </a:r>
          </a:p>
          <a:p>
            <a:pPr>
              <a:buNone/>
            </a:pPr>
            <a:r>
              <a:rPr lang="ru-RU" sz="4200" dirty="0"/>
              <a:t> </a:t>
            </a:r>
            <a:r>
              <a:rPr lang="ru-RU" sz="4200" dirty="0" err="1"/>
              <a:t>Console.WriteLine</a:t>
            </a:r>
            <a:r>
              <a:rPr lang="ru-RU" sz="4200" dirty="0"/>
              <a:t>("Дробная часть числа равна " + </a:t>
            </a:r>
            <a:r>
              <a:rPr lang="ru-RU" sz="4200" dirty="0" err="1"/>
              <a:t>f</a:t>
            </a:r>
            <a:r>
              <a:rPr lang="ru-RU" sz="4200" dirty="0"/>
              <a:t>); </a:t>
            </a:r>
          </a:p>
          <a:p>
            <a:pPr>
              <a:buNone/>
            </a:pPr>
            <a:r>
              <a:rPr lang="ru-RU" sz="4200" dirty="0"/>
              <a:t> } </a:t>
            </a:r>
          </a:p>
          <a:p>
            <a:pPr>
              <a:buNone/>
            </a:pPr>
            <a:r>
              <a:rPr lang="ru-RU" sz="4200" dirty="0"/>
              <a:t>} </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6632"/>
            <a:ext cx="8229600" cy="6741368"/>
          </a:xfrm>
        </p:spPr>
        <p:txBody>
          <a:bodyPr>
            <a:noAutofit/>
          </a:bodyPr>
          <a:lstStyle/>
          <a:p>
            <a:pPr>
              <a:buNone/>
            </a:pPr>
            <a:r>
              <a:rPr lang="ru-RU" sz="2000" dirty="0"/>
              <a:t>// Демонстрация использования двух out-параметров. </a:t>
            </a:r>
          </a:p>
          <a:p>
            <a:pPr>
              <a:buNone/>
            </a:pPr>
            <a:r>
              <a:rPr lang="ru-RU" sz="2000" dirty="0"/>
              <a:t> </a:t>
            </a:r>
            <a:r>
              <a:rPr lang="ru-RU" sz="2000" dirty="0" err="1"/>
              <a:t>using</a:t>
            </a:r>
            <a:r>
              <a:rPr lang="ru-RU" sz="2000" dirty="0"/>
              <a:t> </a:t>
            </a:r>
            <a:r>
              <a:rPr lang="ru-RU" sz="2000" dirty="0" err="1"/>
              <a:t>System</a:t>
            </a:r>
            <a:r>
              <a:rPr lang="ru-RU" sz="2000" dirty="0"/>
              <a:t>; </a:t>
            </a:r>
          </a:p>
          <a:p>
            <a:pPr>
              <a:buNone/>
            </a:pPr>
            <a:r>
              <a:rPr lang="ru-RU" sz="2000" dirty="0"/>
              <a:t> </a:t>
            </a:r>
            <a:r>
              <a:rPr lang="ru-RU" sz="2000" dirty="0" err="1"/>
              <a:t>class</a:t>
            </a:r>
            <a:r>
              <a:rPr lang="ru-RU" sz="2000" dirty="0"/>
              <a:t> </a:t>
            </a:r>
            <a:r>
              <a:rPr lang="ru-RU" sz="2000" dirty="0" err="1"/>
              <a:t>Num</a:t>
            </a:r>
            <a:r>
              <a:rPr lang="ru-RU" sz="2000" dirty="0"/>
              <a:t> { </a:t>
            </a:r>
            <a:r>
              <a:rPr lang="ru-RU" sz="2000" dirty="0" smtClean="0"/>
              <a:t> </a:t>
            </a:r>
            <a:r>
              <a:rPr lang="ru-RU" sz="2000" dirty="0"/>
              <a:t>/* Метод определяет, имеют ли </a:t>
            </a:r>
            <a:r>
              <a:rPr lang="ru-RU" sz="2000" dirty="0" err="1"/>
              <a:t>x</a:t>
            </a:r>
            <a:r>
              <a:rPr lang="ru-RU" sz="2000" dirty="0"/>
              <a:t> и </a:t>
            </a:r>
            <a:r>
              <a:rPr lang="ru-RU" sz="2000" dirty="0" err="1"/>
              <a:t>v</a:t>
            </a:r>
            <a:r>
              <a:rPr lang="ru-RU" sz="2000" dirty="0"/>
              <a:t> общий множитель.  Если да, метод возвращает наименьший и наибольший  общие множители в out-параметрах. </a:t>
            </a:r>
            <a:r>
              <a:rPr lang="en-US" sz="2000" dirty="0"/>
              <a:t>*/ </a:t>
            </a:r>
            <a:endParaRPr lang="ru-RU" sz="2000" dirty="0"/>
          </a:p>
          <a:p>
            <a:pPr>
              <a:buNone/>
            </a:pPr>
            <a:r>
              <a:rPr lang="en-US" sz="2000" dirty="0"/>
              <a:t> public </a:t>
            </a:r>
            <a:r>
              <a:rPr lang="en-US" sz="2000" dirty="0" err="1"/>
              <a:t>bool</a:t>
            </a:r>
            <a:r>
              <a:rPr lang="en-US" sz="2000" dirty="0"/>
              <a:t> </a:t>
            </a:r>
            <a:r>
              <a:rPr lang="en-US" sz="2000" dirty="0" err="1"/>
              <a:t>isComDenom</a:t>
            </a:r>
            <a:r>
              <a:rPr lang="en-US" sz="2000" dirty="0"/>
              <a:t>(</a:t>
            </a:r>
            <a:r>
              <a:rPr lang="en-US" sz="2000" dirty="0" err="1"/>
              <a:t>int</a:t>
            </a:r>
            <a:r>
              <a:rPr lang="en-US" sz="2000" dirty="0"/>
              <a:t> x, </a:t>
            </a:r>
            <a:r>
              <a:rPr lang="en-US" sz="2000" dirty="0" err="1"/>
              <a:t>int</a:t>
            </a:r>
            <a:r>
              <a:rPr lang="en-US" sz="2000" dirty="0"/>
              <a:t> y, </a:t>
            </a:r>
            <a:r>
              <a:rPr lang="en-US" sz="2000" dirty="0" smtClean="0"/>
              <a:t>out </a:t>
            </a:r>
            <a:r>
              <a:rPr lang="en-US" sz="2000" dirty="0" err="1"/>
              <a:t>int</a:t>
            </a:r>
            <a:r>
              <a:rPr lang="en-US" sz="2000" dirty="0"/>
              <a:t> least, </a:t>
            </a:r>
            <a:r>
              <a:rPr lang="en-US" sz="2000" dirty="0" smtClean="0"/>
              <a:t> </a:t>
            </a:r>
            <a:r>
              <a:rPr lang="en-US" sz="2000" dirty="0"/>
              <a:t>out </a:t>
            </a:r>
            <a:r>
              <a:rPr lang="en-US" sz="2000" dirty="0" err="1"/>
              <a:t>int</a:t>
            </a:r>
            <a:r>
              <a:rPr lang="en-US" sz="2000" dirty="0"/>
              <a:t> greatest) { </a:t>
            </a:r>
            <a:endParaRPr lang="ru-RU" sz="2000" dirty="0"/>
          </a:p>
          <a:p>
            <a:pPr>
              <a:buNone/>
            </a:pPr>
            <a:r>
              <a:rPr lang="en-US" sz="2000" dirty="0"/>
              <a:t> </a:t>
            </a:r>
            <a:r>
              <a:rPr lang="en-US" sz="2000" dirty="0" err="1"/>
              <a:t>int</a:t>
            </a:r>
            <a:r>
              <a:rPr lang="en-US" sz="2000" dirty="0"/>
              <a:t> </a:t>
            </a:r>
            <a:r>
              <a:rPr lang="en-US" sz="2000" dirty="0" err="1"/>
              <a:t>i</a:t>
            </a:r>
            <a:r>
              <a:rPr lang="en-US" sz="2000" dirty="0"/>
              <a:t>; </a:t>
            </a:r>
            <a:endParaRPr lang="ru-RU" sz="2000" dirty="0"/>
          </a:p>
          <a:p>
            <a:pPr>
              <a:buNone/>
            </a:pPr>
            <a:r>
              <a:rPr lang="en-US" sz="2000" dirty="0"/>
              <a:t> </a:t>
            </a:r>
            <a:r>
              <a:rPr lang="en-US" sz="2000" dirty="0" err="1"/>
              <a:t>int</a:t>
            </a:r>
            <a:r>
              <a:rPr lang="en-US" sz="2000" dirty="0"/>
              <a:t> max = x &lt; y ? x : y; </a:t>
            </a:r>
            <a:endParaRPr lang="ru-RU" sz="2000" dirty="0"/>
          </a:p>
          <a:p>
            <a:pPr>
              <a:buNone/>
            </a:pPr>
            <a:r>
              <a:rPr lang="en-US" sz="2000" dirty="0"/>
              <a:t> </a:t>
            </a:r>
            <a:r>
              <a:rPr lang="en-US" sz="2000" dirty="0" err="1"/>
              <a:t>bool</a:t>
            </a:r>
            <a:r>
              <a:rPr lang="en-US" sz="2000" dirty="0"/>
              <a:t> first = true; </a:t>
            </a:r>
            <a:endParaRPr lang="ru-RU" sz="2000" dirty="0"/>
          </a:p>
          <a:p>
            <a:pPr>
              <a:buNone/>
            </a:pPr>
            <a:r>
              <a:rPr lang="en-US" sz="2000" dirty="0"/>
              <a:t> least = 1; </a:t>
            </a:r>
            <a:r>
              <a:rPr lang="en-US" sz="2000" dirty="0" smtClean="0"/>
              <a:t> </a:t>
            </a:r>
            <a:r>
              <a:rPr lang="en-US" sz="2000" dirty="0"/>
              <a:t>greatest = 1; </a:t>
            </a:r>
            <a:endParaRPr lang="ru-RU" sz="2000" dirty="0"/>
          </a:p>
          <a:p>
            <a:pPr>
              <a:buNone/>
            </a:pPr>
            <a:r>
              <a:rPr lang="en-US" sz="2000" dirty="0"/>
              <a:t>  </a:t>
            </a:r>
            <a:r>
              <a:rPr lang="ru-RU" sz="2000" dirty="0"/>
              <a:t>// Находим наименьший и наибольший общие множители. </a:t>
            </a:r>
          </a:p>
          <a:p>
            <a:pPr>
              <a:buNone/>
            </a:pPr>
            <a:r>
              <a:rPr lang="ru-RU" sz="2000" dirty="0"/>
              <a:t> </a:t>
            </a:r>
            <a:r>
              <a:rPr lang="en-US" sz="2000" dirty="0"/>
              <a:t>for(</a:t>
            </a:r>
            <a:r>
              <a:rPr lang="en-US" sz="2000" dirty="0" err="1"/>
              <a:t>i</a:t>
            </a:r>
            <a:r>
              <a:rPr lang="en-US" sz="2000" dirty="0"/>
              <a:t>=2; </a:t>
            </a:r>
            <a:r>
              <a:rPr lang="en-US" sz="2000" dirty="0" err="1"/>
              <a:t>i</a:t>
            </a:r>
            <a:r>
              <a:rPr lang="en-US" sz="2000" dirty="0"/>
              <a:t> &lt;= max/2 + 1; </a:t>
            </a:r>
            <a:r>
              <a:rPr lang="en-US" sz="2000" dirty="0" err="1"/>
              <a:t>i</a:t>
            </a:r>
            <a:r>
              <a:rPr lang="en-US" sz="2000" dirty="0"/>
              <a:t>++) { </a:t>
            </a:r>
            <a:endParaRPr lang="ru-RU" sz="2000" dirty="0"/>
          </a:p>
          <a:p>
            <a:pPr>
              <a:buNone/>
            </a:pPr>
            <a:r>
              <a:rPr lang="en-US" sz="2000" dirty="0"/>
              <a:t> if( ((</a:t>
            </a:r>
            <a:r>
              <a:rPr lang="en-US" sz="2000" dirty="0" err="1"/>
              <a:t>y%i</a:t>
            </a:r>
            <a:r>
              <a:rPr lang="en-US" sz="2000" dirty="0"/>
              <a:t>)==0) &amp; ((</a:t>
            </a:r>
            <a:r>
              <a:rPr lang="en-US" sz="2000" dirty="0" err="1"/>
              <a:t>x%i</a:t>
            </a:r>
            <a:r>
              <a:rPr lang="en-US" sz="2000" dirty="0"/>
              <a:t>)==0) ) { </a:t>
            </a:r>
            <a:endParaRPr lang="ru-RU" sz="2000" dirty="0"/>
          </a:p>
          <a:p>
            <a:pPr>
              <a:buNone/>
            </a:pPr>
            <a:r>
              <a:rPr lang="en-US" sz="2000" dirty="0"/>
              <a:t> if(first) { </a:t>
            </a:r>
            <a:r>
              <a:rPr lang="en-US" sz="2000" dirty="0" smtClean="0"/>
              <a:t> </a:t>
            </a:r>
            <a:r>
              <a:rPr lang="en-US" sz="2000" dirty="0"/>
              <a:t>least = </a:t>
            </a:r>
            <a:r>
              <a:rPr lang="en-US" sz="2000" dirty="0" err="1"/>
              <a:t>i</a:t>
            </a:r>
            <a:r>
              <a:rPr lang="en-US" sz="2000" dirty="0"/>
              <a:t>; </a:t>
            </a:r>
            <a:r>
              <a:rPr lang="en-US" sz="2000" dirty="0" smtClean="0"/>
              <a:t> </a:t>
            </a:r>
            <a:r>
              <a:rPr lang="en-US" sz="2000" dirty="0"/>
              <a:t>first = false; </a:t>
            </a:r>
            <a:r>
              <a:rPr lang="en-US" sz="2000" dirty="0" smtClean="0"/>
              <a:t> </a:t>
            </a:r>
            <a:r>
              <a:rPr lang="en-US" sz="2000" dirty="0"/>
              <a:t>} </a:t>
            </a:r>
            <a:endParaRPr lang="ru-RU" sz="2000" dirty="0"/>
          </a:p>
          <a:p>
            <a:pPr>
              <a:buNone/>
            </a:pPr>
            <a:r>
              <a:rPr lang="en-US" sz="2000" dirty="0"/>
              <a:t> greatest = </a:t>
            </a:r>
            <a:r>
              <a:rPr lang="en-US" sz="2000" dirty="0" err="1"/>
              <a:t>i</a:t>
            </a:r>
            <a:r>
              <a:rPr lang="en-US" sz="2000" dirty="0"/>
              <a:t>; </a:t>
            </a:r>
            <a:r>
              <a:rPr lang="en-US" sz="2000" dirty="0" smtClean="0"/>
              <a:t> </a:t>
            </a:r>
            <a:r>
              <a:rPr lang="en-US" sz="2000" dirty="0"/>
              <a:t>} </a:t>
            </a:r>
            <a:r>
              <a:rPr lang="en-US" sz="2000" dirty="0" smtClean="0"/>
              <a:t> </a:t>
            </a:r>
            <a:r>
              <a:rPr lang="en-US" sz="2000" dirty="0"/>
              <a:t>} </a:t>
            </a:r>
            <a:endParaRPr lang="ru-RU" sz="2000" dirty="0"/>
          </a:p>
          <a:p>
            <a:pPr>
              <a:buNone/>
            </a:pPr>
            <a:r>
              <a:rPr lang="en-US" sz="2000" dirty="0"/>
              <a:t>  if(least != 1) return true;  </a:t>
            </a:r>
            <a:endParaRPr lang="ru-RU" sz="2000" dirty="0"/>
          </a:p>
          <a:p>
            <a:pPr>
              <a:buNone/>
            </a:pPr>
            <a:r>
              <a:rPr lang="en-US" sz="2000" dirty="0"/>
              <a:t>else return false; </a:t>
            </a:r>
            <a:r>
              <a:rPr lang="en-US" sz="2000" dirty="0" smtClean="0"/>
              <a:t> }</a:t>
            </a:r>
            <a:endParaRPr lang="ru-RU" sz="2000" dirty="0" smtClean="0"/>
          </a:p>
          <a:p>
            <a:pPr>
              <a:buNone/>
            </a:pPr>
            <a:r>
              <a:rPr lang="en-US" sz="2000" dirty="0" smtClean="0"/>
              <a:t> } </a:t>
            </a:r>
            <a:endParaRPr lang="ru-RU" sz="2000" dirty="0"/>
          </a:p>
          <a:p>
            <a:pPr>
              <a:buNone/>
            </a:pP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70000" lnSpcReduction="20000"/>
          </a:bodyPr>
          <a:lstStyle/>
          <a:p>
            <a:pPr>
              <a:buNone/>
            </a:pPr>
            <a:r>
              <a:rPr lang="en-US" dirty="0" smtClean="0"/>
              <a:t> class </a:t>
            </a:r>
            <a:r>
              <a:rPr lang="en-US" dirty="0" err="1" smtClean="0"/>
              <a:t>DemoOut</a:t>
            </a:r>
            <a:r>
              <a:rPr lang="en-US" dirty="0" smtClean="0"/>
              <a:t> { </a:t>
            </a:r>
            <a:endParaRPr lang="ru-RU" dirty="0" smtClean="0"/>
          </a:p>
          <a:p>
            <a:pPr>
              <a:buNone/>
            </a:pPr>
            <a:r>
              <a:rPr lang="en-US" dirty="0" smtClean="0"/>
              <a:t> public static void Main() { </a:t>
            </a:r>
            <a:endParaRPr lang="ru-RU" dirty="0" smtClean="0"/>
          </a:p>
          <a:p>
            <a:pPr>
              <a:buNone/>
            </a:pPr>
            <a:r>
              <a:rPr lang="en-US" dirty="0" smtClean="0"/>
              <a:t> Num ob = new Num(); </a:t>
            </a:r>
            <a:endParaRPr lang="ru-RU" dirty="0" smtClean="0"/>
          </a:p>
          <a:p>
            <a:pPr>
              <a:buNone/>
            </a:pPr>
            <a:r>
              <a:rPr lang="en-US" dirty="0" smtClean="0"/>
              <a:t> </a:t>
            </a:r>
            <a:r>
              <a:rPr lang="en-US" dirty="0" err="1" smtClean="0"/>
              <a:t>int</a:t>
            </a:r>
            <a:r>
              <a:rPr lang="en-US" dirty="0" smtClean="0"/>
              <a:t> </a:t>
            </a:r>
            <a:r>
              <a:rPr lang="en-US" dirty="0" err="1" smtClean="0"/>
              <a:t>lcd</a:t>
            </a:r>
            <a:r>
              <a:rPr lang="en-US" dirty="0" smtClean="0"/>
              <a:t>, </a:t>
            </a:r>
            <a:r>
              <a:rPr lang="en-US" dirty="0" err="1" smtClean="0"/>
              <a:t>gcd</a:t>
            </a:r>
            <a:r>
              <a:rPr lang="en-US" dirty="0" smtClean="0"/>
              <a:t>; </a:t>
            </a:r>
            <a:endParaRPr lang="ru-RU" dirty="0" smtClean="0"/>
          </a:p>
          <a:p>
            <a:pPr>
              <a:buNone/>
            </a:pPr>
            <a:r>
              <a:rPr lang="en-US" dirty="0" smtClean="0"/>
              <a:t> if(</a:t>
            </a:r>
            <a:r>
              <a:rPr lang="en-US" dirty="0" err="1" smtClean="0"/>
              <a:t>ob.isComDenom</a:t>
            </a:r>
            <a:r>
              <a:rPr lang="en-US" dirty="0" smtClean="0"/>
              <a:t>(231, 105, out </a:t>
            </a:r>
            <a:r>
              <a:rPr lang="en-US" dirty="0" err="1" smtClean="0"/>
              <a:t>lcd</a:t>
            </a:r>
            <a:r>
              <a:rPr lang="en-US" dirty="0" smtClean="0"/>
              <a:t>, out </a:t>
            </a:r>
            <a:r>
              <a:rPr lang="en-US" dirty="0" err="1" smtClean="0"/>
              <a:t>gcd</a:t>
            </a:r>
            <a:r>
              <a:rPr lang="en-US" dirty="0" smtClean="0"/>
              <a:t>)) { </a:t>
            </a:r>
            <a:endParaRPr lang="ru-RU" dirty="0" smtClean="0"/>
          </a:p>
          <a:p>
            <a:pPr>
              <a:buNone/>
            </a:pPr>
            <a:r>
              <a:rPr lang="en-US" dirty="0" smtClean="0"/>
              <a:t> </a:t>
            </a:r>
            <a:r>
              <a:rPr lang="en-US" dirty="0" err="1" smtClean="0"/>
              <a:t>Console.WriteLine</a:t>
            </a:r>
            <a:r>
              <a:rPr lang="en-US" dirty="0" smtClean="0"/>
              <a:t>("</a:t>
            </a:r>
            <a:r>
              <a:rPr lang="en-US" dirty="0" err="1" smtClean="0"/>
              <a:t>Lcd</a:t>
            </a:r>
            <a:r>
              <a:rPr lang="en-US" dirty="0" smtClean="0"/>
              <a:t> </a:t>
            </a:r>
            <a:r>
              <a:rPr lang="ru-RU" dirty="0" smtClean="0"/>
              <a:t>для чисел</a:t>
            </a:r>
            <a:r>
              <a:rPr lang="en-US" dirty="0" smtClean="0"/>
              <a:t> 231 </a:t>
            </a:r>
            <a:r>
              <a:rPr lang="ru-RU" dirty="0" smtClean="0"/>
              <a:t>и</a:t>
            </a:r>
            <a:r>
              <a:rPr lang="en-US" dirty="0" smtClean="0"/>
              <a:t> 105 </a:t>
            </a:r>
            <a:r>
              <a:rPr lang="ru-RU" dirty="0" smtClean="0"/>
              <a:t>равен</a:t>
            </a:r>
            <a:r>
              <a:rPr lang="en-US" dirty="0" smtClean="0"/>
              <a:t> " +  </a:t>
            </a:r>
            <a:r>
              <a:rPr lang="en-US" dirty="0" err="1" smtClean="0"/>
              <a:t>lcd</a:t>
            </a:r>
            <a:r>
              <a:rPr lang="en-US" dirty="0" smtClean="0"/>
              <a:t>); </a:t>
            </a:r>
            <a:endParaRPr lang="ru-RU" dirty="0" smtClean="0"/>
          </a:p>
          <a:p>
            <a:pPr>
              <a:buNone/>
            </a:pPr>
            <a:r>
              <a:rPr lang="en-US" dirty="0" smtClean="0"/>
              <a:t> </a:t>
            </a:r>
            <a:r>
              <a:rPr lang="en-US" dirty="0" err="1" smtClean="0"/>
              <a:t>Console.WriteLine</a:t>
            </a:r>
            <a:r>
              <a:rPr lang="en-US" dirty="0" smtClean="0"/>
              <a:t>("</a:t>
            </a:r>
            <a:r>
              <a:rPr lang="en-US" dirty="0" err="1" smtClean="0"/>
              <a:t>Gcd</a:t>
            </a:r>
            <a:r>
              <a:rPr lang="en-US" dirty="0" smtClean="0"/>
              <a:t> </a:t>
            </a:r>
            <a:r>
              <a:rPr lang="ru-RU" dirty="0" smtClean="0"/>
              <a:t>для чисел</a:t>
            </a:r>
            <a:r>
              <a:rPr lang="en-US" dirty="0" smtClean="0"/>
              <a:t> 231 </a:t>
            </a:r>
            <a:r>
              <a:rPr lang="ru-RU" dirty="0" smtClean="0"/>
              <a:t>и</a:t>
            </a:r>
            <a:r>
              <a:rPr lang="en-US" dirty="0" smtClean="0"/>
              <a:t> 105 </a:t>
            </a:r>
            <a:r>
              <a:rPr lang="ru-RU" dirty="0" smtClean="0"/>
              <a:t>равен</a:t>
            </a:r>
            <a:r>
              <a:rPr lang="en-US" dirty="0" smtClean="0"/>
              <a:t> " +  </a:t>
            </a:r>
            <a:r>
              <a:rPr lang="ru-RU" dirty="0" err="1" smtClean="0"/>
              <a:t>gcd</a:t>
            </a:r>
            <a:r>
              <a:rPr lang="ru-RU" dirty="0" smtClean="0"/>
              <a:t>); </a:t>
            </a:r>
          </a:p>
          <a:p>
            <a:pPr>
              <a:buNone/>
            </a:pPr>
            <a:r>
              <a:rPr lang="ru-RU" dirty="0" smtClean="0"/>
              <a:t> } </a:t>
            </a:r>
          </a:p>
          <a:p>
            <a:pPr>
              <a:buNone/>
            </a:pPr>
            <a:r>
              <a:rPr lang="ru-RU" dirty="0" smtClean="0"/>
              <a:t> </a:t>
            </a:r>
            <a:r>
              <a:rPr lang="ru-RU" dirty="0" err="1" smtClean="0"/>
              <a:t>else</a:t>
            </a:r>
            <a:r>
              <a:rPr lang="ru-RU" dirty="0" smtClean="0"/>
              <a:t> </a:t>
            </a:r>
          </a:p>
          <a:p>
            <a:pPr>
              <a:buNone/>
            </a:pPr>
            <a:r>
              <a:rPr lang="ru-RU" dirty="0" smtClean="0"/>
              <a:t> </a:t>
            </a:r>
            <a:r>
              <a:rPr lang="ru-RU" dirty="0" err="1" smtClean="0"/>
              <a:t>Console.WriteLine</a:t>
            </a:r>
            <a:r>
              <a:rPr lang="ru-RU" dirty="0" smtClean="0"/>
              <a:t>(  "Для чисел 35 и 49 общего множителя нет."); </a:t>
            </a:r>
          </a:p>
          <a:p>
            <a:pPr>
              <a:buNone/>
            </a:pPr>
            <a:r>
              <a:rPr lang="ru-RU" dirty="0" smtClean="0"/>
              <a:t>  </a:t>
            </a:r>
            <a:r>
              <a:rPr lang="en-US" dirty="0" smtClean="0"/>
              <a:t>if(</a:t>
            </a:r>
            <a:r>
              <a:rPr lang="en-US" dirty="0" err="1" smtClean="0"/>
              <a:t>ob.isComDenom</a:t>
            </a:r>
            <a:r>
              <a:rPr lang="en-US" dirty="0" smtClean="0"/>
              <a:t>(35, 51, out </a:t>
            </a:r>
            <a:r>
              <a:rPr lang="en-US" dirty="0" err="1" smtClean="0"/>
              <a:t>lcd</a:t>
            </a:r>
            <a:r>
              <a:rPr lang="en-US" dirty="0" smtClean="0"/>
              <a:t>, out </a:t>
            </a:r>
            <a:r>
              <a:rPr lang="en-US" dirty="0" err="1" smtClean="0"/>
              <a:t>gcd</a:t>
            </a:r>
            <a:r>
              <a:rPr lang="en-US" dirty="0" smtClean="0"/>
              <a:t>)) { </a:t>
            </a:r>
            <a:endParaRPr lang="ru-RU" dirty="0" smtClean="0"/>
          </a:p>
          <a:p>
            <a:pPr>
              <a:buNone/>
            </a:pPr>
            <a:r>
              <a:rPr lang="en-US" dirty="0" smtClean="0"/>
              <a:t> </a:t>
            </a:r>
            <a:r>
              <a:rPr lang="en-US" dirty="0" err="1" smtClean="0"/>
              <a:t>Console.WriteLine</a:t>
            </a:r>
            <a:r>
              <a:rPr lang="en-US" dirty="0" smtClean="0"/>
              <a:t>("</a:t>
            </a:r>
            <a:r>
              <a:rPr lang="en-US" dirty="0" err="1" smtClean="0"/>
              <a:t>Lcd</a:t>
            </a:r>
            <a:r>
              <a:rPr lang="en-US" dirty="0" smtClean="0"/>
              <a:t> </a:t>
            </a:r>
            <a:r>
              <a:rPr lang="ru-RU" dirty="0" smtClean="0"/>
              <a:t>для чисел</a:t>
            </a:r>
            <a:r>
              <a:rPr lang="en-US" dirty="0" smtClean="0"/>
              <a:t> 35 </a:t>
            </a:r>
            <a:r>
              <a:rPr lang="ru-RU" dirty="0" smtClean="0"/>
              <a:t>и</a:t>
            </a:r>
            <a:r>
              <a:rPr lang="en-US" dirty="0" smtClean="0"/>
              <a:t> 51 </a:t>
            </a:r>
            <a:r>
              <a:rPr lang="ru-RU" dirty="0" smtClean="0"/>
              <a:t>равен</a:t>
            </a:r>
            <a:r>
              <a:rPr lang="en-US" dirty="0" smtClean="0"/>
              <a:t> " +  </a:t>
            </a:r>
            <a:r>
              <a:rPr lang="en-US" dirty="0" err="1" smtClean="0"/>
              <a:t>lcd</a:t>
            </a:r>
            <a:r>
              <a:rPr lang="en-US" dirty="0" smtClean="0"/>
              <a:t>); </a:t>
            </a:r>
            <a:endParaRPr lang="ru-RU" dirty="0" smtClean="0"/>
          </a:p>
          <a:p>
            <a:pPr>
              <a:buNone/>
            </a:pPr>
            <a:r>
              <a:rPr lang="en-US" dirty="0" smtClean="0"/>
              <a:t> </a:t>
            </a:r>
            <a:r>
              <a:rPr lang="en-US" dirty="0" err="1" smtClean="0"/>
              <a:t>Console.WriteLine</a:t>
            </a:r>
            <a:r>
              <a:rPr lang="en-US" dirty="0" smtClean="0"/>
              <a:t>("</a:t>
            </a:r>
            <a:r>
              <a:rPr lang="en-US" dirty="0" err="1" smtClean="0"/>
              <a:t>Gcd</a:t>
            </a:r>
            <a:r>
              <a:rPr lang="en-US" dirty="0" smtClean="0"/>
              <a:t> </a:t>
            </a:r>
            <a:r>
              <a:rPr lang="ru-RU" dirty="0" smtClean="0"/>
              <a:t>для чисел</a:t>
            </a:r>
            <a:r>
              <a:rPr lang="en-US" dirty="0" smtClean="0"/>
              <a:t> 35 </a:t>
            </a:r>
            <a:r>
              <a:rPr lang="ru-RU" dirty="0" smtClean="0"/>
              <a:t>и</a:t>
            </a:r>
            <a:r>
              <a:rPr lang="en-US" dirty="0" smtClean="0"/>
              <a:t> 51 </a:t>
            </a:r>
            <a:r>
              <a:rPr lang="ru-RU" dirty="0" smtClean="0"/>
              <a:t>равен</a:t>
            </a:r>
            <a:r>
              <a:rPr lang="en-US" dirty="0" smtClean="0"/>
              <a:t> " +  </a:t>
            </a:r>
            <a:r>
              <a:rPr lang="ru-RU" dirty="0" err="1" smtClean="0"/>
              <a:t>gcd</a:t>
            </a:r>
            <a:r>
              <a:rPr lang="ru-RU" dirty="0" smtClean="0"/>
              <a:t>); </a:t>
            </a:r>
          </a:p>
          <a:p>
            <a:pPr>
              <a:buNone/>
            </a:pPr>
            <a:r>
              <a:rPr lang="ru-RU" dirty="0" smtClean="0"/>
              <a:t> } </a:t>
            </a:r>
          </a:p>
          <a:p>
            <a:pPr>
              <a:buNone/>
            </a:pPr>
            <a:r>
              <a:rPr lang="ru-RU" dirty="0" smtClean="0"/>
              <a:t> </a:t>
            </a:r>
            <a:r>
              <a:rPr lang="ru-RU" dirty="0" err="1" smtClean="0"/>
              <a:t>else</a:t>
            </a:r>
            <a:r>
              <a:rPr lang="ru-RU" dirty="0" smtClean="0"/>
              <a:t> </a:t>
            </a:r>
          </a:p>
          <a:p>
            <a:pPr>
              <a:buNone/>
            </a:pPr>
            <a:r>
              <a:rPr lang="ru-RU" dirty="0" smtClean="0"/>
              <a:t> </a:t>
            </a:r>
            <a:r>
              <a:rPr lang="ru-RU" dirty="0" err="1" smtClean="0"/>
              <a:t>Console.WriteLine</a:t>
            </a:r>
            <a:r>
              <a:rPr lang="ru-RU" dirty="0" smtClean="0"/>
              <a:t>(  "Для чисел 35 и 51 общего множителя нет."); </a:t>
            </a:r>
          </a:p>
          <a:p>
            <a:pPr>
              <a:buNone/>
            </a:pPr>
            <a:r>
              <a:rPr lang="ru-RU" dirty="0" smtClean="0"/>
              <a:t> } </a:t>
            </a:r>
          </a:p>
          <a:p>
            <a:pPr>
              <a:buNone/>
            </a:pPr>
            <a:r>
              <a:rPr lang="ru-RU" dirty="0" smtClean="0"/>
              <a:t>} </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403648"/>
          </a:xfrm>
        </p:spPr>
        <p:txBody>
          <a:bodyPr>
            <a:normAutofit fontScale="90000"/>
          </a:bodyPr>
          <a:lstStyle/>
          <a:p>
            <a:r>
              <a:rPr lang="ru-RU" b="1" i="1" dirty="0" smtClean="0"/>
              <a:t>Использование модификаторов </a:t>
            </a:r>
            <a:r>
              <a:rPr lang="ru-RU" b="1" i="1" dirty="0" err="1" smtClean="0"/>
              <a:t>ref</a:t>
            </a:r>
            <a:r>
              <a:rPr lang="ru-RU" b="1" i="1" dirty="0" smtClean="0"/>
              <a:t> и </a:t>
            </a:r>
            <a:r>
              <a:rPr lang="ru-RU" b="1" i="1" dirty="0" err="1" smtClean="0"/>
              <a:t>out</a:t>
            </a:r>
            <a:r>
              <a:rPr lang="ru-RU" b="1" i="1" dirty="0" smtClean="0"/>
              <a:t> для ссылочных параметров </a:t>
            </a:r>
            <a:endParaRPr lang="ru-RU" dirty="0"/>
          </a:p>
        </p:txBody>
      </p:sp>
      <p:sp>
        <p:nvSpPr>
          <p:cNvPr id="3" name="Содержимое 2"/>
          <p:cNvSpPr>
            <a:spLocks noGrp="1"/>
          </p:cNvSpPr>
          <p:nvPr>
            <p:ph idx="1"/>
          </p:nvPr>
        </p:nvSpPr>
        <p:spPr>
          <a:xfrm>
            <a:off x="457200" y="1412776"/>
            <a:ext cx="8229600" cy="4713387"/>
          </a:xfrm>
        </p:spPr>
        <p:txBody>
          <a:bodyPr>
            <a:normAutofit/>
          </a:bodyPr>
          <a:lstStyle/>
          <a:p>
            <a:pPr>
              <a:buNone/>
            </a:pPr>
            <a:r>
              <a:rPr lang="ru-RU" dirty="0" smtClean="0"/>
              <a:t>	Использование </a:t>
            </a:r>
            <a:r>
              <a:rPr lang="ru-RU" dirty="0"/>
              <a:t>модификаторов </a:t>
            </a:r>
            <a:r>
              <a:rPr lang="ru-RU" dirty="0" err="1"/>
              <a:t>ref</a:t>
            </a:r>
            <a:r>
              <a:rPr lang="ru-RU" dirty="0"/>
              <a:t> и </a:t>
            </a:r>
            <a:r>
              <a:rPr lang="ru-RU" dirty="0" err="1"/>
              <a:t>out</a:t>
            </a:r>
            <a:r>
              <a:rPr lang="ru-RU" dirty="0"/>
              <a:t> не ограничивается параметрами типа значений. Их также можно применить к ссылочным параметрам, т.е. параметрам, обеспечивающим передачу объектов. Если параметр ссылочного типа модифицируется одним из модификаторов </a:t>
            </a:r>
            <a:r>
              <a:rPr lang="ru-RU" dirty="0" err="1"/>
              <a:t>ref</a:t>
            </a:r>
            <a:r>
              <a:rPr lang="ru-RU" dirty="0"/>
              <a:t> и </a:t>
            </a:r>
            <a:r>
              <a:rPr lang="ru-RU" dirty="0" err="1"/>
              <a:t>out</a:t>
            </a:r>
            <a:r>
              <a:rPr lang="ru-RU" dirty="0"/>
              <a:t>, то по сути реализуется передача ссылки по ссылке. Это позволяет методу изменять объект, на который указывает </a:t>
            </a:r>
            <a:r>
              <a:rPr lang="ru-RU" dirty="0" smtClean="0"/>
              <a:t>ссылка-параметр</a:t>
            </a:r>
            <a:endParaRPr lang="ru-RU" dirty="0"/>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fontScale="85000" lnSpcReduction="20000"/>
          </a:bodyPr>
          <a:lstStyle/>
          <a:p>
            <a:pPr>
              <a:buNone/>
            </a:pPr>
            <a:r>
              <a:rPr lang="en-US" dirty="0"/>
              <a:t>// </a:t>
            </a:r>
            <a:r>
              <a:rPr lang="ru-RU" dirty="0"/>
              <a:t>Обмен двух ссылок</a:t>
            </a:r>
            <a:r>
              <a:rPr lang="en-US" dirty="0"/>
              <a:t>. </a:t>
            </a:r>
            <a:endParaRPr lang="ru-RU" dirty="0"/>
          </a:p>
          <a:p>
            <a:pPr>
              <a:buNone/>
            </a:pPr>
            <a:r>
              <a:rPr lang="en-US" dirty="0"/>
              <a:t>using System; </a:t>
            </a:r>
            <a:endParaRPr lang="ru-RU" dirty="0"/>
          </a:p>
          <a:p>
            <a:pPr>
              <a:buNone/>
            </a:pPr>
            <a:r>
              <a:rPr lang="en-US" dirty="0"/>
              <a:t> class </a:t>
            </a:r>
            <a:r>
              <a:rPr lang="en-US" dirty="0" err="1"/>
              <a:t>RefSwap</a:t>
            </a:r>
            <a:r>
              <a:rPr lang="en-US" dirty="0"/>
              <a:t> { </a:t>
            </a:r>
            <a:endParaRPr lang="ru-RU" dirty="0"/>
          </a:p>
          <a:p>
            <a:pPr>
              <a:buNone/>
            </a:pPr>
            <a:r>
              <a:rPr lang="en-US" dirty="0"/>
              <a:t> </a:t>
            </a:r>
            <a:r>
              <a:rPr lang="en-US" dirty="0" err="1"/>
              <a:t>int</a:t>
            </a:r>
            <a:r>
              <a:rPr lang="en-US" dirty="0"/>
              <a:t> a, b; </a:t>
            </a:r>
            <a:endParaRPr lang="ru-RU" dirty="0"/>
          </a:p>
          <a:p>
            <a:pPr>
              <a:buNone/>
            </a:pPr>
            <a:r>
              <a:rPr lang="en-US" dirty="0"/>
              <a:t> public </a:t>
            </a:r>
            <a:r>
              <a:rPr lang="en-US" dirty="0" err="1"/>
              <a:t>RefSwap</a:t>
            </a:r>
            <a:r>
              <a:rPr lang="en-US" dirty="0"/>
              <a:t>(</a:t>
            </a:r>
            <a:r>
              <a:rPr lang="en-US" dirty="0" err="1"/>
              <a:t>int</a:t>
            </a:r>
            <a:r>
              <a:rPr lang="en-US" dirty="0"/>
              <a:t> </a:t>
            </a:r>
            <a:r>
              <a:rPr lang="en-US" dirty="0" err="1"/>
              <a:t>i</a:t>
            </a:r>
            <a:r>
              <a:rPr lang="en-US" dirty="0"/>
              <a:t>, </a:t>
            </a:r>
            <a:r>
              <a:rPr lang="en-US" dirty="0" err="1"/>
              <a:t>int</a:t>
            </a:r>
            <a:r>
              <a:rPr lang="en-US" dirty="0"/>
              <a:t> j) { </a:t>
            </a:r>
            <a:r>
              <a:rPr lang="en-US" dirty="0" smtClean="0"/>
              <a:t> </a:t>
            </a:r>
            <a:r>
              <a:rPr lang="en-US" dirty="0"/>
              <a:t>a = </a:t>
            </a:r>
            <a:r>
              <a:rPr lang="en-US" dirty="0" err="1"/>
              <a:t>i</a:t>
            </a:r>
            <a:r>
              <a:rPr lang="en-US" dirty="0"/>
              <a:t>; </a:t>
            </a:r>
            <a:r>
              <a:rPr lang="en-US" dirty="0" smtClean="0"/>
              <a:t> </a:t>
            </a:r>
            <a:r>
              <a:rPr lang="en-US" dirty="0"/>
              <a:t>b = j; </a:t>
            </a:r>
            <a:r>
              <a:rPr lang="en-US" dirty="0" smtClean="0"/>
              <a:t> </a:t>
            </a:r>
            <a:r>
              <a:rPr lang="en-US" dirty="0"/>
              <a:t>} </a:t>
            </a:r>
            <a:endParaRPr lang="ru-RU" dirty="0"/>
          </a:p>
          <a:p>
            <a:pPr>
              <a:buNone/>
            </a:pPr>
            <a:r>
              <a:rPr lang="en-US" dirty="0"/>
              <a:t> </a:t>
            </a:r>
            <a:r>
              <a:rPr lang="en-US" dirty="0" smtClean="0"/>
              <a:t> </a:t>
            </a:r>
            <a:r>
              <a:rPr lang="en-US" dirty="0"/>
              <a:t>public void show() { </a:t>
            </a:r>
            <a:endParaRPr lang="ru-RU" dirty="0"/>
          </a:p>
          <a:p>
            <a:pPr>
              <a:buNone/>
            </a:pPr>
            <a:r>
              <a:rPr lang="en-US" dirty="0"/>
              <a:t> </a:t>
            </a:r>
            <a:r>
              <a:rPr lang="en-US" dirty="0" err="1"/>
              <a:t>Console.WriteLine</a:t>
            </a:r>
            <a:r>
              <a:rPr lang="en-US" dirty="0"/>
              <a:t>("a: {0}, b: {1}", a, b); </a:t>
            </a:r>
            <a:endParaRPr lang="ru-RU" dirty="0"/>
          </a:p>
          <a:p>
            <a:pPr>
              <a:buNone/>
            </a:pPr>
            <a:r>
              <a:rPr lang="en-US" dirty="0"/>
              <a:t> </a:t>
            </a:r>
            <a:r>
              <a:rPr lang="ru-RU" dirty="0"/>
              <a:t>} </a:t>
            </a:r>
          </a:p>
          <a:p>
            <a:pPr>
              <a:buNone/>
            </a:pPr>
            <a:r>
              <a:rPr lang="ru-RU" dirty="0"/>
              <a:t> </a:t>
            </a:r>
            <a:r>
              <a:rPr lang="ru-RU" dirty="0" smtClean="0"/>
              <a:t> </a:t>
            </a:r>
            <a:r>
              <a:rPr lang="ru-RU" dirty="0"/>
              <a:t>// Этот метод теперь изменяет свои аргументы. </a:t>
            </a:r>
          </a:p>
          <a:p>
            <a:pPr>
              <a:buNone/>
            </a:pPr>
            <a:r>
              <a:rPr lang="ru-RU" dirty="0"/>
              <a:t> </a:t>
            </a:r>
            <a:r>
              <a:rPr lang="en-US" dirty="0"/>
              <a:t>public void swap(ref </a:t>
            </a:r>
            <a:r>
              <a:rPr lang="en-US" dirty="0" err="1"/>
              <a:t>RefSwap</a:t>
            </a:r>
            <a:r>
              <a:rPr lang="en-US" dirty="0"/>
              <a:t> ob1, ref </a:t>
            </a:r>
            <a:r>
              <a:rPr lang="en-US" dirty="0" err="1"/>
              <a:t>RefSwap</a:t>
            </a:r>
            <a:r>
              <a:rPr lang="en-US" dirty="0"/>
              <a:t> ob2) { </a:t>
            </a:r>
            <a:endParaRPr lang="ru-RU" dirty="0"/>
          </a:p>
          <a:p>
            <a:pPr>
              <a:buNone/>
            </a:pPr>
            <a:r>
              <a:rPr lang="en-US" dirty="0"/>
              <a:t> </a:t>
            </a:r>
            <a:r>
              <a:rPr lang="en-US" dirty="0" err="1"/>
              <a:t>RefSwap</a:t>
            </a:r>
            <a:r>
              <a:rPr lang="en-US" dirty="0"/>
              <a:t> t; </a:t>
            </a:r>
            <a:endParaRPr lang="ru-RU" dirty="0"/>
          </a:p>
          <a:p>
            <a:pPr>
              <a:buNone/>
            </a:pPr>
            <a:r>
              <a:rPr lang="en-US" dirty="0"/>
              <a:t> t = ob1; </a:t>
            </a:r>
            <a:endParaRPr lang="ru-RU" dirty="0"/>
          </a:p>
          <a:p>
            <a:pPr>
              <a:buNone/>
            </a:pPr>
            <a:r>
              <a:rPr lang="en-US" dirty="0"/>
              <a:t> ob1 = ob2; ob2 = t; </a:t>
            </a:r>
            <a:r>
              <a:rPr lang="en-US" dirty="0" smtClean="0"/>
              <a:t> </a:t>
            </a:r>
            <a:r>
              <a:rPr lang="en-US" dirty="0"/>
              <a:t>} </a:t>
            </a:r>
            <a:endParaRPr lang="ru-RU" dirty="0"/>
          </a:p>
          <a:p>
            <a:pPr>
              <a:buNone/>
            </a:pPr>
            <a:r>
              <a:rPr lang="en-US" dirty="0"/>
              <a:t>} </a:t>
            </a:r>
            <a:endParaRPr lang="ru-RU" dirty="0"/>
          </a:p>
          <a:p>
            <a:pPr>
              <a:buNone/>
            </a:pPr>
            <a:r>
              <a:rPr lang="en-US" dirty="0"/>
              <a:t> </a:t>
            </a:r>
            <a:endParaRPr lang="ru-RU" dirty="0"/>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200</TotalTime>
  <Words>1692</Words>
  <Application>Microsoft Office PowerPoint</Application>
  <PresentationFormat>Экран (4:3)</PresentationFormat>
  <Paragraphs>194</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Georgia</vt:lpstr>
      <vt:lpstr>Trebuchet MS</vt:lpstr>
      <vt:lpstr>Wingdings 2</vt:lpstr>
      <vt:lpstr>Городская</vt:lpstr>
      <vt:lpstr>Использование ref - и out-параметров </vt:lpstr>
      <vt:lpstr>Презентация PowerPoint</vt:lpstr>
      <vt:lpstr>Презентация PowerPoint</vt:lpstr>
      <vt:lpstr>Использование модификатора out </vt:lpstr>
      <vt:lpstr>Презентация PowerPoint</vt:lpstr>
      <vt:lpstr>Презентация PowerPoint</vt:lpstr>
      <vt:lpstr>Презентация PowerPoint</vt:lpstr>
      <vt:lpstr>Использование модификаторов ref и out для ссылочных параметров </vt:lpstr>
      <vt:lpstr>Презентация PowerPoint</vt:lpstr>
      <vt:lpstr>Презентация PowerPoint</vt:lpstr>
      <vt:lpstr>Презентация PowerPoint</vt:lpstr>
      <vt:lpstr>Использование переменного количества аргументов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доступом к членам класса</dc:title>
  <dc:creator>user</dc:creator>
  <cp:lastModifiedBy>user</cp:lastModifiedBy>
  <cp:revision>17</cp:revision>
  <dcterms:created xsi:type="dcterms:W3CDTF">2017-02-17T11:39:54Z</dcterms:created>
  <dcterms:modified xsi:type="dcterms:W3CDTF">2020-03-20T06:27:18Z</dcterms:modified>
</cp:coreProperties>
</file>