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89" autoAdjust="0"/>
  </p:normalViewPr>
  <p:slideViewPr>
    <p:cSldViewPr>
      <p:cViewPr varScale="1">
        <p:scale>
          <a:sx n="87" d="100"/>
          <a:sy n="87" d="100"/>
        </p:scale>
        <p:origin x="15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D716110-0501-4774-A9DC-346BEF996DA8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F451C36-0C04-4DDF-BED6-7B04FDD09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с переменным количеством </a:t>
            </a:r>
            <a:r>
              <a:rPr lang="ru-RU" smtClean="0"/>
              <a:t>аргументов. </a:t>
            </a:r>
            <a:br>
              <a:rPr lang="ru-RU" smtClean="0"/>
            </a:br>
            <a:r>
              <a:rPr lang="ru-RU" smtClean="0"/>
              <a:t>Методы </a:t>
            </a:r>
            <a:r>
              <a:rPr lang="ru-RU" dirty="0" smtClean="0"/>
              <a:t>и объекты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19256" cy="5688632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	Одним из применений классовых типов значений, возвращаемых методами, является генератор объектов класса, или фабрика класса. “Фабрика” класса — это метод, который используется для построения объектов заданного класса. В определенных случаях пользователям некоторого класса нежелательно предоставлять доступ к конструктору этого класса из соображений безопасности или по причине того, что создание объектов зависит от неких внешних факторов. В таких случаях для построения объектов и используется “фабрика” класса. </a:t>
            </a:r>
          </a:p>
          <a:p>
            <a:pPr>
              <a:buNone/>
            </a:pPr>
            <a:r>
              <a:rPr lang="ru-RU" sz="4200" dirty="0" smtClean="0"/>
              <a:t>// Использование "фабрики" класса. </a:t>
            </a:r>
          </a:p>
          <a:p>
            <a:pPr>
              <a:buNone/>
            </a:pPr>
            <a:r>
              <a:rPr lang="ru-RU" sz="4200" dirty="0" err="1" smtClean="0"/>
              <a:t>using</a:t>
            </a:r>
            <a:r>
              <a:rPr lang="ru-RU" sz="4200" dirty="0" smtClean="0"/>
              <a:t> </a:t>
            </a:r>
            <a:r>
              <a:rPr lang="ru-RU" sz="4200" dirty="0" err="1" smtClean="0"/>
              <a:t>System</a:t>
            </a:r>
            <a:r>
              <a:rPr lang="ru-RU" sz="4200" dirty="0" smtClean="0"/>
              <a:t>;  </a:t>
            </a:r>
          </a:p>
          <a:p>
            <a:pPr>
              <a:buNone/>
            </a:pPr>
            <a:r>
              <a:rPr lang="en-US" sz="4200" dirty="0" smtClean="0"/>
              <a:t>class </a:t>
            </a:r>
            <a:r>
              <a:rPr lang="en-US" sz="4200" dirty="0" err="1" smtClean="0"/>
              <a:t>MyClass</a:t>
            </a:r>
            <a:r>
              <a:rPr lang="ru-RU" sz="4200" dirty="0" smtClean="0"/>
              <a:t> { </a:t>
            </a:r>
          </a:p>
          <a:p>
            <a:pPr>
              <a:buNone/>
            </a:pPr>
            <a:r>
              <a:rPr lang="ru-RU" sz="4200" dirty="0" smtClean="0"/>
              <a:t> </a:t>
            </a:r>
            <a:r>
              <a:rPr lang="en-US" sz="4200" dirty="0" err="1" smtClean="0"/>
              <a:t>int</a:t>
            </a:r>
            <a:r>
              <a:rPr lang="en-US" sz="4200" dirty="0" smtClean="0"/>
              <a:t> a</a:t>
            </a:r>
            <a:r>
              <a:rPr lang="ru-RU" sz="4200" dirty="0" smtClean="0"/>
              <a:t>, </a:t>
            </a:r>
            <a:r>
              <a:rPr lang="en-US" sz="4200" dirty="0" smtClean="0"/>
              <a:t>b</a:t>
            </a:r>
            <a:r>
              <a:rPr lang="ru-RU" sz="4200" dirty="0" smtClean="0"/>
              <a:t>; // закрытые члены </a:t>
            </a:r>
          </a:p>
          <a:p>
            <a:pPr>
              <a:buNone/>
            </a:pPr>
            <a:r>
              <a:rPr lang="ru-RU" sz="4200" dirty="0" smtClean="0"/>
              <a:t> // Создаем "фабрику" класса для класса </a:t>
            </a:r>
            <a:r>
              <a:rPr lang="ru-RU" sz="4200" dirty="0" err="1" smtClean="0"/>
              <a:t>MyClass</a:t>
            </a:r>
            <a:r>
              <a:rPr lang="ru-RU" sz="4200" dirty="0" smtClean="0"/>
              <a:t>. </a:t>
            </a:r>
          </a:p>
          <a:p>
            <a:pPr>
              <a:buNone/>
            </a:pPr>
            <a:r>
              <a:rPr lang="ru-RU" sz="4200" dirty="0" smtClean="0"/>
              <a:t> </a:t>
            </a:r>
            <a:r>
              <a:rPr lang="en-US" sz="4200" dirty="0" smtClean="0"/>
              <a:t>public </a:t>
            </a:r>
            <a:r>
              <a:rPr lang="en-US" sz="4200" dirty="0" err="1" smtClean="0"/>
              <a:t>MyClass</a:t>
            </a:r>
            <a:r>
              <a:rPr lang="en-US" sz="4200" dirty="0" smtClean="0"/>
              <a:t> factory(</a:t>
            </a:r>
            <a:r>
              <a:rPr lang="en-US" sz="4200" dirty="0" err="1" smtClean="0"/>
              <a:t>int</a:t>
            </a:r>
            <a:r>
              <a:rPr lang="en-US" sz="4200" dirty="0" smtClean="0"/>
              <a:t> </a:t>
            </a:r>
            <a:r>
              <a:rPr lang="en-US" sz="4200" dirty="0" err="1" smtClean="0"/>
              <a:t>i</a:t>
            </a:r>
            <a:r>
              <a:rPr lang="en-US" sz="4200" dirty="0" smtClean="0"/>
              <a:t>, </a:t>
            </a:r>
            <a:r>
              <a:rPr lang="en-US" sz="4200" dirty="0" err="1" smtClean="0"/>
              <a:t>int</a:t>
            </a:r>
            <a:r>
              <a:rPr lang="en-US" sz="4200" dirty="0" smtClean="0"/>
              <a:t> j) { </a:t>
            </a:r>
            <a:endParaRPr lang="ru-RU" sz="4200" dirty="0" smtClean="0"/>
          </a:p>
          <a:p>
            <a:pPr>
              <a:buNone/>
            </a:pPr>
            <a:r>
              <a:rPr lang="en-US" sz="4200" dirty="0" smtClean="0"/>
              <a:t> </a:t>
            </a:r>
            <a:r>
              <a:rPr lang="en-US" sz="4200" dirty="0" err="1" smtClean="0"/>
              <a:t>MyClass</a:t>
            </a:r>
            <a:r>
              <a:rPr lang="en-US" sz="4200" dirty="0" smtClean="0"/>
              <a:t> t = new </a:t>
            </a:r>
            <a:r>
              <a:rPr lang="en-US" sz="4200" dirty="0" err="1" smtClean="0"/>
              <a:t>MyClass</a:t>
            </a:r>
            <a:r>
              <a:rPr lang="en-US" sz="4200" dirty="0" smtClean="0"/>
              <a:t>(); </a:t>
            </a:r>
            <a:endParaRPr lang="ru-RU" sz="4200" dirty="0" smtClean="0"/>
          </a:p>
          <a:p>
            <a:pPr>
              <a:buNone/>
            </a:pPr>
            <a:r>
              <a:rPr lang="en-US" sz="4200" dirty="0" smtClean="0"/>
              <a:t>  </a:t>
            </a:r>
            <a:r>
              <a:rPr lang="en-US" sz="4200" dirty="0" err="1" smtClean="0"/>
              <a:t>t.a</a:t>
            </a:r>
            <a:r>
              <a:rPr lang="en-US" sz="4200" dirty="0" smtClean="0"/>
              <a:t> = </a:t>
            </a:r>
            <a:r>
              <a:rPr lang="en-US" sz="4200" dirty="0" err="1" smtClean="0"/>
              <a:t>i</a:t>
            </a:r>
            <a:r>
              <a:rPr lang="en-US" sz="4200" dirty="0" smtClean="0"/>
              <a:t>;  </a:t>
            </a:r>
            <a:r>
              <a:rPr lang="ru-RU" sz="4200" dirty="0" err="1" smtClean="0"/>
              <a:t>t.b</a:t>
            </a:r>
            <a:r>
              <a:rPr lang="ru-RU" sz="4200" dirty="0" smtClean="0"/>
              <a:t> = </a:t>
            </a:r>
            <a:r>
              <a:rPr lang="ru-RU" sz="4200" dirty="0" err="1" smtClean="0"/>
              <a:t>j</a:t>
            </a:r>
            <a:r>
              <a:rPr lang="ru-RU" sz="4200" dirty="0" smtClean="0"/>
              <a:t>; </a:t>
            </a:r>
          </a:p>
          <a:p>
            <a:pPr>
              <a:buNone/>
            </a:pPr>
            <a:r>
              <a:rPr lang="ru-RU" sz="4200" dirty="0" smtClean="0"/>
              <a:t>  </a:t>
            </a:r>
            <a:r>
              <a:rPr lang="ru-RU" sz="4200" dirty="0" err="1" smtClean="0"/>
              <a:t>return</a:t>
            </a:r>
            <a:r>
              <a:rPr lang="ru-RU" sz="4200" dirty="0" smtClean="0"/>
              <a:t> </a:t>
            </a:r>
            <a:r>
              <a:rPr lang="ru-RU" sz="4200" dirty="0" err="1" smtClean="0"/>
              <a:t>t</a:t>
            </a:r>
            <a:r>
              <a:rPr lang="ru-RU" sz="4200" dirty="0" smtClean="0"/>
              <a:t>; // Метод возвращает объект. </a:t>
            </a:r>
          </a:p>
          <a:p>
            <a:pPr>
              <a:buNone/>
            </a:pPr>
            <a:r>
              <a:rPr lang="ru-RU" sz="4200" dirty="0" smtClean="0"/>
              <a:t> </a:t>
            </a:r>
            <a:r>
              <a:rPr lang="en-US" sz="4200" dirty="0" smtClean="0"/>
              <a:t>} </a:t>
            </a:r>
            <a:endParaRPr lang="ru-RU" sz="4200" dirty="0" smtClean="0"/>
          </a:p>
          <a:p>
            <a:pPr>
              <a:buNone/>
            </a:pPr>
            <a:r>
              <a:rPr lang="en-US" sz="4200" dirty="0" smtClean="0"/>
              <a:t>  public void show() { </a:t>
            </a:r>
            <a:endParaRPr lang="ru-RU" sz="4200" dirty="0" smtClean="0"/>
          </a:p>
          <a:p>
            <a:pPr>
              <a:buNone/>
            </a:pPr>
            <a:r>
              <a:rPr lang="en-US" sz="4200" dirty="0" smtClean="0"/>
              <a:t> </a:t>
            </a:r>
            <a:r>
              <a:rPr lang="en-US" sz="4200" dirty="0" err="1" smtClean="0"/>
              <a:t>Console.WriteLine</a:t>
            </a:r>
            <a:r>
              <a:rPr lang="en-US" sz="4200" dirty="0" smtClean="0"/>
              <a:t>("</a:t>
            </a:r>
            <a:r>
              <a:rPr lang="ru-RU" sz="4200" dirty="0" smtClean="0"/>
              <a:t>а и</a:t>
            </a:r>
            <a:r>
              <a:rPr lang="en-US" sz="4200" dirty="0" smtClean="0"/>
              <a:t> b: " + a + " " + b); </a:t>
            </a:r>
            <a:endParaRPr lang="ru-RU" sz="4200" dirty="0" smtClean="0"/>
          </a:p>
          <a:p>
            <a:pPr>
              <a:buNone/>
            </a:pPr>
            <a:r>
              <a:rPr lang="en-US" sz="4200" dirty="0" smtClean="0"/>
              <a:t> } </a:t>
            </a:r>
            <a:endParaRPr lang="ru-RU" sz="4200" dirty="0" smtClean="0"/>
          </a:p>
          <a:p>
            <a:pPr>
              <a:buNone/>
            </a:pPr>
            <a:r>
              <a:rPr lang="en-US" sz="4200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class </a:t>
            </a:r>
            <a:r>
              <a:rPr lang="en-US" dirty="0" err="1" smtClean="0"/>
              <a:t>MakeObjects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MyClass</a:t>
            </a:r>
            <a:r>
              <a:rPr lang="en-US" dirty="0" smtClean="0"/>
              <a:t> ob = new </a:t>
            </a:r>
            <a:r>
              <a:rPr lang="en-US" dirty="0" err="1" smtClean="0"/>
              <a:t>MyClass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j;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// Генерируем объекты с помощью "фабрики" класса.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=0, j=10; </a:t>
            </a:r>
            <a:r>
              <a:rPr lang="en-US" dirty="0" err="1" smtClean="0"/>
              <a:t>i</a:t>
            </a:r>
            <a:r>
              <a:rPr lang="en-US" dirty="0" smtClean="0"/>
              <a:t> &lt; 10; </a:t>
            </a:r>
            <a:r>
              <a:rPr lang="en-US" dirty="0" err="1" smtClean="0"/>
              <a:t>i</a:t>
            </a:r>
            <a:r>
              <a:rPr lang="en-US" dirty="0" smtClean="0"/>
              <a:t>++, j--)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MyClass</a:t>
            </a:r>
            <a:r>
              <a:rPr lang="en-US" dirty="0" smtClean="0"/>
              <a:t> </a:t>
            </a:r>
            <a:r>
              <a:rPr lang="en-US" dirty="0" err="1" smtClean="0"/>
              <a:t>anotherOb</a:t>
            </a:r>
            <a:r>
              <a:rPr lang="en-US" dirty="0" smtClean="0"/>
              <a:t> = </a:t>
            </a:r>
            <a:r>
              <a:rPr lang="en-US" dirty="0" err="1" smtClean="0"/>
              <a:t>ob.factory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, j); // </a:t>
            </a:r>
            <a:r>
              <a:rPr lang="ru-RU" dirty="0" smtClean="0"/>
              <a:t>Создаем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// </a:t>
            </a:r>
            <a:r>
              <a:rPr lang="ru-RU" dirty="0" smtClean="0"/>
              <a:t>объект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anotherOb.show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} </a:t>
            </a:r>
          </a:p>
          <a:p>
            <a:pPr>
              <a:buNone/>
            </a:pPr>
            <a:r>
              <a:rPr lang="ru-RU" dirty="0" smtClean="0"/>
              <a:t>}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Результаты выполнения программы </a:t>
            </a:r>
          </a:p>
          <a:p>
            <a:pPr>
              <a:buNone/>
            </a:pPr>
            <a:r>
              <a:rPr lang="ru-RU" dirty="0" smtClean="0"/>
              <a:t>а и b: 0 10 </a:t>
            </a:r>
          </a:p>
          <a:p>
            <a:pPr>
              <a:buNone/>
            </a:pPr>
            <a:r>
              <a:rPr lang="ru-RU" dirty="0" smtClean="0"/>
              <a:t>а и b: 1 9 </a:t>
            </a:r>
          </a:p>
          <a:p>
            <a:pPr>
              <a:buNone/>
            </a:pPr>
            <a:r>
              <a:rPr lang="ru-RU" dirty="0" smtClean="0"/>
              <a:t>а и b: 2 8 </a:t>
            </a:r>
          </a:p>
          <a:p>
            <a:pPr>
              <a:buNone/>
            </a:pPr>
            <a:r>
              <a:rPr lang="ru-RU" dirty="0" smtClean="0"/>
              <a:t>а и b: 3 7 </a:t>
            </a:r>
          </a:p>
          <a:p>
            <a:pPr>
              <a:buNone/>
            </a:pPr>
            <a:r>
              <a:rPr lang="ru-RU" dirty="0" smtClean="0"/>
              <a:t>а и b: 4 6 </a:t>
            </a:r>
          </a:p>
          <a:p>
            <a:pPr>
              <a:buNone/>
            </a:pPr>
            <a:r>
              <a:rPr lang="ru-RU" dirty="0" smtClean="0"/>
              <a:t>а и b: 5 5 </a:t>
            </a:r>
          </a:p>
          <a:p>
            <a:pPr>
              <a:buNone/>
            </a:pPr>
            <a:r>
              <a:rPr lang="ru-RU" dirty="0" smtClean="0"/>
              <a:t>а и b: 6 4 </a:t>
            </a:r>
          </a:p>
          <a:p>
            <a:pPr>
              <a:buNone/>
            </a:pPr>
            <a:r>
              <a:rPr lang="ru-RU" dirty="0" smtClean="0"/>
              <a:t>а и b: 7 3 </a:t>
            </a:r>
          </a:p>
          <a:p>
            <a:pPr>
              <a:buNone/>
            </a:pPr>
            <a:r>
              <a:rPr lang="ru-RU" dirty="0" smtClean="0"/>
              <a:t>а и b: 8 2 </a:t>
            </a:r>
          </a:p>
          <a:p>
            <a:pPr>
              <a:buNone/>
            </a:pPr>
            <a:r>
              <a:rPr lang="ru-RU" dirty="0" smtClean="0"/>
              <a:t>а и b: 9 1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Разбор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400" dirty="0" smtClean="0"/>
              <a:t>В классе </a:t>
            </a:r>
            <a:r>
              <a:rPr lang="ru-RU" sz="3400" dirty="0" err="1" smtClean="0"/>
              <a:t>MyClass</a:t>
            </a:r>
            <a:r>
              <a:rPr lang="ru-RU" sz="3400" dirty="0" smtClean="0"/>
              <a:t> конструктор не определен, поэтому доступен только конструктор, создаваемый средствами C# по умолчанию. Следовательно, установить значения членов класса а и </a:t>
            </a:r>
            <a:r>
              <a:rPr lang="ru-RU" sz="3400" dirty="0" err="1" smtClean="0"/>
              <a:t>b</a:t>
            </a:r>
            <a:r>
              <a:rPr lang="ru-RU" sz="3400" dirty="0" smtClean="0"/>
              <a:t> с помощью конструктора невозможно. Однако создавать объекты с заданными значениями членов а и </a:t>
            </a:r>
            <a:r>
              <a:rPr lang="ru-RU" sz="3400" dirty="0" err="1" smtClean="0"/>
              <a:t>b</a:t>
            </a:r>
            <a:r>
              <a:rPr lang="ru-RU" sz="3400" dirty="0" smtClean="0"/>
              <a:t> способна “фабрика” класса, реализованная в виде метода </a:t>
            </a:r>
            <a:r>
              <a:rPr lang="ru-RU" sz="3400" dirty="0" err="1" smtClean="0"/>
              <a:t>factory</a:t>
            </a:r>
            <a:r>
              <a:rPr lang="ru-RU" sz="3400" dirty="0" smtClean="0"/>
              <a:t>(). Более того, поскольку члены а и </a:t>
            </a:r>
            <a:r>
              <a:rPr lang="ru-RU" sz="3400" dirty="0" err="1" smtClean="0"/>
              <a:t>b</a:t>
            </a:r>
            <a:r>
              <a:rPr lang="ru-RU" sz="3400" dirty="0" smtClean="0"/>
              <a:t> закрыты, использование метода </a:t>
            </a:r>
            <a:r>
              <a:rPr lang="ru-RU" sz="3400" dirty="0" err="1" smtClean="0"/>
              <a:t>factory</a:t>
            </a:r>
            <a:r>
              <a:rPr lang="ru-RU" sz="3400" dirty="0" smtClean="0"/>
              <a:t>() — единственный способ установки значений. </a:t>
            </a:r>
          </a:p>
          <a:p>
            <a:pPr>
              <a:buNone/>
            </a:pPr>
            <a:r>
              <a:rPr lang="ru-RU" sz="3400" dirty="0" smtClean="0"/>
              <a:t>	В функции </a:t>
            </a:r>
            <a:r>
              <a:rPr lang="ru-RU" sz="3400" dirty="0" err="1" smtClean="0"/>
              <a:t>Main</a:t>
            </a:r>
            <a:r>
              <a:rPr lang="ru-RU" sz="3400" dirty="0" smtClean="0"/>
              <a:t>() создается объект </a:t>
            </a:r>
            <a:r>
              <a:rPr lang="ru-RU" sz="3400" dirty="0" err="1" smtClean="0"/>
              <a:t>ob</a:t>
            </a:r>
            <a:r>
              <a:rPr lang="ru-RU" sz="3400" dirty="0" smtClean="0"/>
              <a:t> класса </a:t>
            </a:r>
            <a:r>
              <a:rPr lang="ru-RU" sz="3400" dirty="0" err="1" smtClean="0"/>
              <a:t>MyClass</a:t>
            </a:r>
            <a:r>
              <a:rPr lang="ru-RU" sz="3400" dirty="0" smtClean="0"/>
              <a:t>, а затем в цикле  создается еще десять объектов. Строка кода, которая представляет собой основной “конвейер” объектов:</a:t>
            </a:r>
          </a:p>
          <a:p>
            <a:pPr>
              <a:buNone/>
            </a:pPr>
            <a:r>
              <a:rPr lang="ru-RU" sz="3400" dirty="0" smtClean="0"/>
              <a:t>	</a:t>
            </a:r>
            <a:r>
              <a:rPr lang="en-US" sz="3400" dirty="0" err="1" smtClean="0">
                <a:solidFill>
                  <a:srgbClr val="FF0000"/>
                </a:solidFill>
              </a:rPr>
              <a:t>MyClass</a:t>
            </a:r>
            <a:r>
              <a:rPr lang="en-US" sz="3400" dirty="0" smtClean="0">
                <a:solidFill>
                  <a:srgbClr val="FF0000"/>
                </a:solidFill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</a:rPr>
              <a:t>anotherOb</a:t>
            </a:r>
            <a:r>
              <a:rPr lang="en-US" sz="3400" dirty="0" smtClean="0">
                <a:solidFill>
                  <a:srgbClr val="FF0000"/>
                </a:solidFill>
              </a:rPr>
              <a:t> = </a:t>
            </a:r>
            <a:r>
              <a:rPr lang="en-US" sz="3400" dirty="0" err="1" smtClean="0">
                <a:solidFill>
                  <a:srgbClr val="FF0000"/>
                </a:solidFill>
              </a:rPr>
              <a:t>ob.factory</a:t>
            </a:r>
            <a:r>
              <a:rPr lang="en-US" sz="3400" dirty="0" smtClean="0">
                <a:solidFill>
                  <a:srgbClr val="FF0000"/>
                </a:solidFill>
              </a:rPr>
              <a:t>(</a:t>
            </a:r>
            <a:r>
              <a:rPr lang="en-US" sz="3400" dirty="0" err="1" smtClean="0">
                <a:solidFill>
                  <a:srgbClr val="FF0000"/>
                </a:solidFill>
              </a:rPr>
              <a:t>i</a:t>
            </a:r>
            <a:r>
              <a:rPr lang="en-US" sz="3400" dirty="0" smtClean="0">
                <a:solidFill>
                  <a:srgbClr val="FF0000"/>
                </a:solidFill>
              </a:rPr>
              <a:t>, j); // </a:t>
            </a:r>
            <a:r>
              <a:rPr lang="ru-RU" sz="3400" dirty="0" smtClean="0">
                <a:solidFill>
                  <a:srgbClr val="FF0000"/>
                </a:solidFill>
              </a:rPr>
              <a:t>создаем объект</a:t>
            </a:r>
            <a:r>
              <a:rPr lang="en-US" sz="3400" dirty="0" smtClean="0">
                <a:solidFill>
                  <a:srgbClr val="FF0000"/>
                </a:solidFill>
              </a:rPr>
              <a:t>  </a:t>
            </a:r>
            <a:endParaRPr lang="ru-RU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400" dirty="0" smtClean="0"/>
              <a:t>	На каждой итерации цикла создается ссылочная переменная </a:t>
            </a:r>
            <a:r>
              <a:rPr lang="ru-RU" sz="3400" dirty="0" err="1" smtClean="0"/>
              <a:t>anotherOb</a:t>
            </a:r>
            <a:r>
              <a:rPr lang="ru-RU" sz="3400" dirty="0" smtClean="0"/>
              <a:t>, которой присваивается ссылка на объект, сгенерированный “фабрикой” объектов. В конце каждой итерации цикла ссылочная переменная </a:t>
            </a:r>
            <a:r>
              <a:rPr lang="ru-RU" sz="3400" dirty="0" err="1" smtClean="0"/>
              <a:t>anotherOb</a:t>
            </a:r>
            <a:r>
              <a:rPr lang="ru-RU" sz="3400" dirty="0" smtClean="0"/>
              <a:t> выходит из области видимости, и объект, на который она ссылалась, утилизируется.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Возвращение методами массивов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28945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5000" dirty="0" smtClean="0"/>
              <a:t>Поскольку в C# массивы реализованы как объекты, метод может возвратить массив</a:t>
            </a:r>
          </a:p>
          <a:p>
            <a:pPr>
              <a:buNone/>
            </a:pPr>
            <a:r>
              <a:rPr lang="ru-RU" sz="5000" dirty="0" smtClean="0"/>
              <a:t> </a:t>
            </a:r>
            <a:r>
              <a:rPr lang="ru-RU" sz="5000" dirty="0" err="1" smtClean="0"/>
              <a:t>using</a:t>
            </a:r>
            <a:r>
              <a:rPr lang="ru-RU" sz="5000" dirty="0" smtClean="0"/>
              <a:t> </a:t>
            </a:r>
            <a:r>
              <a:rPr lang="ru-RU" sz="5000" dirty="0" err="1" smtClean="0"/>
              <a:t>System</a:t>
            </a:r>
            <a:r>
              <a:rPr lang="ru-RU" sz="5000" dirty="0" smtClean="0"/>
              <a:t>; </a:t>
            </a:r>
          </a:p>
          <a:p>
            <a:pPr>
              <a:buNone/>
            </a:pPr>
            <a:r>
              <a:rPr lang="ru-RU" sz="5000" dirty="0" smtClean="0"/>
              <a:t> </a:t>
            </a:r>
            <a:r>
              <a:rPr lang="ru-RU" sz="5000" dirty="0" err="1" smtClean="0"/>
              <a:t>class</a:t>
            </a:r>
            <a:r>
              <a:rPr lang="ru-RU" sz="5000" dirty="0" smtClean="0"/>
              <a:t> </a:t>
            </a:r>
            <a:r>
              <a:rPr lang="ru-RU" sz="5000" dirty="0" err="1" smtClean="0"/>
              <a:t>Factor</a:t>
            </a:r>
            <a:r>
              <a:rPr lang="ru-RU" sz="5000" dirty="0" smtClean="0"/>
              <a:t> { </a:t>
            </a:r>
          </a:p>
          <a:p>
            <a:pPr>
              <a:buNone/>
            </a:pPr>
            <a:r>
              <a:rPr lang="ru-RU" sz="5000" dirty="0" smtClean="0"/>
              <a:t> /* Метод возвращает массив, содержащий множители  параметра </a:t>
            </a:r>
            <a:r>
              <a:rPr lang="ru-RU" sz="5000" dirty="0" err="1" smtClean="0"/>
              <a:t>num</a:t>
            </a:r>
            <a:r>
              <a:rPr lang="ru-RU" sz="5000" dirty="0" smtClean="0"/>
              <a:t>. После выполнения метода  out-параметр </a:t>
            </a:r>
            <a:r>
              <a:rPr lang="ru-RU" sz="5000" dirty="0" err="1" smtClean="0"/>
              <a:t>numfactors</a:t>
            </a:r>
            <a:r>
              <a:rPr lang="ru-RU" sz="5000" dirty="0" smtClean="0"/>
              <a:t> будет содержать количество  найденных множителей. </a:t>
            </a:r>
            <a:r>
              <a:rPr lang="en-US" sz="5000" dirty="0" smtClean="0"/>
              <a:t>*/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 public </a:t>
            </a:r>
            <a:r>
              <a:rPr lang="en-US" sz="5000" dirty="0" err="1" smtClean="0"/>
              <a:t>int</a:t>
            </a:r>
            <a:r>
              <a:rPr lang="en-US" sz="5000" dirty="0" smtClean="0"/>
              <a:t>[] </a:t>
            </a:r>
            <a:r>
              <a:rPr lang="en-US" sz="5000" dirty="0" err="1" smtClean="0"/>
              <a:t>findfactors</a:t>
            </a:r>
            <a:r>
              <a:rPr lang="en-US" sz="5000" dirty="0" smtClean="0"/>
              <a:t>(</a:t>
            </a:r>
            <a:r>
              <a:rPr lang="en-US" sz="5000" dirty="0" err="1" smtClean="0"/>
              <a:t>int</a:t>
            </a:r>
            <a:r>
              <a:rPr lang="en-US" sz="5000" dirty="0" smtClean="0"/>
              <a:t> num, out </a:t>
            </a:r>
            <a:r>
              <a:rPr lang="en-US" sz="5000" dirty="0" err="1" smtClean="0"/>
              <a:t>int</a:t>
            </a:r>
            <a:r>
              <a:rPr lang="en-US" sz="5000" dirty="0" smtClean="0"/>
              <a:t> </a:t>
            </a:r>
            <a:r>
              <a:rPr lang="en-US" sz="5000" dirty="0" err="1" smtClean="0"/>
              <a:t>numfactors</a:t>
            </a:r>
            <a:r>
              <a:rPr lang="en-US" sz="5000" dirty="0" smtClean="0"/>
              <a:t>) {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 </a:t>
            </a:r>
            <a:r>
              <a:rPr lang="en-US" sz="5000" dirty="0" err="1" smtClean="0"/>
              <a:t>int</a:t>
            </a:r>
            <a:r>
              <a:rPr lang="en-US" sz="5000" dirty="0" smtClean="0"/>
              <a:t>[] facts = new </a:t>
            </a:r>
            <a:r>
              <a:rPr lang="en-US" sz="5000" dirty="0" err="1" smtClean="0"/>
              <a:t>int</a:t>
            </a:r>
            <a:r>
              <a:rPr lang="en-US" sz="5000" dirty="0" smtClean="0"/>
              <a:t>[80]; // </a:t>
            </a:r>
            <a:r>
              <a:rPr lang="ru-RU" sz="5000" dirty="0" smtClean="0"/>
              <a:t>Размер</a:t>
            </a:r>
            <a:r>
              <a:rPr lang="en-US" sz="5000" dirty="0" smtClean="0"/>
              <a:t> 80 </a:t>
            </a:r>
            <a:r>
              <a:rPr lang="ru-RU" sz="5000" dirty="0" smtClean="0"/>
              <a:t>взят произвольно</a:t>
            </a:r>
            <a:r>
              <a:rPr lang="en-US" sz="5000" dirty="0" smtClean="0"/>
              <a:t>.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 </a:t>
            </a:r>
            <a:r>
              <a:rPr lang="ru-RU" sz="5000" dirty="0" err="1" smtClean="0"/>
              <a:t>int</a:t>
            </a:r>
            <a:r>
              <a:rPr lang="ru-RU" sz="5000" dirty="0" smtClean="0"/>
              <a:t> </a:t>
            </a:r>
            <a:r>
              <a:rPr lang="ru-RU" sz="5000" dirty="0" err="1" smtClean="0"/>
              <a:t>i</a:t>
            </a:r>
            <a:r>
              <a:rPr lang="ru-RU" sz="5000" dirty="0" smtClean="0"/>
              <a:t>, </a:t>
            </a:r>
            <a:r>
              <a:rPr lang="ru-RU" sz="5000" dirty="0" err="1" smtClean="0"/>
              <a:t>j</a:t>
            </a:r>
            <a:r>
              <a:rPr lang="ru-RU" sz="5000" dirty="0" smtClean="0"/>
              <a:t>; </a:t>
            </a:r>
          </a:p>
          <a:p>
            <a:pPr>
              <a:buNone/>
            </a:pPr>
            <a:r>
              <a:rPr lang="ru-RU" sz="5000" dirty="0" smtClean="0"/>
              <a:t> // Находим множители и помещаем их в массив </a:t>
            </a:r>
            <a:r>
              <a:rPr lang="ru-RU" sz="5000" dirty="0" err="1" smtClean="0"/>
              <a:t>facts</a:t>
            </a:r>
            <a:r>
              <a:rPr lang="ru-RU" sz="5000" dirty="0" smtClean="0"/>
              <a:t>. </a:t>
            </a:r>
          </a:p>
          <a:p>
            <a:pPr>
              <a:buNone/>
            </a:pPr>
            <a:r>
              <a:rPr lang="ru-RU" sz="5000" dirty="0" smtClean="0"/>
              <a:t> </a:t>
            </a:r>
            <a:r>
              <a:rPr lang="en-US" sz="5000" dirty="0" smtClean="0"/>
              <a:t>for(</a:t>
            </a:r>
            <a:r>
              <a:rPr lang="en-US" sz="5000" dirty="0" err="1" smtClean="0"/>
              <a:t>i</a:t>
            </a:r>
            <a:r>
              <a:rPr lang="en-US" sz="5000" dirty="0" smtClean="0"/>
              <a:t>=2, j=0; </a:t>
            </a:r>
            <a:r>
              <a:rPr lang="en-US" sz="5000" dirty="0" err="1" smtClean="0"/>
              <a:t>i</a:t>
            </a:r>
            <a:r>
              <a:rPr lang="en-US" sz="5000" dirty="0" smtClean="0"/>
              <a:t> &lt; num/2 + 1; </a:t>
            </a:r>
            <a:r>
              <a:rPr lang="en-US" sz="5000" dirty="0" err="1" smtClean="0"/>
              <a:t>i</a:t>
            </a:r>
            <a:r>
              <a:rPr lang="en-US" sz="5000" dirty="0" smtClean="0"/>
              <a:t>++)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 if( (</a:t>
            </a:r>
            <a:r>
              <a:rPr lang="en-US" sz="5000" dirty="0" err="1" smtClean="0"/>
              <a:t>num%i</a:t>
            </a:r>
            <a:r>
              <a:rPr lang="en-US" sz="5000" dirty="0" smtClean="0"/>
              <a:t>)==0 ) {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 facts[j] = </a:t>
            </a:r>
            <a:r>
              <a:rPr lang="en-US" sz="5000" dirty="0" err="1" smtClean="0"/>
              <a:t>i</a:t>
            </a:r>
            <a:r>
              <a:rPr lang="en-US" sz="5000" dirty="0" smtClean="0"/>
              <a:t>;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 j++;  }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 </a:t>
            </a:r>
            <a:r>
              <a:rPr lang="en-US" sz="5000" dirty="0" err="1" smtClean="0"/>
              <a:t>numfactors</a:t>
            </a:r>
            <a:r>
              <a:rPr lang="en-US" sz="5000" dirty="0" smtClean="0"/>
              <a:t> = j; return facts;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 } </a:t>
            </a:r>
            <a:endParaRPr lang="ru-RU" sz="5000" dirty="0" smtClean="0"/>
          </a:p>
          <a:p>
            <a:pPr>
              <a:buNone/>
            </a:pPr>
            <a:r>
              <a:rPr lang="en-US" sz="5000" dirty="0" smtClean="0"/>
              <a:t>} </a:t>
            </a:r>
            <a:endParaRPr lang="ru-RU" sz="5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class </a:t>
            </a:r>
            <a:r>
              <a:rPr lang="en-US" dirty="0" err="1" smtClean="0"/>
              <a:t>FindFactors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Factor f = new Factor();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numfactors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[] factors;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factors = </a:t>
            </a:r>
            <a:r>
              <a:rPr lang="en-US" dirty="0" err="1" smtClean="0"/>
              <a:t>f.findfactors</a:t>
            </a:r>
            <a:r>
              <a:rPr lang="en-US" dirty="0" smtClean="0"/>
              <a:t>(1000, out </a:t>
            </a:r>
            <a:r>
              <a:rPr lang="en-US" dirty="0" err="1" smtClean="0"/>
              <a:t>numfactors</a:t>
            </a:r>
            <a:r>
              <a:rPr lang="en-US" dirty="0" smtClean="0"/>
              <a:t>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Множители числа</a:t>
            </a:r>
            <a:r>
              <a:rPr lang="en-US" dirty="0" smtClean="0"/>
              <a:t> 1000: ");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numfactors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</a:t>
            </a:r>
            <a:r>
              <a:rPr lang="en-US" dirty="0" smtClean="0"/>
              <a:t>(factors[</a:t>
            </a:r>
            <a:r>
              <a:rPr lang="en-US" dirty="0" err="1" smtClean="0"/>
              <a:t>i</a:t>
            </a:r>
            <a:r>
              <a:rPr lang="en-US" dirty="0" smtClean="0"/>
              <a:t>] + " ");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Console.WriteLine</a:t>
            </a:r>
            <a:r>
              <a:rPr lang="en-US" dirty="0" smtClean="0"/>
              <a:t>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}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Результаты выполнения программы: </a:t>
            </a:r>
          </a:p>
          <a:p>
            <a:pPr>
              <a:buNone/>
            </a:pPr>
            <a:r>
              <a:rPr lang="ru-RU" dirty="0" smtClean="0"/>
              <a:t>Множители числа 1000: </a:t>
            </a:r>
          </a:p>
          <a:p>
            <a:pPr>
              <a:buNone/>
            </a:pPr>
            <a:r>
              <a:rPr lang="ru-RU" dirty="0" smtClean="0"/>
              <a:t>2 4 5 8 10 20 25 40 50 100 125 200 250 500</a:t>
            </a:r>
          </a:p>
          <a:p>
            <a:pPr>
              <a:buNone/>
            </a:pPr>
            <a:r>
              <a:rPr lang="ru-RU" dirty="0" smtClean="0"/>
              <a:t>	Обратите внимание на то, как задан тип возвращаемого массива </a:t>
            </a:r>
            <a:r>
              <a:rPr lang="ru-RU" dirty="0" err="1" smtClean="0"/>
              <a:t>int</a:t>
            </a:r>
            <a:r>
              <a:rPr lang="ru-RU" dirty="0" smtClean="0"/>
              <a:t>. Этот синтаксис можно обобщить. Если нужно, чтобы метод возвращал массив, следует объявить его (метод) подобным образом, изменив при необходимости тип массива и размерность. Например, эта инструкция объявляет метод с именем </a:t>
            </a:r>
            <a:r>
              <a:rPr lang="ru-RU" dirty="0" err="1" smtClean="0"/>
              <a:t>someMeth</a:t>
            </a:r>
            <a:r>
              <a:rPr lang="ru-RU" dirty="0" smtClean="0"/>
              <a:t>(), который возвращает двумерный массив </a:t>
            </a:r>
            <a:r>
              <a:rPr lang="en-US" dirty="0" smtClean="0"/>
              <a:t>double</a:t>
            </a:r>
            <a:r>
              <a:rPr lang="ru-RU" dirty="0" smtClean="0"/>
              <a:t>-значений.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public double</a:t>
            </a:r>
            <a:r>
              <a:rPr lang="ru-RU" dirty="0" smtClean="0">
                <a:solidFill>
                  <a:srgbClr val="FF0000"/>
                </a:solidFill>
              </a:rPr>
              <a:t>[,] </a:t>
            </a:r>
            <a:r>
              <a:rPr lang="en-US" dirty="0" err="1" smtClean="0">
                <a:solidFill>
                  <a:srgbClr val="FF0000"/>
                </a:solidFill>
              </a:rPr>
              <a:t>someMeth</a:t>
            </a:r>
            <a:r>
              <a:rPr lang="ru-RU" dirty="0" smtClean="0">
                <a:solidFill>
                  <a:srgbClr val="FF0000"/>
                </a:solidFill>
              </a:rPr>
              <a:t>() {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23528" y="980728"/>
            <a:ext cx="8229600" cy="576065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>Использование переменного количества аргументов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создании метода обычно заранее известно количество аргументов, которые будут ему передаваться. Но иногда необходимо, чтобы метод принимал произвольное число аргументов. Рассмотрим, например, метод, который находит минимальное значение в наборе чисел. Такому методу может быть передано два, три или четыре значения. В любом случае метод должен возвращать наименьшее значение. Такой метод невозможно создать при использовании обычных параметров. Здесь необходимо применить специальный тип </a:t>
            </a:r>
            <a:r>
              <a:rPr lang="ru-RU" dirty="0" smtClean="0"/>
              <a:t>параметра</a:t>
            </a:r>
            <a:r>
              <a:rPr lang="ru-RU" dirty="0"/>
              <a:t>, который заменяет собой произвольное количество параметров. Это реализуется с помощью модификатора </a:t>
            </a:r>
            <a:r>
              <a:rPr lang="ru-RU" dirty="0" err="1"/>
              <a:t>params</a:t>
            </a:r>
            <a:r>
              <a:rPr lang="ru-RU" dirty="0"/>
              <a:t>. </a:t>
            </a:r>
          </a:p>
          <a:p>
            <a:r>
              <a:rPr lang="ru-RU" dirty="0"/>
              <a:t>Модификатор </a:t>
            </a:r>
            <a:r>
              <a:rPr lang="ru-RU" dirty="0" err="1"/>
              <a:t>params</a:t>
            </a:r>
            <a:r>
              <a:rPr lang="ru-RU" dirty="0"/>
              <a:t> используется для объявления параметра-массива, который сможет получить некоторое количество аргументов (в том числе и нулевое). Количество элементов в массиве будет равно числу аргументов, переданных методу.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// Демонстрация использования модификатора </a:t>
            </a:r>
            <a:r>
              <a:rPr lang="ru-RU" dirty="0" err="1"/>
              <a:t>params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err="1"/>
              <a:t>using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;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en-US" dirty="0"/>
              <a:t>class Min { </a:t>
            </a:r>
            <a:endParaRPr lang="ru-RU" dirty="0"/>
          </a:p>
          <a:p>
            <a:pPr>
              <a:buNone/>
            </a:pPr>
            <a:r>
              <a:rPr lang="en-US" dirty="0"/>
              <a:t> 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minVal</a:t>
            </a:r>
            <a:r>
              <a:rPr lang="en-US" dirty="0"/>
              <a:t>(</a:t>
            </a:r>
            <a:r>
              <a:rPr lang="en-US" dirty="0" err="1"/>
              <a:t>params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nums</a:t>
            </a:r>
            <a:r>
              <a:rPr lang="en-US" dirty="0"/>
              <a:t>) {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m; </a:t>
            </a:r>
            <a:endParaRPr lang="ru-RU" dirty="0"/>
          </a:p>
          <a:p>
            <a:pPr>
              <a:buNone/>
            </a:pPr>
            <a:r>
              <a:rPr lang="en-US" dirty="0"/>
              <a:t>  if(</a:t>
            </a:r>
            <a:r>
              <a:rPr lang="en-US" dirty="0" err="1"/>
              <a:t>nums.Length</a:t>
            </a:r>
            <a:r>
              <a:rPr lang="en-US" dirty="0"/>
              <a:t> == 0) {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ru-RU" dirty="0" err="1"/>
              <a:t>Console.WriteLine</a:t>
            </a:r>
            <a:r>
              <a:rPr lang="ru-RU" dirty="0"/>
              <a:t>("Ошибка: нет аргументов.");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en-US" dirty="0"/>
              <a:t>return 0; </a:t>
            </a:r>
            <a:endParaRPr lang="ru-RU" dirty="0"/>
          </a:p>
          <a:p>
            <a:pPr>
              <a:buNone/>
            </a:pPr>
            <a:r>
              <a:rPr lang="en-US" dirty="0"/>
              <a:t> } </a:t>
            </a:r>
            <a:endParaRPr lang="ru-RU" dirty="0"/>
          </a:p>
          <a:p>
            <a:pPr>
              <a:buNone/>
            </a:pPr>
            <a:r>
              <a:rPr lang="en-US" dirty="0"/>
              <a:t> m = </a:t>
            </a:r>
            <a:r>
              <a:rPr lang="en-US" dirty="0" err="1"/>
              <a:t>nums</a:t>
            </a:r>
            <a:r>
              <a:rPr lang="en-US" dirty="0"/>
              <a:t>[0]; </a:t>
            </a:r>
            <a:endParaRPr lang="ru-RU" dirty="0"/>
          </a:p>
          <a:p>
            <a:pPr>
              <a:buNone/>
            </a:pPr>
            <a:r>
              <a:rPr lang="en-US" dirty="0"/>
              <a:t>  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nums.Length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</a:t>
            </a:r>
            <a:endParaRPr lang="ru-RU" dirty="0"/>
          </a:p>
          <a:p>
            <a:pPr>
              <a:buNone/>
            </a:pPr>
            <a:r>
              <a:rPr lang="en-US" dirty="0"/>
              <a:t> if(</a:t>
            </a:r>
            <a:r>
              <a:rPr lang="en-US" dirty="0" err="1"/>
              <a:t>nums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&lt; m) m = </a:t>
            </a:r>
            <a:r>
              <a:rPr lang="en-US" dirty="0" err="1"/>
              <a:t>nums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  <a:endParaRPr lang="ru-RU" dirty="0"/>
          </a:p>
          <a:p>
            <a:pPr>
              <a:buNone/>
            </a:pPr>
            <a:r>
              <a:rPr lang="en-US" dirty="0"/>
              <a:t> return m; </a:t>
            </a:r>
            <a:endParaRPr lang="ru-RU" dirty="0"/>
          </a:p>
          <a:p>
            <a:pPr>
              <a:buNone/>
            </a:pPr>
            <a:r>
              <a:rPr lang="en-US" dirty="0"/>
              <a:t> } </a:t>
            </a:r>
            <a:endParaRPr lang="ru-RU" dirty="0"/>
          </a:p>
          <a:p>
            <a:pPr>
              <a:buNone/>
            </a:pPr>
            <a:r>
              <a:rPr lang="en-US" dirty="0"/>
              <a:t>}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class </a:t>
            </a:r>
            <a:r>
              <a:rPr lang="en-US" dirty="0" err="1"/>
              <a:t>ParamsDemo</a:t>
            </a:r>
            <a:r>
              <a:rPr lang="en-US" dirty="0"/>
              <a:t> { </a:t>
            </a:r>
            <a:endParaRPr lang="ru-RU" dirty="0"/>
          </a:p>
          <a:p>
            <a:pPr>
              <a:buNone/>
            </a:pPr>
            <a:r>
              <a:rPr lang="en-US" dirty="0"/>
              <a:t> public static void Main() { </a:t>
            </a:r>
            <a:endParaRPr lang="ru-RU" dirty="0"/>
          </a:p>
          <a:p>
            <a:pPr>
              <a:buNone/>
            </a:pPr>
            <a:r>
              <a:rPr lang="en-US" dirty="0"/>
              <a:t> Min ob = new Min();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min;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ru-RU" dirty="0" err="1"/>
              <a:t>int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= 10, </a:t>
            </a:r>
            <a:r>
              <a:rPr lang="ru-RU" dirty="0" err="1"/>
              <a:t>b</a:t>
            </a:r>
            <a:r>
              <a:rPr lang="ru-RU" dirty="0"/>
              <a:t> = 20;  </a:t>
            </a:r>
          </a:p>
          <a:p>
            <a:pPr>
              <a:buNone/>
            </a:pPr>
            <a:r>
              <a:rPr lang="ru-RU" dirty="0"/>
              <a:t>// Вызываем метод с двумя значениями.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en-US" dirty="0"/>
              <a:t>min = </a:t>
            </a:r>
            <a:r>
              <a:rPr lang="en-US" dirty="0" err="1"/>
              <a:t>ob.minVal</a:t>
            </a:r>
            <a:r>
              <a:rPr lang="en-US" dirty="0"/>
              <a:t>(a, b);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Console.WriteLine</a:t>
            </a:r>
            <a:r>
              <a:rPr lang="en-US" dirty="0"/>
              <a:t>("</a:t>
            </a:r>
            <a:r>
              <a:rPr lang="ru-RU" dirty="0"/>
              <a:t>Минимум равен </a:t>
            </a:r>
            <a:r>
              <a:rPr lang="en-US" dirty="0"/>
              <a:t>" + min); </a:t>
            </a:r>
            <a:endParaRPr lang="ru-RU" dirty="0"/>
          </a:p>
          <a:p>
            <a:pPr>
              <a:buNone/>
            </a:pPr>
            <a:r>
              <a:rPr lang="en-US" dirty="0"/>
              <a:t>  // call with 3 values </a:t>
            </a:r>
            <a:endParaRPr lang="ru-RU" dirty="0"/>
          </a:p>
          <a:p>
            <a:pPr>
              <a:buNone/>
            </a:pPr>
            <a:r>
              <a:rPr lang="en-US" dirty="0"/>
              <a:t> min = </a:t>
            </a:r>
            <a:r>
              <a:rPr lang="en-US" dirty="0" err="1"/>
              <a:t>ob.minVal</a:t>
            </a:r>
            <a:r>
              <a:rPr lang="en-US" dirty="0"/>
              <a:t>(a, b</a:t>
            </a:r>
            <a:r>
              <a:rPr lang="en-US" dirty="0" smtClean="0"/>
              <a:t>, </a:t>
            </a:r>
            <a:r>
              <a:rPr lang="en-US" dirty="0"/>
              <a:t>-1);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Console.WriteLine</a:t>
            </a:r>
            <a:r>
              <a:rPr lang="en-US" dirty="0"/>
              <a:t>("</a:t>
            </a:r>
            <a:r>
              <a:rPr lang="ru-RU" dirty="0"/>
              <a:t>Минимум равен</a:t>
            </a:r>
            <a:r>
              <a:rPr lang="en-US" dirty="0"/>
              <a:t> " + min); </a:t>
            </a:r>
            <a:endParaRPr lang="ru-RU" dirty="0"/>
          </a:p>
          <a:p>
            <a:pPr>
              <a:buNone/>
            </a:pPr>
            <a:r>
              <a:rPr lang="en-US" dirty="0"/>
              <a:t>  </a:t>
            </a:r>
            <a:r>
              <a:rPr lang="ru-RU" dirty="0"/>
              <a:t>// Вызываем метод с пятью значениями.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en-US" dirty="0"/>
              <a:t>min = </a:t>
            </a:r>
            <a:r>
              <a:rPr lang="en-US" dirty="0" err="1"/>
              <a:t>ob.minVal</a:t>
            </a:r>
            <a:r>
              <a:rPr lang="en-US" dirty="0"/>
              <a:t>(18, 23, 3, 14, 25);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Console.WriteLine</a:t>
            </a:r>
            <a:r>
              <a:rPr lang="en-US" dirty="0"/>
              <a:t>("</a:t>
            </a:r>
            <a:r>
              <a:rPr lang="ru-RU" dirty="0"/>
              <a:t>Минимум равен</a:t>
            </a:r>
            <a:r>
              <a:rPr lang="en-US" dirty="0"/>
              <a:t> " + min); </a:t>
            </a:r>
            <a:endParaRPr lang="ru-RU" dirty="0"/>
          </a:p>
          <a:p>
            <a:pPr>
              <a:buNone/>
            </a:pPr>
            <a:r>
              <a:rPr lang="en-US" dirty="0"/>
              <a:t>  </a:t>
            </a:r>
            <a:r>
              <a:rPr lang="ru-RU" dirty="0"/>
              <a:t>// Этот метод можно также вызвать с int-массивом.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args</a:t>
            </a:r>
            <a:r>
              <a:rPr lang="en-US" dirty="0"/>
              <a:t> = { 45, 67, 34, 9, 112, 8 }; </a:t>
            </a:r>
            <a:endParaRPr lang="ru-RU" dirty="0"/>
          </a:p>
          <a:p>
            <a:pPr>
              <a:buNone/>
            </a:pPr>
            <a:r>
              <a:rPr lang="en-US" dirty="0"/>
              <a:t> min = </a:t>
            </a:r>
            <a:r>
              <a:rPr lang="en-US" dirty="0" err="1"/>
              <a:t>ob.minVal</a:t>
            </a:r>
            <a:r>
              <a:rPr lang="en-US" dirty="0"/>
              <a:t>(</a:t>
            </a:r>
            <a:r>
              <a:rPr lang="en-US" dirty="0" err="1"/>
              <a:t>args</a:t>
            </a:r>
            <a:r>
              <a:rPr lang="en-US" dirty="0"/>
              <a:t>);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Console.WriteLine</a:t>
            </a:r>
            <a:r>
              <a:rPr lang="en-US" dirty="0"/>
              <a:t>("</a:t>
            </a:r>
            <a:r>
              <a:rPr lang="ru-RU" dirty="0"/>
              <a:t>Минимум равен</a:t>
            </a:r>
            <a:r>
              <a:rPr lang="en-US" dirty="0"/>
              <a:t> " + min);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ru-RU" dirty="0"/>
              <a:t>} </a:t>
            </a:r>
          </a:p>
          <a:p>
            <a:pPr>
              <a:buNone/>
            </a:pPr>
            <a:r>
              <a:rPr lang="ru-RU" dirty="0"/>
              <a:t>}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Вот результаты выполнения этой программы: </a:t>
            </a:r>
          </a:p>
          <a:p>
            <a:r>
              <a:rPr lang="ru-RU" dirty="0"/>
              <a:t>Минимум равен 10 </a:t>
            </a:r>
          </a:p>
          <a:p>
            <a:r>
              <a:rPr lang="ru-RU" dirty="0"/>
              <a:t>Минимум равен -1 </a:t>
            </a:r>
          </a:p>
          <a:p>
            <a:r>
              <a:rPr lang="ru-RU" dirty="0"/>
              <a:t>Минимум равен 3 </a:t>
            </a:r>
          </a:p>
          <a:p>
            <a:r>
              <a:rPr lang="ru-RU" dirty="0"/>
              <a:t>Минимум равен 8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// Использование обычного параметра вместе  с params-параметром.  </a:t>
            </a:r>
          </a:p>
          <a:p>
            <a:pPr>
              <a:buNone/>
            </a:pPr>
            <a:r>
              <a:rPr lang="en-US" dirty="0"/>
              <a:t>using System; </a:t>
            </a:r>
            <a:endParaRPr lang="ru-RU" dirty="0"/>
          </a:p>
          <a:p>
            <a:pPr>
              <a:buNone/>
            </a:pPr>
            <a:r>
              <a:rPr lang="en-US" dirty="0"/>
              <a:t>class </a:t>
            </a:r>
            <a:r>
              <a:rPr lang="en-US" dirty="0" err="1"/>
              <a:t>MyClass</a:t>
            </a:r>
            <a:r>
              <a:rPr lang="en-US" dirty="0"/>
              <a:t> { </a:t>
            </a:r>
            <a:endParaRPr lang="ru-RU" dirty="0"/>
          </a:p>
          <a:p>
            <a:pPr>
              <a:buNone/>
            </a:pPr>
            <a:r>
              <a:rPr lang="en-US" dirty="0"/>
              <a:t> public void </a:t>
            </a:r>
            <a:r>
              <a:rPr lang="en-US" dirty="0" err="1"/>
              <a:t>showArgs</a:t>
            </a:r>
            <a:r>
              <a:rPr lang="en-US" dirty="0"/>
              <a:t>(string </a:t>
            </a:r>
            <a:r>
              <a:rPr lang="en-US" dirty="0" err="1"/>
              <a:t>msg</a:t>
            </a:r>
            <a:r>
              <a:rPr lang="en-US" dirty="0"/>
              <a:t>, </a:t>
            </a:r>
            <a:r>
              <a:rPr lang="en-US" dirty="0" err="1"/>
              <a:t>params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nums</a:t>
            </a:r>
            <a:r>
              <a:rPr lang="en-US" dirty="0"/>
              <a:t>) {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Console.Write</a:t>
            </a:r>
            <a:r>
              <a:rPr lang="en-US" dirty="0"/>
              <a:t>(</a:t>
            </a:r>
            <a:r>
              <a:rPr lang="en-US" dirty="0" err="1"/>
              <a:t>msg</a:t>
            </a:r>
            <a:r>
              <a:rPr lang="en-US" dirty="0"/>
              <a:t> + ": "); </a:t>
            </a:r>
            <a:endParaRPr lang="ru-RU" dirty="0"/>
          </a:p>
          <a:p>
            <a:pPr>
              <a:buNone/>
            </a:pPr>
            <a:r>
              <a:rPr lang="en-US" dirty="0"/>
              <a:t>  </a:t>
            </a:r>
            <a:r>
              <a:rPr lang="en-US" dirty="0" err="1"/>
              <a:t>foreach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nums</a:t>
            </a:r>
            <a:r>
              <a:rPr lang="en-US" dirty="0"/>
              <a:t>)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Console.Write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+ " ");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Console.WriteLine</a:t>
            </a:r>
            <a:r>
              <a:rPr lang="en-US" dirty="0"/>
              <a:t>(); </a:t>
            </a:r>
            <a:r>
              <a:rPr lang="en-US" dirty="0" smtClean="0"/>
              <a:t> </a:t>
            </a:r>
            <a:r>
              <a:rPr lang="en-US" dirty="0"/>
              <a:t>} </a:t>
            </a:r>
            <a:r>
              <a:rPr lang="en-US" dirty="0" smtClean="0"/>
              <a:t>} </a:t>
            </a:r>
            <a:endParaRPr lang="ru-RU" dirty="0"/>
          </a:p>
          <a:p>
            <a:pPr>
              <a:buNone/>
            </a:pPr>
            <a:r>
              <a:rPr lang="en-US" dirty="0"/>
              <a:t> class ParamsDemo2 { </a:t>
            </a:r>
            <a:endParaRPr lang="ru-RU" dirty="0"/>
          </a:p>
          <a:p>
            <a:pPr>
              <a:buNone/>
            </a:pPr>
            <a:r>
              <a:rPr lang="en-US" dirty="0"/>
              <a:t> public static void Main() {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MyClass</a:t>
            </a:r>
            <a:r>
              <a:rPr lang="en-US" dirty="0"/>
              <a:t> ob = new </a:t>
            </a:r>
            <a:r>
              <a:rPr lang="en-US" dirty="0" err="1"/>
              <a:t>MyClass</a:t>
            </a:r>
            <a:r>
              <a:rPr lang="en-US" dirty="0"/>
              <a:t>(); </a:t>
            </a:r>
            <a:endParaRPr lang="ru-RU" dirty="0"/>
          </a:p>
          <a:p>
            <a:pPr>
              <a:buNone/>
            </a:pPr>
            <a:r>
              <a:rPr lang="en-US" dirty="0"/>
              <a:t>  </a:t>
            </a:r>
            <a:r>
              <a:rPr lang="en-US" dirty="0" err="1"/>
              <a:t>ob.showArgs</a:t>
            </a:r>
            <a:r>
              <a:rPr lang="en-US" dirty="0"/>
              <a:t>("</a:t>
            </a:r>
            <a:r>
              <a:rPr lang="ru-RU" dirty="0"/>
              <a:t>Вот несколько целых чисел</a:t>
            </a:r>
            <a:r>
              <a:rPr lang="en-US" dirty="0"/>
              <a:t>",  1, 2, 3, 4, 5); </a:t>
            </a:r>
            <a:endParaRPr lang="ru-RU" dirty="0"/>
          </a:p>
          <a:p>
            <a:pPr>
              <a:buNone/>
            </a:pPr>
            <a:r>
              <a:rPr lang="en-US" dirty="0"/>
              <a:t> </a:t>
            </a:r>
            <a:r>
              <a:rPr lang="ru-RU" dirty="0" err="1"/>
              <a:t>ob.showArgs</a:t>
            </a:r>
            <a:r>
              <a:rPr lang="ru-RU" dirty="0"/>
              <a:t>("А вот еще два числа",  17, 20); </a:t>
            </a:r>
            <a:r>
              <a:rPr lang="ru-RU" dirty="0" smtClean="0"/>
              <a:t> </a:t>
            </a:r>
            <a:r>
              <a:rPr lang="ru-RU" dirty="0"/>
              <a:t>} </a:t>
            </a:r>
          </a:p>
          <a:p>
            <a:pPr>
              <a:buNone/>
            </a:pPr>
            <a:r>
              <a:rPr lang="ru-RU" dirty="0"/>
              <a:t>} </a:t>
            </a:r>
          </a:p>
          <a:p>
            <a:pPr>
              <a:buNone/>
            </a:pPr>
            <a:r>
              <a:rPr lang="ru-RU" dirty="0"/>
              <a:t>Программа генерирует следующие результаты: </a:t>
            </a:r>
          </a:p>
          <a:p>
            <a:pPr>
              <a:buNone/>
            </a:pPr>
            <a:r>
              <a:rPr lang="ru-RU" dirty="0"/>
              <a:t>Вот несколько целых чисел: 1 2 3 4 5 </a:t>
            </a:r>
          </a:p>
          <a:p>
            <a:pPr>
              <a:buNone/>
            </a:pPr>
            <a:r>
              <a:rPr lang="ru-RU" dirty="0"/>
              <a:t>А вот еще два числа: 17 20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x-none" b="1" smtClean="0">
                <a:solidFill>
                  <a:srgbClr val="FF0000"/>
                </a:solidFill>
              </a:rPr>
              <a:t>Возвращение методами объектов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using System;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class </a:t>
            </a:r>
            <a:r>
              <a:rPr lang="en-US" sz="2000" dirty="0" err="1" smtClean="0"/>
              <a:t>Rect</a:t>
            </a:r>
            <a:r>
              <a:rPr lang="en-US" sz="2000" dirty="0" smtClean="0"/>
              <a:t> {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width;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height;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 public </a:t>
            </a:r>
            <a:r>
              <a:rPr lang="en-US" sz="2000" dirty="0" err="1" smtClean="0"/>
              <a:t>Rect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w, </a:t>
            </a:r>
            <a:r>
              <a:rPr lang="en-US" sz="2000" dirty="0" err="1" smtClean="0"/>
              <a:t>int</a:t>
            </a:r>
            <a:r>
              <a:rPr lang="en-US" sz="2000" dirty="0" smtClean="0"/>
              <a:t> h) {  width = w;  height = h;  }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 public </a:t>
            </a:r>
            <a:r>
              <a:rPr lang="en-US" sz="2000" dirty="0" err="1" smtClean="0"/>
              <a:t>int</a:t>
            </a:r>
            <a:r>
              <a:rPr lang="en-US" sz="2000" dirty="0" smtClean="0"/>
              <a:t> area() {  return width * height;  }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 public void show() {  Console</a:t>
            </a:r>
            <a:r>
              <a:rPr lang="ru-RU" sz="2000" dirty="0" smtClean="0"/>
              <a:t>.</a:t>
            </a:r>
            <a:r>
              <a:rPr lang="en-US" sz="2000" dirty="0" err="1" smtClean="0"/>
              <a:t>WriteLine</a:t>
            </a:r>
            <a:r>
              <a:rPr lang="ru-RU" sz="2000" dirty="0" smtClean="0"/>
              <a:t>(</a:t>
            </a:r>
            <a:r>
              <a:rPr lang="en-US" sz="2000" dirty="0" smtClean="0"/>
              <a:t>width</a:t>
            </a:r>
            <a:r>
              <a:rPr lang="ru-RU" sz="2000" dirty="0" smtClean="0"/>
              <a:t> + " " + </a:t>
            </a:r>
            <a:r>
              <a:rPr lang="en-US" sz="2000" dirty="0" smtClean="0"/>
              <a:t>height</a:t>
            </a:r>
            <a:r>
              <a:rPr lang="ru-RU" sz="2000" dirty="0" smtClean="0"/>
              <a:t>);  } </a:t>
            </a:r>
          </a:p>
          <a:p>
            <a:pPr>
              <a:buNone/>
            </a:pPr>
            <a:r>
              <a:rPr lang="ru-RU" sz="2000" dirty="0" smtClean="0"/>
              <a:t>  /* Метод возвращает прямоугольник, который увеличен по  сравнению с вызывающим объектом прямоугольника с  использованием заданного коэффициента увеличения. */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Rect</a:t>
            </a:r>
            <a:r>
              <a:rPr lang="ru-RU" sz="2000" dirty="0" smtClean="0"/>
              <a:t> </a:t>
            </a:r>
            <a:r>
              <a:rPr lang="ru-RU" sz="2000" dirty="0" err="1" smtClean="0"/>
              <a:t>enlarge</a:t>
            </a:r>
            <a:r>
              <a:rPr lang="ru-RU" sz="2000" dirty="0" smtClean="0"/>
              <a:t>(</a:t>
            </a:r>
            <a:r>
              <a:rPr lang="ru-RU" sz="2000" dirty="0" err="1" smtClean="0"/>
              <a:t>int</a:t>
            </a:r>
            <a:r>
              <a:rPr lang="ru-RU" sz="2000" dirty="0" smtClean="0"/>
              <a:t> </a:t>
            </a:r>
            <a:r>
              <a:rPr lang="ru-RU" sz="2000" dirty="0" err="1" smtClean="0"/>
              <a:t>factor</a:t>
            </a:r>
            <a:r>
              <a:rPr lang="ru-RU" sz="2000" dirty="0" smtClean="0"/>
              <a:t>) {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en-US" sz="2000" dirty="0" smtClean="0"/>
              <a:t>return new </a:t>
            </a:r>
            <a:r>
              <a:rPr lang="en-US" sz="2000" dirty="0" err="1" smtClean="0"/>
              <a:t>Rect</a:t>
            </a:r>
            <a:r>
              <a:rPr lang="en-US" sz="2000" dirty="0" smtClean="0"/>
              <a:t>(width * factor, height * factor);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}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} 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class </a:t>
            </a:r>
            <a:r>
              <a:rPr lang="en-US" dirty="0" err="1" smtClean="0"/>
              <a:t>RetObj</a:t>
            </a:r>
            <a:r>
              <a:rPr lang="en-US" dirty="0" smtClean="0"/>
              <a:t>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public static void Main() 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Rect</a:t>
            </a:r>
            <a:r>
              <a:rPr lang="en-US" dirty="0" smtClean="0"/>
              <a:t> r1 = new </a:t>
            </a:r>
            <a:r>
              <a:rPr lang="en-US" dirty="0" err="1" smtClean="0"/>
              <a:t>Rect</a:t>
            </a:r>
            <a:r>
              <a:rPr lang="en-US" dirty="0" smtClean="0"/>
              <a:t>(4, 5);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Console.Write</a:t>
            </a:r>
            <a:r>
              <a:rPr lang="en-US" dirty="0" smtClean="0"/>
              <a:t>("</a:t>
            </a:r>
            <a:r>
              <a:rPr lang="ru-RU" dirty="0" smtClean="0"/>
              <a:t>Размеры прямоугольника</a:t>
            </a:r>
            <a:r>
              <a:rPr lang="en-US" dirty="0" smtClean="0"/>
              <a:t> r1: ");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r1.show();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Console.WriteLine</a:t>
            </a:r>
            <a:r>
              <a:rPr lang="en-US" dirty="0" smtClean="0"/>
              <a:t>("</a:t>
            </a:r>
            <a:r>
              <a:rPr lang="ru-RU" dirty="0" smtClean="0"/>
              <a:t>Площадь прямоугольника</a:t>
            </a:r>
            <a:r>
              <a:rPr lang="en-US" dirty="0" smtClean="0"/>
              <a:t> r1: " +  r1.area());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err="1" smtClean="0"/>
              <a:t>Console.WriteLine</a:t>
            </a:r>
            <a:r>
              <a:rPr lang="ru-RU" dirty="0" smtClean="0"/>
              <a:t>(); </a:t>
            </a:r>
          </a:p>
          <a:p>
            <a:pPr>
              <a:buNone/>
            </a:pPr>
            <a:r>
              <a:rPr lang="ru-RU" dirty="0" smtClean="0"/>
              <a:t>  // Создаем прямоугольник, который вдвое больше прямоугольника r1 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Rect</a:t>
            </a:r>
            <a:r>
              <a:rPr lang="ru-RU" dirty="0" smtClean="0"/>
              <a:t> r2 = r1.enlarge(2);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Console.Write</a:t>
            </a:r>
            <a:r>
              <a:rPr lang="ru-RU" dirty="0" smtClean="0"/>
              <a:t>("Размеры прямоугольника r2: "); </a:t>
            </a:r>
          </a:p>
          <a:p>
            <a:pPr>
              <a:buNone/>
            </a:pPr>
            <a:r>
              <a:rPr lang="ru-RU" dirty="0" smtClean="0"/>
              <a:t> r2.show();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Console.WriteLine</a:t>
            </a:r>
            <a:r>
              <a:rPr lang="ru-RU" dirty="0" smtClean="0"/>
              <a:t>("Площадь прямоугольника r2: " + </a:t>
            </a:r>
          </a:p>
          <a:p>
            <a:pPr>
              <a:buNone/>
            </a:pPr>
            <a:r>
              <a:rPr lang="ru-RU" dirty="0" smtClean="0"/>
              <a:t> r2.area()); </a:t>
            </a:r>
          </a:p>
          <a:p>
            <a:pPr>
              <a:buNone/>
            </a:pPr>
            <a:r>
              <a:rPr lang="ru-RU" dirty="0" smtClean="0"/>
              <a:t> } </a:t>
            </a:r>
          </a:p>
          <a:p>
            <a:pPr>
              <a:buNone/>
            </a:pPr>
            <a:r>
              <a:rPr lang="ru-RU" dirty="0" smtClean="0"/>
              <a:t>}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Результаты выполнения этой программы: </a:t>
            </a:r>
          </a:p>
          <a:p>
            <a:pPr>
              <a:buNone/>
            </a:pPr>
            <a:r>
              <a:rPr lang="ru-RU" dirty="0" smtClean="0"/>
              <a:t>Размеры прямоугольника r1: 4 5 </a:t>
            </a:r>
          </a:p>
          <a:p>
            <a:pPr>
              <a:buNone/>
            </a:pPr>
            <a:r>
              <a:rPr lang="ru-RU" dirty="0" smtClean="0"/>
              <a:t>Площадь прямоугольника r1: 20 </a:t>
            </a:r>
          </a:p>
          <a:p>
            <a:pPr>
              <a:buNone/>
            </a:pPr>
            <a:r>
              <a:rPr lang="ru-RU" dirty="0" smtClean="0"/>
              <a:t>Размеры прямоугольника r2: 8 10 </a:t>
            </a:r>
          </a:p>
          <a:p>
            <a:pPr>
              <a:buNone/>
            </a:pPr>
            <a:r>
              <a:rPr lang="ru-RU" dirty="0" smtClean="0"/>
              <a:t>Площадь прямоугольника r2: 80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В тех случаях, когда метод возвращает объект, существование этого объекта продолжается до тех пор, пока на него есть хотя бы одна ссылка. И только когда на объект больше нет ни одной ссылки, он подвергается утилизации, т.е. попадает в поле действия процесса сбора мусора. Таким образом, объект не будет разрушен только по причине завершения метода, который его создал.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205</TotalTime>
  <Words>957</Words>
  <Application>Microsoft Office PowerPoint</Application>
  <PresentationFormat>Экран (4:3)</PresentationFormat>
  <Paragraphs>173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Georgia</vt:lpstr>
      <vt:lpstr>Trebuchet MS</vt:lpstr>
      <vt:lpstr>Wingdings 2</vt:lpstr>
      <vt:lpstr>Городская</vt:lpstr>
      <vt:lpstr>Методы с переменным количеством аргументов.  Методы и объекты</vt:lpstr>
      <vt:lpstr>Использование переменного количества аргументов  </vt:lpstr>
      <vt:lpstr>Презентация PowerPoint</vt:lpstr>
      <vt:lpstr>Презентация PowerPoint</vt:lpstr>
      <vt:lpstr>Презентация PowerPoint</vt:lpstr>
      <vt:lpstr>Презентация PowerPoint</vt:lpstr>
      <vt:lpstr>Возвращение методами объектов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Разбор программы</vt:lpstr>
      <vt:lpstr>Возвращение методами массивов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доступом к членам класса</dc:title>
  <dc:creator>user</dc:creator>
  <cp:lastModifiedBy>user</cp:lastModifiedBy>
  <cp:revision>18</cp:revision>
  <dcterms:created xsi:type="dcterms:W3CDTF">2017-02-17T11:39:54Z</dcterms:created>
  <dcterms:modified xsi:type="dcterms:W3CDTF">2020-04-06T07:15:20Z</dcterms:modified>
</cp:coreProperties>
</file>