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7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B749DB-997F-4954-AFA7-44D75ECE8DC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28EAFD-0123-4D94-8658-A050235180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 b="1"/>
              <a:t>Основы </a:t>
            </a:r>
            <a:r>
              <a:rPr lang="x-none" b="1" smtClean="0"/>
              <a:t>наследования</a:t>
            </a:r>
            <a:r>
              <a:rPr lang="en-US" b="1" dirty="0" smtClean="0"/>
              <a:t>  C#</a:t>
            </a:r>
            <a:r>
              <a:rPr lang="x-none" b="1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// Класс треугольников - производный от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string style; // </a:t>
            </a:r>
            <a:r>
              <a:rPr lang="ru-RU" dirty="0" smtClean="0"/>
              <a:t>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Метод возвращает значение площади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return width * height / 2;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Отображаем 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class Shapes2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t1 = new Triangle();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t2 = new Triangle();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t1.width = 4.0;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t1.height = 4.0;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t1.style = "</a:t>
            </a:r>
            <a:r>
              <a:rPr lang="ru-RU" dirty="0" smtClean="0"/>
              <a:t>равнобедренный</a:t>
            </a:r>
            <a:r>
              <a:rPr lang="en-US" dirty="0" smtClean="0"/>
              <a:t>";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t2.width = 8.0;  t2.height = 12.0;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t2.style = "</a:t>
            </a:r>
            <a:r>
              <a:rPr lang="ru-RU" dirty="0" smtClean="0"/>
              <a:t>прямоугольный</a:t>
            </a:r>
            <a:r>
              <a:rPr lang="en-US" dirty="0" smtClean="0"/>
              <a:t>";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err="1" smtClean="0"/>
              <a:t>Console.WriteLine</a:t>
            </a:r>
            <a:r>
              <a:rPr lang="ru-RU" dirty="0" smtClean="0"/>
              <a:t>("Информация о t1: ");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t1.showStyle();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t1.showDim();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t1.area());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 </a:t>
            </a:r>
            <a:r>
              <a:rPr lang="en-US" dirty="0" smtClean="0"/>
              <a:t>t2: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t2.showStyle();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t2.area());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96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Использование защищенного доступа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Как упоминалось выше, закрытый член базового класса недоступен для производного класса. C# позволяет создавать защищенные члены. Защищенным является член, который открыт для своей иерархии классов, но закрыт вне этой иерархии.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Защищенный член создается с помощью модификатора доступа </a:t>
            </a:r>
            <a:r>
              <a:rPr lang="ru-RU" dirty="0" err="1" smtClean="0"/>
              <a:t>protected</a:t>
            </a:r>
            <a:r>
              <a:rPr lang="ru-RU" dirty="0" smtClean="0"/>
              <a:t>. При объявлении protected-члена он по сути является закрытым, но с одним исключением. Это исключение вступает в силу, когда защищенный член наследуется. В этом случае защищенный член базового класса становится защищенным членом производного класса, а следовательно, и доступным для производного класса. доступа со стороны производных классов.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96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// Демонстрация использования защищенных членов класса. </a:t>
            </a:r>
          </a:p>
          <a:p>
            <a:pPr>
              <a:buNone/>
            </a:pP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</a:t>
            </a:r>
            <a:r>
              <a:rPr lang="ru-RU" dirty="0" smtClean="0"/>
              <a:t>В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j; // </a:t>
            </a:r>
            <a:r>
              <a:rPr lang="ru-RU" dirty="0" smtClean="0"/>
              <a:t>Закрыт внутри класса В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//но доступен для класса D.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void set(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  </a:t>
            </a:r>
            <a:r>
              <a:rPr lang="en-US" dirty="0" err="1" smtClean="0"/>
              <a:t>i</a:t>
            </a:r>
            <a:r>
              <a:rPr lang="en-US" dirty="0" smtClean="0"/>
              <a:t> = a;  j = b;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show() { 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+ " " + j);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D : </a:t>
            </a:r>
            <a:r>
              <a:rPr lang="ru-RU" dirty="0" smtClean="0"/>
              <a:t>В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k</a:t>
            </a:r>
            <a:r>
              <a:rPr lang="ru-RU" dirty="0" smtClean="0"/>
              <a:t>; // Закрытый член. </a:t>
            </a:r>
          </a:p>
          <a:p>
            <a:pPr>
              <a:buNone/>
            </a:pPr>
            <a:r>
              <a:rPr lang="ru-RU" dirty="0" smtClean="0"/>
              <a:t>  // Класс D получает доступ к членам </a:t>
            </a:r>
            <a:r>
              <a:rPr lang="ru-RU" dirty="0" err="1" smtClean="0"/>
              <a:t>i</a:t>
            </a:r>
            <a:r>
              <a:rPr lang="ru-RU" dirty="0" smtClean="0"/>
              <a:t> и </a:t>
            </a:r>
            <a:r>
              <a:rPr lang="ru-RU" dirty="0" err="1" smtClean="0"/>
              <a:t>j</a:t>
            </a:r>
            <a:r>
              <a:rPr lang="ru-RU" dirty="0" smtClean="0"/>
              <a:t> класса В.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void </a:t>
            </a:r>
            <a:r>
              <a:rPr lang="en-US" dirty="0" err="1" smtClean="0"/>
              <a:t>setk</a:t>
            </a:r>
            <a:r>
              <a:rPr lang="en-US" dirty="0" smtClean="0"/>
              <a:t>() {  k = </a:t>
            </a:r>
            <a:r>
              <a:rPr lang="en-US" dirty="0" err="1" smtClean="0"/>
              <a:t>i</a:t>
            </a:r>
            <a:r>
              <a:rPr lang="en-US" dirty="0" smtClean="0"/>
              <a:t> * j;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</a:t>
            </a:r>
            <a:r>
              <a:rPr lang="en-US" dirty="0" err="1" smtClean="0"/>
              <a:t>showk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(k);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ProtectedDemo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D </a:t>
            </a:r>
            <a:r>
              <a:rPr lang="ru-RU" dirty="0" err="1" smtClean="0"/>
              <a:t>ob</a:t>
            </a:r>
            <a:r>
              <a:rPr lang="ru-RU" dirty="0" smtClean="0"/>
              <a:t> = </a:t>
            </a:r>
            <a:r>
              <a:rPr lang="ru-RU" dirty="0" err="1" smtClean="0"/>
              <a:t>new</a:t>
            </a:r>
            <a:r>
              <a:rPr lang="ru-RU" dirty="0" smtClean="0"/>
              <a:t> D();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ob.set</a:t>
            </a:r>
            <a:r>
              <a:rPr lang="ru-RU" dirty="0" smtClean="0"/>
              <a:t>(2, 3); // OK, так как D "видит" В-члены </a:t>
            </a:r>
            <a:r>
              <a:rPr lang="ru-RU" dirty="0" err="1" smtClean="0"/>
              <a:t>i</a:t>
            </a:r>
            <a:r>
              <a:rPr lang="ru-RU" dirty="0" smtClean="0"/>
              <a:t> и </a:t>
            </a:r>
            <a:r>
              <a:rPr lang="ru-RU" dirty="0" err="1" smtClean="0"/>
              <a:t>j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ob.show</a:t>
            </a:r>
            <a:r>
              <a:rPr lang="ru-RU" dirty="0" smtClean="0"/>
              <a:t>(); // OK, так как D "видит" В-члены </a:t>
            </a:r>
            <a:r>
              <a:rPr lang="ru-RU" dirty="0" err="1" smtClean="0"/>
              <a:t>i</a:t>
            </a:r>
            <a:r>
              <a:rPr lang="ru-RU" dirty="0" smtClean="0"/>
              <a:t> и </a:t>
            </a:r>
            <a:r>
              <a:rPr lang="ru-RU" dirty="0" err="1" smtClean="0"/>
              <a:t>j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ob.setk</a:t>
            </a:r>
            <a:r>
              <a:rPr lang="ru-RU" dirty="0" smtClean="0"/>
              <a:t>(); // OK, так как это часть самого класса D.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ob.showk</a:t>
            </a:r>
            <a:r>
              <a:rPr lang="ru-RU" dirty="0" smtClean="0"/>
              <a:t>(); // OK, так как это часть самого класса D.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Конструкторы и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 В иерархии классов как базовые, так и производные классы могут иметь собственные конструкторы. Конструктор базового класса создает часть объекта, соответствующую базовому классу, а конструктор производного класса — часть объекта, соответствующую производному классу. И это вполне логично, потому что базовый класс “не видит” или не имеет доступа к элементам производного класса. Поэтому их конструкции должны быть раздельными. В предыдущих примерах классы опирались на конструкторы по умолчанию, создаваемые автоматически средствами C</a:t>
            </a:r>
            <a:r>
              <a:rPr lang="en-US" dirty="0" smtClean="0"/>
              <a:t>#.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Если конструктор определяется только в производном классе, процесс создания объекта несложен: просто создается объект производного класса. Часть объекта, соответствующая базовому классу, создается автоматически с помощью конструктора по умолчанию. Например, рассмотрим переработанную версию класса </a:t>
            </a:r>
            <a:r>
              <a:rPr lang="ru-RU" dirty="0" err="1" smtClean="0"/>
              <a:t>Triangle</a:t>
            </a:r>
            <a:r>
              <a:rPr lang="ru-RU" dirty="0" smtClean="0"/>
              <a:t>, в которой определяется конструктор. Здесь член </a:t>
            </a:r>
            <a:r>
              <a:rPr lang="ru-RU" dirty="0" err="1" smtClean="0"/>
              <a:t>style</a:t>
            </a:r>
            <a:r>
              <a:rPr lang="ru-RU" dirty="0" smtClean="0"/>
              <a:t> объявлен private-членом, поскольку теперь он устанавливается конструктором.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// Класс двумерных объектов.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width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height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showDim</a:t>
            </a:r>
            <a:r>
              <a:rPr lang="en-US" dirty="0" smtClean="0"/>
              <a:t>() {  </a:t>
            </a:r>
            <a:r>
              <a:rPr lang="ru-RU" dirty="0" err="1" smtClean="0"/>
              <a:t>Console.WriteLine</a:t>
            </a:r>
            <a:r>
              <a:rPr lang="ru-RU" dirty="0" smtClean="0"/>
              <a:t>("Ширина и высота равны " +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width</a:t>
            </a:r>
            <a:r>
              <a:rPr lang="ru-RU" dirty="0" smtClean="0"/>
              <a:t> + " и " + </a:t>
            </a:r>
            <a:r>
              <a:rPr lang="ru-RU" dirty="0" err="1" smtClean="0"/>
              <a:t>height</a:t>
            </a:r>
            <a:r>
              <a:rPr lang="ru-RU" dirty="0" smtClean="0"/>
              <a:t>); 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// Класс треугольников - производный от класса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style;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Конструктор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Triangle(string s, double w, double h)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width</a:t>
            </a:r>
            <a:r>
              <a:rPr lang="ru-RU" dirty="0" smtClean="0"/>
              <a:t> = </a:t>
            </a:r>
            <a:r>
              <a:rPr lang="ru-RU" dirty="0" err="1" smtClean="0"/>
              <a:t>w</a:t>
            </a:r>
            <a:r>
              <a:rPr lang="ru-RU" dirty="0" smtClean="0"/>
              <a:t>; // Инициализирует член базового класса.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height</a:t>
            </a:r>
            <a:r>
              <a:rPr lang="ru-RU" dirty="0" smtClean="0"/>
              <a:t> = </a:t>
            </a:r>
            <a:r>
              <a:rPr lang="ru-RU" dirty="0" err="1" smtClean="0"/>
              <a:t>h</a:t>
            </a:r>
            <a:r>
              <a:rPr lang="ru-RU" dirty="0" smtClean="0"/>
              <a:t>; // Инициализирует член базового класса.  </a:t>
            </a:r>
          </a:p>
          <a:p>
            <a:pPr>
              <a:buNone/>
            </a:pPr>
            <a:r>
              <a:rPr lang="ru-RU" dirty="0" err="1" smtClean="0"/>
              <a:t>style</a:t>
            </a:r>
            <a:r>
              <a:rPr lang="ru-RU" dirty="0" smtClean="0"/>
              <a:t> = </a:t>
            </a:r>
            <a:r>
              <a:rPr lang="ru-RU" dirty="0" err="1" smtClean="0"/>
              <a:t>s</a:t>
            </a:r>
            <a:r>
              <a:rPr lang="ru-RU" dirty="0" smtClean="0"/>
              <a:t>; // Инициализирует член своего класса.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// Метод возвращает значение площади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 return width * height / 2;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Отображаем 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963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dirty="0" smtClean="0"/>
              <a:t>class Shapes3 {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public static void Main() {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Triangle t</a:t>
            </a:r>
            <a:r>
              <a:rPr lang="ru-RU" sz="3000" dirty="0" smtClean="0"/>
              <a:t>1</a:t>
            </a:r>
            <a:r>
              <a:rPr lang="en-US" sz="3000" dirty="0" smtClean="0"/>
              <a:t> = new Triangle("</a:t>
            </a:r>
            <a:r>
              <a:rPr lang="ru-RU" sz="3000" dirty="0" smtClean="0"/>
              <a:t>равнобедренный</a:t>
            </a:r>
            <a:r>
              <a:rPr lang="en-US" sz="3000" dirty="0" smtClean="0"/>
              <a:t>",  4.0, 4.0);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Triangle t2 = new Triangle("</a:t>
            </a:r>
            <a:r>
              <a:rPr lang="ru-RU" sz="3000" dirty="0" smtClean="0"/>
              <a:t>прямоугольный</a:t>
            </a:r>
            <a:r>
              <a:rPr lang="en-US" sz="3000" dirty="0" smtClean="0"/>
              <a:t>",  8.0, </a:t>
            </a:r>
            <a:r>
              <a:rPr lang="ru-RU" sz="3000" dirty="0" smtClean="0"/>
              <a:t>1</a:t>
            </a:r>
            <a:r>
              <a:rPr lang="en-US" sz="3000" dirty="0" smtClean="0"/>
              <a:t>2.0);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 Console. </a:t>
            </a:r>
            <a:r>
              <a:rPr lang="en-US" sz="3000" dirty="0" err="1" smtClean="0"/>
              <a:t>WriteLine</a:t>
            </a:r>
            <a:r>
              <a:rPr lang="en-US" sz="3000" dirty="0" smtClean="0"/>
              <a:t>("</a:t>
            </a:r>
            <a:r>
              <a:rPr lang="ru-RU" sz="3000" dirty="0" smtClean="0"/>
              <a:t>Информация о</a:t>
            </a:r>
            <a:r>
              <a:rPr lang="en-US" sz="3000" dirty="0" smtClean="0"/>
              <a:t> t</a:t>
            </a:r>
            <a:r>
              <a:rPr lang="ru-RU" sz="3000" dirty="0" smtClean="0"/>
              <a:t>1</a:t>
            </a:r>
            <a:r>
              <a:rPr lang="en-US" sz="3000" dirty="0" smtClean="0"/>
              <a:t>: ");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</a:t>
            </a:r>
            <a:r>
              <a:rPr lang="ru-RU" sz="3000" dirty="0" smtClean="0"/>
              <a:t>1</a:t>
            </a:r>
            <a:r>
              <a:rPr lang="en-US" sz="3000" dirty="0" smtClean="0"/>
              <a:t>.</a:t>
            </a:r>
            <a:r>
              <a:rPr lang="en-US" sz="3000" dirty="0" err="1" smtClean="0"/>
              <a:t>showStyle</a:t>
            </a:r>
            <a:r>
              <a:rPr lang="en-US" sz="3000" dirty="0" smtClean="0"/>
              <a:t>();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</a:t>
            </a:r>
            <a:r>
              <a:rPr lang="ru-RU" sz="3000" dirty="0" smtClean="0"/>
              <a:t>1</a:t>
            </a:r>
            <a:r>
              <a:rPr lang="en-US" sz="3000" dirty="0" smtClean="0"/>
              <a:t>.</a:t>
            </a:r>
            <a:r>
              <a:rPr lang="en-US" sz="3000" dirty="0" err="1" smtClean="0"/>
              <a:t>showDim</a:t>
            </a:r>
            <a:r>
              <a:rPr lang="en-US" sz="3000" dirty="0" smtClean="0"/>
              <a:t>();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en-US" sz="3000" dirty="0" err="1" smtClean="0"/>
              <a:t>Console.WriteLine</a:t>
            </a:r>
            <a:r>
              <a:rPr lang="en-US" sz="3000" dirty="0" smtClean="0"/>
              <a:t>("</a:t>
            </a:r>
            <a:r>
              <a:rPr lang="ru-RU" sz="3000" dirty="0" smtClean="0"/>
              <a:t>Площадь равна</a:t>
            </a:r>
            <a:r>
              <a:rPr lang="en-US" sz="3000" dirty="0" smtClean="0"/>
              <a:t> " + t</a:t>
            </a:r>
            <a:r>
              <a:rPr lang="ru-RU" sz="3000" dirty="0" smtClean="0"/>
              <a:t>1</a:t>
            </a:r>
            <a:r>
              <a:rPr lang="en-US" sz="3000" dirty="0" smtClean="0"/>
              <a:t>.area());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en-US" sz="3000" dirty="0" err="1" smtClean="0"/>
              <a:t>Console.WriteLine</a:t>
            </a:r>
            <a:r>
              <a:rPr lang="en-US" sz="3000" dirty="0" smtClean="0"/>
              <a:t>();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 </a:t>
            </a:r>
            <a:r>
              <a:rPr lang="en-US" sz="3000" dirty="0" err="1" smtClean="0"/>
              <a:t>Console.WriteLine</a:t>
            </a:r>
            <a:r>
              <a:rPr lang="en-US" sz="3000" dirty="0" smtClean="0"/>
              <a:t>("</a:t>
            </a:r>
            <a:r>
              <a:rPr lang="ru-RU" sz="3000" dirty="0" smtClean="0"/>
              <a:t>Информация о </a:t>
            </a:r>
            <a:r>
              <a:rPr lang="en-US" sz="3000" dirty="0" smtClean="0"/>
              <a:t>t2: ");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t2.showStyle();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t2.showDim();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en-US" sz="3000" dirty="0" err="1" smtClean="0"/>
              <a:t>Console.WriteLine</a:t>
            </a:r>
            <a:r>
              <a:rPr lang="en-US" sz="3000" dirty="0" smtClean="0"/>
              <a:t>("</a:t>
            </a:r>
            <a:r>
              <a:rPr lang="ru-RU" sz="3000" dirty="0" smtClean="0"/>
              <a:t>Площадь равна</a:t>
            </a:r>
            <a:r>
              <a:rPr lang="en-US" sz="3000" dirty="0" smtClean="0"/>
              <a:t> " + t2.area()); </a:t>
            </a:r>
            <a:endParaRPr lang="ru-RU" sz="3000" dirty="0" smtClean="0"/>
          </a:p>
          <a:p>
            <a:pPr>
              <a:buNone/>
            </a:pPr>
            <a:r>
              <a:rPr lang="en-US" sz="3000" dirty="0" smtClean="0"/>
              <a:t> </a:t>
            </a:r>
            <a:r>
              <a:rPr lang="ru-RU" sz="3000" dirty="0" smtClean="0"/>
              <a:t>} </a:t>
            </a:r>
          </a:p>
          <a:p>
            <a:pPr>
              <a:buNone/>
            </a:pPr>
            <a:r>
              <a:rPr lang="ru-RU" sz="3000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Вызов конструкторов базового класса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Производный класс может вызывать конструктор, определенный в его базовом классе, используя расширенную форму объявления конструктора производного класса и ключевое слово </a:t>
            </a:r>
            <a:r>
              <a:rPr lang="ru-RU" dirty="0" err="1" smtClean="0"/>
              <a:t>base</a:t>
            </a:r>
            <a:r>
              <a:rPr lang="ru-RU" dirty="0" smtClean="0"/>
              <a:t>. Формат расширенного объявления таков: </a:t>
            </a:r>
          </a:p>
          <a:p>
            <a:pPr>
              <a:buNone/>
            </a:pPr>
            <a:r>
              <a:rPr lang="ru-RU" b="1" dirty="0" err="1" smtClean="0"/>
              <a:t>конструктор_производного_класса</a:t>
            </a:r>
            <a:r>
              <a:rPr lang="ru-RU" b="1" dirty="0" smtClean="0"/>
              <a:t>( </a:t>
            </a:r>
            <a:r>
              <a:rPr lang="ru-RU" b="1" dirty="0" err="1" smtClean="0"/>
              <a:t>список_параметров</a:t>
            </a:r>
            <a:r>
              <a:rPr lang="ru-RU" b="1" dirty="0" smtClean="0"/>
              <a:t>) : 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base</a:t>
            </a:r>
            <a:r>
              <a:rPr lang="ru-RU" b="1" dirty="0" smtClean="0"/>
              <a:t>(</a:t>
            </a:r>
            <a:r>
              <a:rPr lang="ru-RU" b="1" dirty="0" err="1" smtClean="0"/>
              <a:t>список_аргументов</a:t>
            </a:r>
            <a:r>
              <a:rPr lang="ru-RU" b="1" dirty="0" smtClean="0"/>
              <a:t>) {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// тело конструктора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} </a:t>
            </a:r>
          </a:p>
          <a:p>
            <a:pPr>
              <a:buNone/>
            </a:pPr>
            <a:r>
              <a:rPr lang="ru-RU" dirty="0" smtClean="0"/>
              <a:t>	Здесь с помощью элемента </a:t>
            </a:r>
            <a:r>
              <a:rPr lang="ru-RU" dirty="0" err="1" smtClean="0"/>
              <a:t>список_аргументов</a:t>
            </a:r>
            <a:r>
              <a:rPr lang="ru-RU" dirty="0" smtClean="0"/>
              <a:t> задаются аргументы, необходимые конструктору в базовом классе.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C# поддерживает наследование, позволяя в объявление класса встраивать другой класс.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Общая форма объявления класса, который наследует базовый класс, имеет такой вид: </a:t>
            </a:r>
          </a:p>
          <a:p>
            <a:pPr>
              <a:buNone/>
            </a:pPr>
            <a:r>
              <a:rPr lang="ru-RU" b="1" dirty="0" err="1" smtClean="0"/>
              <a:t>class</a:t>
            </a:r>
            <a:r>
              <a:rPr lang="ru-RU" b="1" dirty="0" smtClean="0"/>
              <a:t> </a:t>
            </a:r>
            <a:r>
              <a:rPr lang="ru-RU" b="1" dirty="0" err="1" smtClean="0"/>
              <a:t>имя_производного_класса</a:t>
            </a:r>
            <a:r>
              <a:rPr lang="ru-RU" b="1" dirty="0" smtClean="0"/>
              <a:t>: </a:t>
            </a:r>
            <a:r>
              <a:rPr lang="ru-RU" b="1" dirty="0" err="1" smtClean="0"/>
              <a:t>имя_базового_класса</a:t>
            </a:r>
            <a:r>
              <a:rPr lang="ru-RU" b="1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// тело класса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Для создаваемого производного класса можно указать только один базовый класс. В C# (в отличие от C++) не поддерживается наследование нескольких базовых классов в одном производном классе. Однако можно создать иерархию </a:t>
            </a:r>
            <a:r>
              <a:rPr lang="ru-RU" dirty="0" smtClean="0"/>
              <a:t>наследования, но ни </a:t>
            </a:r>
            <a:r>
              <a:rPr lang="ru-RU" dirty="0" smtClean="0"/>
              <a:t>один класс не может быть </a:t>
            </a:r>
            <a:r>
              <a:rPr lang="ru-RU" dirty="0" smtClean="0"/>
              <a:t>базовым </a:t>
            </a:r>
            <a:r>
              <a:rPr lang="ru-RU" dirty="0" smtClean="0"/>
              <a:t>для самого себя.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Конструктор класса</a:t>
            </a:r>
            <a:r>
              <a:rPr lang="en-US" dirty="0" smtClean="0"/>
              <a:t> </a:t>
            </a:r>
            <a:r>
              <a:rPr lang="en-US" dirty="0" err="1" smtClean="0"/>
              <a:t>TwoDShape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TwoDShape</a:t>
            </a:r>
            <a:r>
              <a:rPr lang="en-US" dirty="0" smtClean="0"/>
              <a:t>(double w, double h) {  width = w;  height = h;  }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width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double height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</a:t>
            </a:r>
            <a:r>
              <a:rPr lang="en-US" dirty="0" err="1" smtClean="0"/>
              <a:t>showDim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Ширина и высота равны</a:t>
            </a:r>
            <a:r>
              <a:rPr lang="en-US" dirty="0" smtClean="0"/>
              <a:t> " +  </a:t>
            </a:r>
            <a:r>
              <a:rPr lang="ru-RU" dirty="0" err="1" smtClean="0"/>
              <a:t>width</a:t>
            </a:r>
            <a:r>
              <a:rPr lang="ru-RU" dirty="0" smtClean="0"/>
              <a:t> + " и " + </a:t>
            </a:r>
            <a:r>
              <a:rPr lang="ru-RU" dirty="0" err="1" smtClean="0"/>
              <a:t>height</a:t>
            </a:r>
            <a:r>
              <a:rPr lang="ru-RU" dirty="0" smtClean="0"/>
              <a:t>);  } }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style;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Triangle</a:t>
            </a:r>
            <a:r>
              <a:rPr lang="ru-RU" dirty="0" smtClean="0"/>
              <a:t>(</a:t>
            </a:r>
            <a:r>
              <a:rPr lang="ru-RU" dirty="0" err="1" smtClean="0"/>
              <a:t>string</a:t>
            </a:r>
            <a:r>
              <a:rPr lang="ru-RU" dirty="0" smtClean="0"/>
              <a:t> </a:t>
            </a:r>
            <a:r>
              <a:rPr lang="ru-RU" dirty="0" err="1" smtClean="0"/>
              <a:t>s</a:t>
            </a:r>
            <a:r>
              <a:rPr lang="ru-RU" dirty="0" smtClean="0"/>
              <a:t>,  </a:t>
            </a:r>
            <a:r>
              <a:rPr lang="en-US" dirty="0" smtClean="0"/>
              <a:t>double w,  double h) : base(w, h) {  style = s;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// Метод возвращает площадь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 return width * height / 2;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(){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class Shapes4 {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public static void Main() {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Triangle t</a:t>
            </a:r>
            <a:r>
              <a:rPr lang="ru-RU" sz="2800" dirty="0" smtClean="0"/>
              <a:t>1</a:t>
            </a:r>
            <a:r>
              <a:rPr lang="en-US" sz="2800" dirty="0" smtClean="0"/>
              <a:t> = new Triangle("</a:t>
            </a:r>
            <a:r>
              <a:rPr lang="ru-RU" sz="2800" dirty="0" smtClean="0"/>
              <a:t>равнобедренный</a:t>
            </a:r>
            <a:r>
              <a:rPr lang="en-US" sz="2800" dirty="0" smtClean="0"/>
              <a:t>", 4.0, 4.0);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Triangle t2 = new Triangle("</a:t>
            </a:r>
            <a:r>
              <a:rPr lang="ru-RU" sz="2800" dirty="0" smtClean="0"/>
              <a:t>прямоугольный</a:t>
            </a:r>
            <a:r>
              <a:rPr lang="en-US" sz="2800" dirty="0" smtClean="0"/>
              <a:t>", 8.0, </a:t>
            </a:r>
            <a:r>
              <a:rPr lang="ru-RU" sz="2800" dirty="0" smtClean="0"/>
              <a:t>1</a:t>
            </a:r>
            <a:r>
              <a:rPr lang="en-US" sz="2800" dirty="0" smtClean="0"/>
              <a:t>2.0);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ru-RU" sz="2800" dirty="0" err="1" smtClean="0"/>
              <a:t>Console.WriteLine</a:t>
            </a:r>
            <a:r>
              <a:rPr lang="ru-RU" sz="2800" dirty="0" smtClean="0"/>
              <a:t>("Информация о t1: ");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en-US" sz="2800" dirty="0" smtClean="0"/>
              <a:t>t</a:t>
            </a:r>
            <a:r>
              <a:rPr lang="ru-RU" sz="2800" dirty="0" smtClean="0"/>
              <a:t>1</a:t>
            </a:r>
            <a:r>
              <a:rPr lang="en-US" sz="2800" dirty="0" smtClean="0"/>
              <a:t>.</a:t>
            </a:r>
            <a:r>
              <a:rPr lang="en-US" sz="2800" dirty="0" err="1" smtClean="0"/>
              <a:t>showStyle</a:t>
            </a:r>
            <a:r>
              <a:rPr lang="en-US" sz="2800" dirty="0" smtClean="0"/>
              <a:t>();  t</a:t>
            </a:r>
            <a:r>
              <a:rPr lang="ru-RU" sz="2800" dirty="0" smtClean="0"/>
              <a:t>1</a:t>
            </a:r>
            <a:r>
              <a:rPr lang="en-US" sz="2800" dirty="0" smtClean="0"/>
              <a:t>.</a:t>
            </a:r>
            <a:r>
              <a:rPr lang="en-US" sz="2800" dirty="0" err="1" smtClean="0"/>
              <a:t>showDim</a:t>
            </a:r>
            <a:r>
              <a:rPr lang="en-US" sz="2800" dirty="0" smtClean="0"/>
              <a:t>();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Console. </a:t>
            </a:r>
            <a:r>
              <a:rPr lang="en-US" sz="2800" dirty="0" err="1" smtClean="0"/>
              <a:t>WriteLine</a:t>
            </a:r>
            <a:r>
              <a:rPr lang="en-US" sz="2800" dirty="0" smtClean="0"/>
              <a:t>("</a:t>
            </a:r>
            <a:r>
              <a:rPr lang="ru-RU" sz="2800" dirty="0" smtClean="0"/>
              <a:t>Площадь равна</a:t>
            </a:r>
            <a:r>
              <a:rPr lang="en-US" sz="2800" dirty="0" smtClean="0"/>
              <a:t> " + t</a:t>
            </a:r>
            <a:r>
              <a:rPr lang="ru-RU" sz="2800" dirty="0" smtClean="0"/>
              <a:t>1</a:t>
            </a:r>
            <a:r>
              <a:rPr lang="en-US" sz="2800" dirty="0" smtClean="0"/>
              <a:t>.area());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Console.WriteLine</a:t>
            </a:r>
            <a:r>
              <a:rPr lang="en-US" sz="2800" dirty="0" smtClean="0"/>
              <a:t>();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Console.WriteLine</a:t>
            </a:r>
            <a:r>
              <a:rPr lang="en-US" sz="2800" dirty="0" smtClean="0"/>
              <a:t>("</a:t>
            </a:r>
            <a:r>
              <a:rPr lang="ru-RU" sz="2800" dirty="0" smtClean="0"/>
              <a:t>Информация о </a:t>
            </a:r>
            <a:r>
              <a:rPr lang="en-US" sz="2800" dirty="0" smtClean="0"/>
              <a:t>t2: ");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t2.showStyle();  t2.showDim();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Console.WriteLine</a:t>
            </a:r>
            <a:r>
              <a:rPr lang="en-US" sz="2800" dirty="0" smtClean="0"/>
              <a:t>("</a:t>
            </a:r>
            <a:r>
              <a:rPr lang="ru-RU" sz="2800" dirty="0" smtClean="0"/>
              <a:t>Площадь равна</a:t>
            </a:r>
            <a:r>
              <a:rPr lang="en-US" sz="2800" dirty="0" smtClean="0"/>
              <a:t> " + t2.area());  </a:t>
            </a:r>
            <a:r>
              <a:rPr lang="ru-RU" sz="2800" dirty="0" smtClean="0"/>
              <a:t>} </a:t>
            </a:r>
          </a:p>
          <a:p>
            <a:pPr>
              <a:buNone/>
            </a:pPr>
            <a:r>
              <a:rPr lang="ru-RU" sz="2800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// Добавляем в класс </a:t>
            </a:r>
            <a:r>
              <a:rPr lang="ru-RU" dirty="0" err="1" smtClean="0"/>
              <a:t>TwoDShape</a:t>
            </a:r>
            <a:r>
              <a:rPr lang="ru-RU" dirty="0" smtClean="0"/>
              <a:t> конструкторы. </a:t>
            </a:r>
          </a:p>
          <a:p>
            <a:pPr>
              <a:buNone/>
            </a:pP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Конструктор по умолчанию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TwoDShape</a:t>
            </a:r>
            <a:r>
              <a:rPr lang="en-US" dirty="0" smtClean="0"/>
              <a:t>() {  width = height = 0.0;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// Конструктор класса </a:t>
            </a:r>
            <a:r>
              <a:rPr lang="ru-RU" dirty="0" err="1" smtClean="0"/>
              <a:t>TwoDShape</a:t>
            </a:r>
            <a:r>
              <a:rPr lang="ru-RU" dirty="0" smtClean="0"/>
              <a:t> с параметрами.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</a:t>
            </a:r>
            <a:r>
              <a:rPr lang="en-US" dirty="0" err="1" smtClean="0"/>
              <a:t>TwoDShape</a:t>
            </a:r>
            <a:r>
              <a:rPr lang="en-US" dirty="0" smtClean="0"/>
              <a:t>(double w, double h) { width = w;  height = h;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// Создаем объект, у которого ширина равна высоте.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</a:t>
            </a:r>
            <a:r>
              <a:rPr lang="en-US" dirty="0" err="1" smtClean="0"/>
              <a:t>TwoDShape</a:t>
            </a:r>
            <a:r>
              <a:rPr lang="en-US" dirty="0" smtClean="0"/>
              <a:t>(double x) { width = height = x;  }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width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height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showDim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Ширина и высота равны</a:t>
            </a:r>
            <a:r>
              <a:rPr lang="en-US" dirty="0" smtClean="0"/>
              <a:t> " + </a:t>
            </a:r>
            <a:r>
              <a:rPr lang="ru-RU" dirty="0" err="1" smtClean="0"/>
              <a:t>width</a:t>
            </a:r>
            <a:r>
              <a:rPr lang="ru-RU" dirty="0" smtClean="0"/>
              <a:t> + " и " + </a:t>
            </a:r>
            <a:r>
              <a:rPr lang="ru-RU" dirty="0" err="1" smtClean="0"/>
              <a:t>height</a:t>
            </a:r>
            <a:r>
              <a:rPr lang="ru-RU" dirty="0" smtClean="0"/>
              <a:t>);  } 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// Класс треугольников, производный от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style;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/* Конструктор по умолчанию. Он автоматически вызывает </a:t>
            </a:r>
          </a:p>
          <a:p>
            <a:pPr>
              <a:buNone/>
            </a:pPr>
            <a:r>
              <a:rPr lang="ru-RU" dirty="0" smtClean="0"/>
              <a:t> конструктор по умолчанию класса </a:t>
            </a:r>
            <a:r>
              <a:rPr lang="ru-RU" dirty="0" err="1" smtClean="0"/>
              <a:t>TwoDShape</a:t>
            </a:r>
            <a:r>
              <a:rPr lang="ru-RU" dirty="0" smtClean="0"/>
              <a:t>. */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Triangle</a:t>
            </a:r>
            <a:r>
              <a:rPr lang="ru-RU" dirty="0" smtClean="0"/>
              <a:t>() {  </a:t>
            </a:r>
            <a:r>
              <a:rPr lang="ru-RU" dirty="0" err="1" smtClean="0"/>
              <a:t>style</a:t>
            </a:r>
            <a:r>
              <a:rPr lang="ru-RU" dirty="0" smtClean="0"/>
              <a:t> = "</a:t>
            </a:r>
            <a:r>
              <a:rPr lang="ru-RU" dirty="0" err="1" smtClean="0"/>
              <a:t>null</a:t>
            </a:r>
            <a:r>
              <a:rPr lang="ru-RU" dirty="0" smtClean="0"/>
              <a:t>"; } </a:t>
            </a:r>
          </a:p>
          <a:p>
            <a:pPr>
              <a:buNone/>
            </a:pPr>
            <a:r>
              <a:rPr lang="ru-RU" dirty="0" smtClean="0"/>
              <a:t>  // Конструктор, который принимает три аргумента.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Triangle(string s, double w, double h) : base(w, h) {  </a:t>
            </a:r>
            <a:r>
              <a:rPr lang="ru-RU" dirty="0" err="1" smtClean="0"/>
              <a:t>style</a:t>
            </a:r>
            <a:r>
              <a:rPr lang="ru-RU" dirty="0" smtClean="0"/>
              <a:t> = </a:t>
            </a:r>
            <a:r>
              <a:rPr lang="ru-RU" dirty="0" err="1" smtClean="0"/>
              <a:t>s</a:t>
            </a:r>
            <a:r>
              <a:rPr lang="ru-RU" dirty="0" smtClean="0"/>
              <a:t>;  } </a:t>
            </a:r>
          </a:p>
          <a:p>
            <a:pPr>
              <a:buNone/>
            </a:pPr>
            <a:r>
              <a:rPr lang="ru-RU" dirty="0" smtClean="0"/>
              <a:t>  // Создаем равнобедренный треугольник.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Triangle(double x) : base(x) {  </a:t>
            </a:r>
            <a:r>
              <a:rPr lang="ru-RU" dirty="0" err="1" smtClean="0"/>
              <a:t>style</a:t>
            </a:r>
            <a:r>
              <a:rPr lang="ru-RU" dirty="0" smtClean="0"/>
              <a:t> = "равнобедренный";  } </a:t>
            </a:r>
          </a:p>
          <a:p>
            <a:pPr>
              <a:buNone/>
            </a:pPr>
            <a:r>
              <a:rPr lang="ru-RU" dirty="0" smtClean="0"/>
              <a:t>  // Метод возвращает площадь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 return width * height / 2;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Отображаем 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Shapes5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</a:t>
            </a:r>
            <a:r>
              <a:rPr lang="ru-RU" dirty="0" smtClean="0"/>
              <a:t>1</a:t>
            </a:r>
            <a:r>
              <a:rPr lang="en-US" dirty="0" smtClean="0"/>
              <a:t> = new Triangle();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t2 = new Triangle("</a:t>
            </a:r>
            <a:r>
              <a:rPr lang="ru-RU" dirty="0" smtClean="0"/>
              <a:t>прямоугольный</a:t>
            </a:r>
            <a:r>
              <a:rPr lang="en-US" dirty="0" smtClean="0"/>
              <a:t>", 8.0, </a:t>
            </a:r>
            <a:r>
              <a:rPr lang="ru-RU" dirty="0" smtClean="0"/>
              <a:t>1</a:t>
            </a:r>
            <a:r>
              <a:rPr lang="en-US" dirty="0" smtClean="0"/>
              <a:t>2.0);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t3 = new Triangle(4.0);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</a:t>
            </a:r>
            <a:r>
              <a:rPr lang="ru-RU" dirty="0" smtClean="0"/>
              <a:t>1</a:t>
            </a:r>
            <a:r>
              <a:rPr lang="en-US" dirty="0" smtClean="0"/>
              <a:t> = t2;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Console.WriteLine</a:t>
            </a:r>
            <a:r>
              <a:rPr lang="ru-RU" dirty="0" smtClean="0"/>
              <a:t>("Информация о t1: ");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t</a:t>
            </a:r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en-US" dirty="0" err="1" smtClean="0"/>
              <a:t>showStyle</a:t>
            </a:r>
            <a:r>
              <a:rPr lang="en-US" dirty="0" smtClean="0"/>
              <a:t>();  t</a:t>
            </a:r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showDim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</a:t>
            </a:r>
            <a:r>
              <a:rPr lang="ru-RU" dirty="0" smtClean="0"/>
              <a:t>1</a:t>
            </a:r>
            <a:r>
              <a:rPr lang="en-US" dirty="0" smtClean="0"/>
              <a:t>.area()); 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</a:t>
            </a:r>
            <a:r>
              <a:rPr lang="en-US" dirty="0" smtClean="0"/>
              <a:t> t2: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t2.showStyle();  t2.showDim();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t2.area()); 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</a:t>
            </a:r>
            <a:r>
              <a:rPr lang="en-US" dirty="0" smtClean="0"/>
              <a:t> t3: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t3.showStyle();  t3. </a:t>
            </a:r>
            <a:r>
              <a:rPr lang="en-US" dirty="0" err="1" smtClean="0"/>
              <a:t>showDim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t3.area());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Console.WriteLine</a:t>
            </a:r>
            <a:r>
              <a:rPr lang="ru-RU" dirty="0" smtClean="0"/>
              <a:t>();  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При выполнении этой версии программы получаем такие результаты: </a:t>
            </a:r>
          </a:p>
          <a:p>
            <a:pPr>
              <a:buNone/>
            </a:pPr>
            <a:r>
              <a:rPr lang="ru-RU" dirty="0" smtClean="0"/>
              <a:t>Информация о t1: </a:t>
            </a:r>
          </a:p>
          <a:p>
            <a:pPr>
              <a:buNone/>
            </a:pPr>
            <a:r>
              <a:rPr lang="ru-RU" dirty="0" smtClean="0"/>
              <a:t>Треугольник прямоугольный </a:t>
            </a:r>
          </a:p>
          <a:p>
            <a:pPr>
              <a:buNone/>
            </a:pPr>
            <a:r>
              <a:rPr lang="ru-RU" dirty="0" smtClean="0"/>
              <a:t>Ширина и высота равны 8 и 12 </a:t>
            </a:r>
          </a:p>
          <a:p>
            <a:pPr>
              <a:buNone/>
            </a:pPr>
            <a:r>
              <a:rPr lang="ru-RU" dirty="0" smtClean="0"/>
              <a:t>Площадь равна 48 </a:t>
            </a:r>
          </a:p>
          <a:p>
            <a:pPr>
              <a:buNone/>
            </a:pPr>
            <a:r>
              <a:rPr lang="ru-RU" dirty="0" smtClean="0"/>
              <a:t> Информация о t2: </a:t>
            </a:r>
          </a:p>
          <a:p>
            <a:pPr>
              <a:buNone/>
            </a:pPr>
            <a:r>
              <a:rPr lang="ru-RU" dirty="0" smtClean="0"/>
              <a:t>Треугольник прямоугольный </a:t>
            </a:r>
          </a:p>
          <a:p>
            <a:pPr>
              <a:buNone/>
            </a:pPr>
            <a:r>
              <a:rPr lang="ru-RU" dirty="0" smtClean="0"/>
              <a:t>Ширина и высота равны 8 и 12 </a:t>
            </a:r>
          </a:p>
          <a:p>
            <a:pPr>
              <a:buNone/>
            </a:pPr>
            <a:r>
              <a:rPr lang="ru-RU" dirty="0" smtClean="0"/>
              <a:t>Площадь равна 4 8 </a:t>
            </a:r>
          </a:p>
          <a:p>
            <a:pPr>
              <a:buNone/>
            </a:pPr>
            <a:r>
              <a:rPr lang="ru-RU" dirty="0" smtClean="0"/>
              <a:t> Информация о t3: </a:t>
            </a:r>
          </a:p>
          <a:p>
            <a:pPr>
              <a:buNone/>
            </a:pPr>
            <a:r>
              <a:rPr lang="ru-RU" dirty="0" smtClean="0"/>
              <a:t>Треугольник равнобедренный </a:t>
            </a:r>
          </a:p>
          <a:p>
            <a:pPr>
              <a:buNone/>
            </a:pPr>
            <a:r>
              <a:rPr lang="ru-RU" dirty="0" smtClean="0"/>
              <a:t>Ширина и высота равны 4 и 4 </a:t>
            </a:r>
          </a:p>
          <a:p>
            <a:pPr>
              <a:buNone/>
            </a:pPr>
            <a:r>
              <a:rPr lang="ru-RU" dirty="0" smtClean="0"/>
              <a:t>Площадь равна 8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Наследование и сокрытие имен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Производный класс может определить член, имя которого совпадает с именем члена базового класса. В этом случае член базового класса становится скрытым в производном классе. Поскольку с точки зрения формального синтаксиса языка C# эта ситуация не является ошибочной, компилятор выразит свое “недоумение” всего лишь предупреждающим сообщением. Это предупреждение должно послужить напоминанием о факте сокрытия имени. Если вы действительно собирались скрыть член базового класса, то для предотвращения этого предупреждения перед членом производного  класса необходимо поставить ключевое слово </a:t>
            </a:r>
            <a:r>
              <a:rPr lang="ru-RU" dirty="0" err="1" smtClean="0"/>
              <a:t>new</a:t>
            </a:r>
            <a:r>
              <a:rPr lang="ru-RU" dirty="0" smtClean="0"/>
              <a:t>. Необходимо понимать, что эта функция слова </a:t>
            </a:r>
            <a:r>
              <a:rPr lang="ru-RU" dirty="0" err="1" smtClean="0"/>
              <a:t>new</a:t>
            </a:r>
            <a:r>
              <a:rPr lang="ru-RU" dirty="0" smtClean="0"/>
              <a:t> совершенно отличается от его использования при создании экземпляра объекта.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// Пример сокрытия имени в связи с наследованием.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A {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 // Создаем производный класс. </a:t>
            </a:r>
          </a:p>
          <a:p>
            <a:pPr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В : A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; // Этот член </a:t>
            </a:r>
            <a:r>
              <a:rPr lang="ru-RU" dirty="0" err="1" smtClean="0"/>
              <a:t>i</a:t>
            </a:r>
            <a:r>
              <a:rPr lang="ru-RU" dirty="0" smtClean="0"/>
              <a:t> скрывает член </a:t>
            </a:r>
            <a:r>
              <a:rPr lang="ru-RU" dirty="0" err="1" smtClean="0"/>
              <a:t>i</a:t>
            </a:r>
            <a:r>
              <a:rPr lang="ru-RU" dirty="0" smtClean="0"/>
              <a:t> класса A.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public </a:t>
            </a:r>
            <a:r>
              <a:rPr lang="ru-RU" dirty="0" smtClean="0"/>
              <a:t>В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b)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b; // </a:t>
            </a:r>
            <a:r>
              <a:rPr lang="ru-RU" dirty="0" smtClean="0"/>
              <a:t>Член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классе В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show()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{  </a:t>
            </a:r>
            <a:r>
              <a:rPr lang="en-US" dirty="0" err="1" smtClean="0"/>
              <a:t>Console.WriteLine</a:t>
            </a:r>
            <a:r>
              <a:rPr lang="en-US" dirty="0" smtClean="0"/>
              <a:t>(  </a:t>
            </a:r>
            <a:r>
              <a:rPr lang="ru-RU" dirty="0" smtClean="0"/>
              <a:t>"Член </a:t>
            </a:r>
            <a:r>
              <a:rPr lang="ru-RU" dirty="0" err="1" smtClean="0"/>
              <a:t>i</a:t>
            </a:r>
            <a:r>
              <a:rPr lang="ru-RU" dirty="0" smtClean="0"/>
              <a:t> в производном классе: " + </a:t>
            </a:r>
            <a:r>
              <a:rPr lang="ru-RU" dirty="0" err="1" smtClean="0"/>
              <a:t>i</a:t>
            </a:r>
            <a:r>
              <a:rPr lang="ru-RU" dirty="0" smtClean="0"/>
              <a:t>);  </a:t>
            </a: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NameHiding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ob</a:t>
            </a:r>
            <a:r>
              <a:rPr lang="ru-RU" dirty="0" smtClean="0"/>
              <a:t> = </a:t>
            </a:r>
            <a:r>
              <a:rPr lang="ru-RU" dirty="0" err="1" smtClean="0"/>
              <a:t>new</a:t>
            </a:r>
            <a:r>
              <a:rPr lang="ru-RU" dirty="0" smtClean="0"/>
              <a:t> В(2);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ob.show</a:t>
            </a:r>
            <a:r>
              <a:rPr lang="ru-RU" dirty="0" smtClean="0"/>
              <a:t>();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Обратите внимание на использование ключевого слова </a:t>
            </a:r>
            <a:r>
              <a:rPr lang="ru-RU" dirty="0" err="1" smtClean="0"/>
              <a:t>new</a:t>
            </a:r>
            <a:r>
              <a:rPr lang="ru-RU" dirty="0" smtClean="0"/>
              <a:t> при объявлении члена </a:t>
            </a:r>
            <a:r>
              <a:rPr lang="ru-RU" dirty="0" err="1" smtClean="0"/>
              <a:t>i</a:t>
            </a:r>
            <a:r>
              <a:rPr lang="ru-RU" dirty="0" smtClean="0"/>
              <a:t> в классе B. По сути, он сообщает компилятору о том, что вы знаете, что создается новая переменная с именем </a:t>
            </a:r>
            <a:r>
              <a:rPr lang="ru-RU" dirty="0" err="1" smtClean="0"/>
              <a:t>i</a:t>
            </a:r>
            <a:r>
              <a:rPr lang="ru-RU" dirty="0" smtClean="0"/>
              <a:t>, которая скрывает переменную </a:t>
            </a:r>
            <a:r>
              <a:rPr lang="ru-RU" dirty="0" err="1" smtClean="0"/>
              <a:t>i</a:t>
            </a:r>
            <a:r>
              <a:rPr lang="ru-RU" dirty="0" smtClean="0"/>
              <a:t> в базовом классе А. Если убрать слово </a:t>
            </a:r>
            <a:r>
              <a:rPr lang="ru-RU" dirty="0" err="1" smtClean="0"/>
              <a:t>new</a:t>
            </a:r>
            <a:r>
              <a:rPr lang="ru-RU" dirty="0" smtClean="0"/>
              <a:t>, компилятор сгенерирует предупреждающее сообщение. Результаты выполнения этой программы: </a:t>
            </a:r>
          </a:p>
          <a:p>
            <a:pPr>
              <a:buNone/>
            </a:pPr>
            <a:r>
              <a:rPr lang="ru-RU" dirty="0" smtClean="0"/>
              <a:t>	Член </a:t>
            </a:r>
            <a:r>
              <a:rPr lang="ru-RU" dirty="0" err="1" smtClean="0"/>
              <a:t>i</a:t>
            </a:r>
            <a:r>
              <a:rPr lang="ru-RU" dirty="0" smtClean="0"/>
              <a:t> в производном классе: 2 </a:t>
            </a:r>
          </a:p>
          <a:p>
            <a:pPr>
              <a:buNone/>
            </a:pPr>
            <a:r>
              <a:rPr lang="ru-RU" dirty="0" smtClean="0"/>
              <a:t>	Поскольку в классе в определяется собственная переменная экземпляра с именем </a:t>
            </a:r>
            <a:r>
              <a:rPr lang="ru-RU" dirty="0" err="1" smtClean="0"/>
              <a:t>i</a:t>
            </a:r>
            <a:r>
              <a:rPr lang="ru-RU" dirty="0" smtClean="0"/>
              <a:t>, она скрывает переменную </a:t>
            </a:r>
            <a:r>
              <a:rPr lang="ru-RU" dirty="0" err="1" smtClean="0"/>
              <a:t>i</a:t>
            </a:r>
            <a:r>
              <a:rPr lang="ru-RU" dirty="0" smtClean="0"/>
              <a:t>, определенную в классе А. Следовательно, при вызове метода </a:t>
            </a:r>
            <a:r>
              <a:rPr lang="ru-RU" dirty="0" err="1" smtClean="0"/>
              <a:t>show</a:t>
            </a:r>
            <a:r>
              <a:rPr lang="ru-RU" dirty="0" smtClean="0"/>
              <a:t>() для объекта типа B, отображается значение переменной </a:t>
            </a:r>
            <a:r>
              <a:rPr lang="ru-RU" dirty="0" err="1" smtClean="0"/>
              <a:t>i</a:t>
            </a:r>
            <a:r>
              <a:rPr lang="ru-RU" dirty="0" smtClean="0"/>
              <a:t>, соответствующее ее определению в классе B, а не в классе А. </a:t>
            </a:r>
          </a:p>
          <a:p>
            <a:pPr>
              <a:buNone/>
            </a:pPr>
            <a:r>
              <a:rPr lang="ru-RU" dirty="0" smtClean="0"/>
              <a:t>	Существует вторая форма использования ключевого слова </a:t>
            </a:r>
            <a:r>
              <a:rPr lang="ru-RU" dirty="0" err="1" smtClean="0"/>
              <a:t>base</a:t>
            </a:r>
            <a:r>
              <a:rPr lang="ru-RU" dirty="0" smtClean="0"/>
              <a:t>, которая действует подобно ссылке </a:t>
            </a:r>
            <a:r>
              <a:rPr lang="ru-RU" dirty="0" err="1" smtClean="0"/>
              <a:t>this</a:t>
            </a:r>
            <a:r>
              <a:rPr lang="ru-RU" dirty="0" smtClean="0"/>
              <a:t>, за исключением того, что ссылка </a:t>
            </a:r>
            <a:r>
              <a:rPr lang="ru-RU" dirty="0" err="1" smtClean="0"/>
              <a:t>base</a:t>
            </a:r>
            <a:r>
              <a:rPr lang="ru-RU" dirty="0" smtClean="0"/>
              <a:t> всегда указывает на базовый класс производного класса, в котором она используется. В этом случае формат ее записи такой: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err="1" smtClean="0"/>
              <a:t>base.член</a:t>
            </a: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dirty="0" smtClean="0"/>
              <a:t>	Здесь в качестве элемента член можно указывать либо метод, либо переменную экземпляра. Эта форма ссылки </a:t>
            </a:r>
            <a:r>
              <a:rPr lang="ru-RU" dirty="0" err="1" smtClean="0"/>
              <a:t>base</a:t>
            </a:r>
            <a:r>
              <a:rPr lang="ru-RU" dirty="0" smtClean="0"/>
              <a:t> наиболее применима в тех случаях, когда имя члена в производном классе скрывает член с таким же именем в базовом классе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// Использование ссылки </a:t>
            </a:r>
            <a:r>
              <a:rPr lang="ru-RU" dirty="0" err="1" smtClean="0"/>
              <a:t>base</a:t>
            </a:r>
            <a:r>
              <a:rPr lang="ru-RU" dirty="0" smtClean="0"/>
              <a:t> для доступа к скрытому имени.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A {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 // Создаем производный класс. </a:t>
            </a:r>
          </a:p>
          <a:p>
            <a:pPr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B : A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; // Эта переменная </a:t>
            </a:r>
            <a:r>
              <a:rPr lang="ru-RU" dirty="0" err="1" smtClean="0"/>
              <a:t>i</a:t>
            </a:r>
            <a:r>
              <a:rPr lang="ru-RU" dirty="0" smtClean="0"/>
              <a:t> скрывает </a:t>
            </a:r>
            <a:r>
              <a:rPr lang="ru-RU" dirty="0" err="1" smtClean="0"/>
              <a:t>i</a:t>
            </a:r>
            <a:r>
              <a:rPr lang="ru-RU" dirty="0" smtClean="0"/>
              <a:t> класса А.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public B(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base.i</a:t>
            </a:r>
            <a:r>
              <a:rPr lang="ru-RU" dirty="0" smtClean="0"/>
              <a:t> = </a:t>
            </a:r>
            <a:r>
              <a:rPr lang="ru-RU" dirty="0" err="1" smtClean="0"/>
              <a:t>a</a:t>
            </a:r>
            <a:r>
              <a:rPr lang="ru-RU" dirty="0" smtClean="0"/>
              <a:t>; // Так можно обратиться к </a:t>
            </a:r>
            <a:r>
              <a:rPr lang="ru-RU" dirty="0" err="1" smtClean="0"/>
              <a:t>i</a:t>
            </a:r>
            <a:r>
              <a:rPr lang="ru-RU" dirty="0" smtClean="0"/>
              <a:t> класса 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 = </a:t>
            </a:r>
            <a:r>
              <a:rPr lang="ru-RU" dirty="0" err="1" smtClean="0"/>
              <a:t>b</a:t>
            </a:r>
            <a:r>
              <a:rPr lang="ru-RU" dirty="0" smtClean="0"/>
              <a:t>; // Переменная </a:t>
            </a:r>
            <a:r>
              <a:rPr lang="ru-RU" dirty="0" err="1" smtClean="0"/>
              <a:t>i</a:t>
            </a:r>
            <a:r>
              <a:rPr lang="ru-RU" dirty="0" smtClean="0"/>
              <a:t> в классе B.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show</a:t>
            </a:r>
            <a:r>
              <a:rPr lang="ru-RU" dirty="0" smtClean="0"/>
              <a:t>() { </a:t>
            </a:r>
          </a:p>
          <a:p>
            <a:pPr>
              <a:buNone/>
            </a:pPr>
            <a:r>
              <a:rPr lang="ru-RU" dirty="0" smtClean="0"/>
              <a:t> // Эта инструкция отображает переменную </a:t>
            </a:r>
            <a:r>
              <a:rPr lang="ru-RU" dirty="0" err="1" smtClean="0"/>
              <a:t>i</a:t>
            </a:r>
            <a:r>
              <a:rPr lang="ru-RU" dirty="0" smtClean="0"/>
              <a:t> в классе 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базовом классе</a:t>
            </a:r>
            <a:r>
              <a:rPr lang="en-US" dirty="0" smtClean="0"/>
              <a:t>: " + </a:t>
            </a:r>
            <a:r>
              <a:rPr lang="en-US" dirty="0" err="1" smtClean="0"/>
              <a:t>base.i</a:t>
            </a:r>
            <a:r>
              <a:rPr lang="en-US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Эта инструкция отображает переменную </a:t>
            </a:r>
            <a:r>
              <a:rPr lang="ru-RU" dirty="0" err="1" smtClean="0"/>
              <a:t>i</a:t>
            </a:r>
            <a:r>
              <a:rPr lang="ru-RU" dirty="0" smtClean="0"/>
              <a:t> в классе В.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Console.WriteLine</a:t>
            </a:r>
            <a:r>
              <a:rPr lang="ru-RU" dirty="0" smtClean="0"/>
              <a:t>("</a:t>
            </a:r>
            <a:r>
              <a:rPr lang="ru-RU" dirty="0" err="1" smtClean="0"/>
              <a:t>i</a:t>
            </a:r>
            <a:r>
              <a:rPr lang="ru-RU" dirty="0" smtClean="0"/>
              <a:t> в производном классе: " + </a:t>
            </a:r>
            <a:r>
              <a:rPr lang="ru-RU" dirty="0" err="1" smtClean="0"/>
              <a:t>i</a:t>
            </a:r>
            <a:r>
              <a:rPr lang="ru-RU" dirty="0" smtClean="0"/>
              <a:t>);  </a:t>
            </a:r>
            <a:r>
              <a:rPr lang="en-US" dirty="0" smtClean="0"/>
              <a:t>}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UncoverName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B ob = new B(</a:t>
            </a:r>
            <a:r>
              <a:rPr lang="ru-RU" dirty="0" smtClean="0"/>
              <a:t>1</a:t>
            </a:r>
            <a:r>
              <a:rPr lang="en-US" dirty="0" smtClean="0"/>
              <a:t>, 2);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ob.show</a:t>
            </a:r>
            <a:r>
              <a:rPr lang="en-US" dirty="0" smtClean="0"/>
              <a:t>();  </a:t>
            </a:r>
            <a:r>
              <a:rPr lang="ru-RU" dirty="0" smtClean="0"/>
              <a:t>} } </a:t>
            </a:r>
          </a:p>
          <a:p>
            <a:pPr>
              <a:buNone/>
            </a:pPr>
            <a:r>
              <a:rPr lang="ru-RU" dirty="0" smtClean="0"/>
              <a:t>Результаты выполнения этой программы выглядят так: </a:t>
            </a:r>
          </a:p>
          <a:p>
            <a:pPr>
              <a:buNone/>
            </a:pPr>
            <a:r>
              <a:rPr lang="ru-RU" dirty="0" err="1" smtClean="0"/>
              <a:t>i</a:t>
            </a:r>
            <a:r>
              <a:rPr lang="ru-RU" dirty="0" smtClean="0"/>
              <a:t> в базовом классе: 1 </a:t>
            </a:r>
          </a:p>
          <a:p>
            <a:pPr>
              <a:buNone/>
            </a:pPr>
            <a:r>
              <a:rPr lang="ru-RU" dirty="0" err="1" smtClean="0"/>
              <a:t>i</a:t>
            </a:r>
            <a:r>
              <a:rPr lang="ru-RU" dirty="0" smtClean="0"/>
              <a:t> в производном классе: 2 </a:t>
            </a:r>
          </a:p>
          <a:p>
            <a:pPr>
              <a:buNone/>
            </a:pPr>
            <a:r>
              <a:rPr lang="ru-RU" dirty="0" smtClean="0"/>
              <a:t>	Несмотря на то что переменная экземпляра </a:t>
            </a:r>
            <a:r>
              <a:rPr lang="ru-RU" dirty="0" err="1" smtClean="0"/>
              <a:t>i</a:t>
            </a:r>
            <a:r>
              <a:rPr lang="ru-RU" dirty="0" smtClean="0"/>
              <a:t> в классе в скрывает переменную </a:t>
            </a:r>
            <a:r>
              <a:rPr lang="ru-RU" dirty="0" err="1" smtClean="0"/>
              <a:t>i</a:t>
            </a:r>
            <a:r>
              <a:rPr lang="ru-RU" dirty="0" smtClean="0"/>
              <a:t> в классе А, ссылка </a:t>
            </a:r>
            <a:r>
              <a:rPr lang="ru-RU" dirty="0" err="1" smtClean="0"/>
              <a:t>base</a:t>
            </a:r>
            <a:r>
              <a:rPr lang="ru-RU" dirty="0" smtClean="0"/>
              <a:t> позволяет получить доступ к </a:t>
            </a:r>
            <a:r>
              <a:rPr lang="ru-RU" dirty="0" err="1" smtClean="0"/>
              <a:t>i</a:t>
            </a:r>
            <a:r>
              <a:rPr lang="ru-RU" dirty="0" smtClean="0"/>
              <a:t> в базовом классе. С помощью ссылки </a:t>
            </a:r>
            <a:r>
              <a:rPr lang="ru-RU" dirty="0" err="1" smtClean="0"/>
              <a:t>base</a:t>
            </a:r>
            <a:r>
              <a:rPr lang="ru-RU" dirty="0" smtClean="0"/>
              <a:t> также можно вызывать скрытые методы.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Рассмотрим класс </a:t>
            </a:r>
            <a:r>
              <a:rPr lang="ru-RU" dirty="0" err="1" smtClean="0"/>
              <a:t>TwoDShape</a:t>
            </a:r>
            <a:r>
              <a:rPr lang="ru-RU" dirty="0" smtClean="0"/>
              <a:t>, в котором определяются </a:t>
            </a:r>
            <a:r>
              <a:rPr lang="ru-RU" dirty="0" smtClean="0"/>
              <a:t>атрибуты </a:t>
            </a:r>
            <a:r>
              <a:rPr lang="ru-RU" dirty="0" smtClean="0"/>
              <a:t>двумерной геометрической фигуры</a:t>
            </a:r>
          </a:p>
          <a:p>
            <a:pPr>
              <a:buNone/>
            </a:pPr>
            <a:r>
              <a:rPr lang="ru-RU" dirty="0" smtClean="0"/>
              <a:t>// Класс двумерных объектов. </a:t>
            </a:r>
          </a:p>
          <a:p>
            <a:pPr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TwoDShape</a:t>
            </a:r>
            <a:r>
              <a:rPr lang="ru-RU" dirty="0" smtClean="0"/>
              <a:t>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width;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height;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</a:t>
            </a:r>
            <a:r>
              <a:rPr lang="en-US" dirty="0" err="1" smtClean="0"/>
              <a:t>showDim</a:t>
            </a:r>
            <a:r>
              <a:rPr lang="en-US" dirty="0" smtClean="0"/>
              <a:t>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Ширина и высота равны</a:t>
            </a:r>
            <a:r>
              <a:rPr lang="en-US" dirty="0" smtClean="0"/>
              <a:t> " +  width + " </a:t>
            </a:r>
            <a:r>
              <a:rPr lang="ru-RU" dirty="0" smtClean="0"/>
              <a:t>и</a:t>
            </a:r>
            <a:r>
              <a:rPr lang="en-US" dirty="0" smtClean="0"/>
              <a:t> " + height); 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// Вызов скрытого метода. </a:t>
            </a:r>
          </a:p>
          <a:p>
            <a:pPr>
              <a:buNone/>
            </a:pPr>
            <a:r>
              <a:rPr lang="en-US" dirty="0" smtClean="0"/>
              <a:t>using System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en-US" dirty="0" smtClean="0"/>
              <a:t>class A {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// Метод </a:t>
            </a:r>
            <a:r>
              <a:rPr lang="ru-RU" dirty="0" err="1" smtClean="0"/>
              <a:t>show</a:t>
            </a:r>
            <a:r>
              <a:rPr lang="ru-RU" dirty="0" smtClean="0"/>
              <a:t>() в классе 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void show()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базовом классе</a:t>
            </a:r>
            <a:r>
              <a:rPr lang="en-US" dirty="0" smtClean="0"/>
              <a:t>: " + </a:t>
            </a:r>
            <a:r>
              <a:rPr lang="en-US" dirty="0" err="1" smtClean="0"/>
              <a:t>i</a:t>
            </a:r>
            <a:r>
              <a:rPr lang="en-US" dirty="0" smtClean="0"/>
              <a:t>);  </a:t>
            </a:r>
            <a:r>
              <a:rPr lang="ru-RU" dirty="0" smtClean="0"/>
              <a:t>}  } </a:t>
            </a:r>
          </a:p>
          <a:p>
            <a:pPr>
              <a:buNone/>
            </a:pPr>
            <a:r>
              <a:rPr lang="ru-RU" dirty="0" smtClean="0"/>
              <a:t> // Создаем производный класс. </a:t>
            </a:r>
          </a:p>
          <a:p>
            <a:pPr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B : A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int</a:t>
            </a: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; // Эта переменная </a:t>
            </a:r>
            <a:r>
              <a:rPr lang="ru-RU" dirty="0" err="1" smtClean="0"/>
              <a:t>i</a:t>
            </a:r>
            <a:r>
              <a:rPr lang="ru-RU" dirty="0" smtClean="0"/>
              <a:t> скрывает  одноименную переменную класса A.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public B</a:t>
            </a:r>
            <a:r>
              <a:rPr lang="ru-RU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</a:t>
            </a:r>
            <a:r>
              <a:rPr lang="ru-RU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b</a:t>
            </a:r>
            <a:r>
              <a:rPr lang="ru-RU" dirty="0" smtClean="0"/>
              <a:t>)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base.i</a:t>
            </a:r>
            <a:r>
              <a:rPr lang="ru-RU" dirty="0" smtClean="0"/>
              <a:t> = </a:t>
            </a:r>
            <a:r>
              <a:rPr lang="ru-RU" dirty="0" err="1" smtClean="0"/>
              <a:t>a</a:t>
            </a:r>
            <a:r>
              <a:rPr lang="ru-RU" dirty="0" smtClean="0"/>
              <a:t>; // Так можно обратиться к  переменной </a:t>
            </a:r>
            <a:r>
              <a:rPr lang="ru-RU" dirty="0" err="1" smtClean="0"/>
              <a:t>i</a:t>
            </a:r>
            <a:r>
              <a:rPr lang="ru-RU" dirty="0" smtClean="0"/>
              <a:t> класса 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 = </a:t>
            </a:r>
            <a:r>
              <a:rPr lang="ru-RU" dirty="0" err="1" smtClean="0"/>
              <a:t>b</a:t>
            </a:r>
            <a:r>
              <a:rPr lang="ru-RU" dirty="0" smtClean="0"/>
              <a:t>; // Переменная </a:t>
            </a:r>
            <a:r>
              <a:rPr lang="ru-RU" dirty="0" err="1" smtClean="0"/>
              <a:t>i</a:t>
            </a:r>
            <a:r>
              <a:rPr lang="ru-RU" dirty="0" smtClean="0"/>
              <a:t> в классе B.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 // Этот метод скрывает метод </a:t>
            </a:r>
            <a:r>
              <a:rPr lang="ru-RU" dirty="0" err="1" smtClean="0"/>
              <a:t>show</a:t>
            </a:r>
            <a:r>
              <a:rPr lang="ru-RU" dirty="0" smtClean="0"/>
              <a:t>(), определенный в  классе А. Обратите внимание на //использование </a:t>
            </a:r>
            <a:r>
              <a:rPr lang="en-US" dirty="0" smtClean="0"/>
              <a:t> </a:t>
            </a:r>
            <a:r>
              <a:rPr lang="ru-RU" dirty="0" smtClean="0"/>
              <a:t>ключевого слова</a:t>
            </a:r>
            <a:r>
              <a:rPr lang="en-US" dirty="0" smtClean="0"/>
              <a:t> new.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new public void show()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base.show</a:t>
            </a:r>
            <a:r>
              <a:rPr lang="ru-RU" dirty="0" smtClean="0"/>
              <a:t>(); // Вызов метода </a:t>
            </a:r>
            <a:r>
              <a:rPr lang="ru-RU" dirty="0" err="1" smtClean="0"/>
              <a:t>show</a:t>
            </a:r>
            <a:r>
              <a:rPr lang="ru-RU" dirty="0" smtClean="0"/>
              <a:t>() класса А. </a:t>
            </a:r>
          </a:p>
          <a:p>
            <a:pPr>
              <a:buNone/>
            </a:pPr>
            <a:r>
              <a:rPr lang="ru-RU" dirty="0" smtClean="0"/>
              <a:t> // Отображаем значение переменной </a:t>
            </a:r>
            <a:r>
              <a:rPr lang="ru-RU" dirty="0" err="1" smtClean="0"/>
              <a:t>i</a:t>
            </a:r>
            <a:r>
              <a:rPr lang="ru-RU" dirty="0" smtClean="0"/>
              <a:t> класса B.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Console.WriteLine</a:t>
            </a:r>
            <a:r>
              <a:rPr lang="ru-RU" dirty="0" smtClean="0"/>
              <a:t>("</a:t>
            </a:r>
            <a:r>
              <a:rPr lang="ru-RU" dirty="0" err="1" smtClean="0"/>
              <a:t>i</a:t>
            </a:r>
            <a:r>
              <a:rPr lang="ru-RU" dirty="0" smtClean="0"/>
              <a:t> в производном классе: " + </a:t>
            </a:r>
            <a:r>
              <a:rPr lang="ru-RU" dirty="0" err="1" smtClean="0"/>
              <a:t>i</a:t>
            </a:r>
            <a:r>
              <a:rPr lang="ru-RU" dirty="0" smtClean="0"/>
              <a:t>);  </a:t>
            </a:r>
            <a:r>
              <a:rPr lang="en-US" dirty="0" smtClean="0"/>
              <a:t>}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UncoverName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B ob = new B(</a:t>
            </a:r>
            <a:r>
              <a:rPr lang="ru-RU" dirty="0" smtClean="0"/>
              <a:t>1</a:t>
            </a:r>
            <a:r>
              <a:rPr lang="en-US" dirty="0" smtClean="0"/>
              <a:t>, 2);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ob.show</a:t>
            </a:r>
            <a:r>
              <a:rPr lang="en-US" dirty="0" smtClean="0"/>
              <a:t>();  </a:t>
            </a:r>
            <a:r>
              <a:rPr lang="ru-RU" dirty="0" smtClean="0"/>
              <a:t>} 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x-none" b="1" smtClean="0"/>
              <a:t>Создание многоуровневой иерархии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608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Можно построить иерархии, которые содержат любое количество уровней наследования. Как упоминалось выше, один производный класс вполне допустимо использовать в качестве базового для другого производного класса. Например, из трех классов (А, B и C) с может быть производным от B, который, в свою очередь, может быть производным от А. В подобной ситуации каждый производный класс наследует содержимое всех своих базовых классов. В данном случае класс C наследует все члены классов B и A. </a:t>
            </a:r>
          </a:p>
          <a:p>
            <a:r>
              <a:rPr lang="ru-RU" dirty="0" smtClean="0"/>
              <a:t>Рассмотрим следующую программу. В ней производный класс </a:t>
            </a:r>
            <a:r>
              <a:rPr lang="ru-RU" dirty="0" err="1" smtClean="0"/>
              <a:t>Triangle</a:t>
            </a:r>
            <a:r>
              <a:rPr lang="ru-RU" dirty="0" smtClean="0"/>
              <a:t> используется в качестве базового для создания производного класса с именем </a:t>
            </a:r>
            <a:r>
              <a:rPr lang="ru-RU" dirty="0" err="1" smtClean="0"/>
              <a:t>ColorTriangle</a:t>
            </a:r>
            <a:r>
              <a:rPr lang="ru-RU" dirty="0" smtClean="0"/>
              <a:t>. Класс  </a:t>
            </a:r>
            <a:r>
              <a:rPr lang="ru-RU" dirty="0" err="1" smtClean="0"/>
              <a:t>ColorTriangle</a:t>
            </a:r>
            <a:r>
              <a:rPr lang="ru-RU" dirty="0" smtClean="0"/>
              <a:t> наследует все члены классов </a:t>
            </a:r>
            <a:r>
              <a:rPr lang="ru-RU" dirty="0" err="1" smtClean="0"/>
              <a:t>Triangle</a:t>
            </a:r>
            <a:r>
              <a:rPr lang="ru-RU" dirty="0" smtClean="0"/>
              <a:t> и </a:t>
            </a:r>
            <a:r>
              <a:rPr lang="ru-RU" dirty="0" err="1" smtClean="0"/>
              <a:t>TwoDShape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добавляет собственное поле </a:t>
            </a:r>
            <a:r>
              <a:rPr lang="ru-RU" dirty="0" err="1" smtClean="0"/>
              <a:t>color</a:t>
            </a:r>
            <a:r>
              <a:rPr lang="ru-RU" dirty="0" smtClean="0"/>
              <a:t>, которое содержит цвет треугольника.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Многоуровневая иерархия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Конструктор по умолчанию.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TwoDShape</a:t>
            </a:r>
            <a:r>
              <a:rPr lang="ru-RU" dirty="0" smtClean="0"/>
              <a:t>() {  </a:t>
            </a:r>
            <a:r>
              <a:rPr lang="ru-RU" dirty="0" err="1" smtClean="0"/>
              <a:t>width</a:t>
            </a:r>
            <a:r>
              <a:rPr lang="ru-RU" dirty="0" smtClean="0"/>
              <a:t> = </a:t>
            </a:r>
            <a:r>
              <a:rPr lang="ru-RU" dirty="0" err="1" smtClean="0"/>
              <a:t>height</a:t>
            </a:r>
            <a:r>
              <a:rPr lang="ru-RU" dirty="0" smtClean="0"/>
              <a:t> = 0.0;  } </a:t>
            </a:r>
          </a:p>
          <a:p>
            <a:pPr>
              <a:buNone/>
            </a:pPr>
            <a:r>
              <a:rPr lang="ru-RU" dirty="0" smtClean="0"/>
              <a:t>  // Конструктор класса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</a:t>
            </a:r>
            <a:r>
              <a:rPr lang="en-US" dirty="0" err="1" smtClean="0"/>
              <a:t>TwoDShape</a:t>
            </a:r>
            <a:r>
              <a:rPr lang="en-US" dirty="0" smtClean="0"/>
              <a:t>(double w, double h) {  </a:t>
            </a:r>
            <a:r>
              <a:rPr lang="ru-RU" dirty="0" err="1" smtClean="0"/>
              <a:t>width</a:t>
            </a:r>
            <a:r>
              <a:rPr lang="ru-RU" dirty="0" smtClean="0"/>
              <a:t> = </a:t>
            </a:r>
            <a:r>
              <a:rPr lang="ru-RU" dirty="0" err="1" smtClean="0"/>
              <a:t>w</a:t>
            </a:r>
            <a:r>
              <a:rPr lang="ru-RU" dirty="0" smtClean="0"/>
              <a:t>;  </a:t>
            </a:r>
            <a:r>
              <a:rPr lang="ru-RU" dirty="0" err="1" smtClean="0"/>
              <a:t>height</a:t>
            </a:r>
            <a:r>
              <a:rPr lang="ru-RU" dirty="0" smtClean="0"/>
              <a:t> = </a:t>
            </a:r>
            <a:r>
              <a:rPr lang="ru-RU" dirty="0" err="1" smtClean="0"/>
              <a:t>h</a:t>
            </a:r>
            <a:r>
              <a:rPr lang="ru-RU" dirty="0" smtClean="0"/>
              <a:t>;  } </a:t>
            </a:r>
          </a:p>
          <a:p>
            <a:pPr>
              <a:buNone/>
            </a:pPr>
            <a:r>
              <a:rPr lang="ru-RU" dirty="0" smtClean="0"/>
              <a:t>  // Конструктор, создающий объекты, у которых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// </a:t>
            </a:r>
            <a:r>
              <a:rPr lang="ru-RU" dirty="0" smtClean="0"/>
              <a:t>ширина равна высоте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TwoDShape</a:t>
            </a:r>
            <a:r>
              <a:rPr lang="en-US" dirty="0" smtClean="0"/>
              <a:t>(double x)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width = height = x;  }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r>
              <a:rPr lang="en-US" dirty="0" smtClean="0"/>
              <a:t> public double width { </a:t>
            </a:r>
            <a:endParaRPr lang="ru-RU" dirty="0" smtClean="0"/>
          </a:p>
          <a:p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</a:t>
            </a:r>
            <a:endParaRPr lang="ru-RU" dirty="0" smtClean="0"/>
          </a:p>
          <a:p>
            <a:r>
              <a:rPr lang="en-US" dirty="0" smtClean="0"/>
              <a:t> } </a:t>
            </a:r>
            <a:endParaRPr lang="ru-RU" dirty="0" smtClean="0"/>
          </a:p>
          <a:p>
            <a:r>
              <a:rPr lang="en-US" dirty="0" smtClean="0"/>
              <a:t> public double height { </a:t>
            </a:r>
            <a:endParaRPr lang="ru-RU" dirty="0" smtClean="0"/>
          </a:p>
          <a:p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 } </a:t>
            </a:r>
            <a:endParaRPr lang="ru-RU" dirty="0" smtClean="0"/>
          </a:p>
          <a:p>
            <a:r>
              <a:rPr lang="en-US" dirty="0" smtClean="0"/>
              <a:t>  public void </a:t>
            </a:r>
            <a:r>
              <a:rPr lang="en-US" dirty="0" err="1" smtClean="0"/>
              <a:t>showDim</a:t>
            </a:r>
            <a:r>
              <a:rPr lang="en-US" dirty="0" smtClean="0"/>
              <a:t>() {  </a:t>
            </a:r>
            <a:r>
              <a:rPr lang="ru-RU" dirty="0" err="1" smtClean="0"/>
              <a:t>Console.WriteLine</a:t>
            </a:r>
            <a:r>
              <a:rPr lang="ru-RU" dirty="0" smtClean="0"/>
              <a:t>("Ширина и высота равны " +  </a:t>
            </a:r>
            <a:r>
              <a:rPr lang="ru-RU" dirty="0" err="1" smtClean="0"/>
              <a:t>width</a:t>
            </a:r>
            <a:r>
              <a:rPr lang="ru-RU" dirty="0" smtClean="0"/>
              <a:t> + " и " + </a:t>
            </a:r>
            <a:r>
              <a:rPr lang="ru-RU" dirty="0" err="1" smtClean="0"/>
              <a:t>height</a:t>
            </a:r>
            <a:r>
              <a:rPr lang="ru-RU" dirty="0" smtClean="0"/>
              <a:t>);  } </a:t>
            </a:r>
          </a:p>
          <a:p>
            <a:r>
              <a:rPr lang="ru-RU" dirty="0" smtClean="0"/>
              <a:t>} </a:t>
            </a:r>
          </a:p>
          <a:p>
            <a:r>
              <a:rPr lang="ru-RU" dirty="0" smtClean="0"/>
              <a:t> // Класс треугольников, производный от класса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r>
              <a:rPr lang="en-US" dirty="0" smtClean="0"/>
              <a:t> string style;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/* Конструктор по умолчанию. Он вызывает конструктор </a:t>
            </a:r>
          </a:p>
          <a:p>
            <a:r>
              <a:rPr lang="ru-RU" dirty="0" smtClean="0"/>
              <a:t> по умолчании класса</a:t>
            </a:r>
            <a:r>
              <a:rPr lang="en-US" dirty="0" smtClean="0"/>
              <a:t> </a:t>
            </a:r>
            <a:r>
              <a:rPr lang="en-US" dirty="0" err="1" smtClean="0"/>
              <a:t>TwoDShape</a:t>
            </a:r>
            <a:r>
              <a:rPr lang="en-US" dirty="0" smtClean="0"/>
              <a:t>. */ </a:t>
            </a:r>
            <a:endParaRPr lang="ru-RU" dirty="0" smtClean="0"/>
          </a:p>
          <a:p>
            <a:r>
              <a:rPr lang="en-US" dirty="0" smtClean="0"/>
              <a:t> public Triangle() {  style = "null";  } </a:t>
            </a:r>
            <a:endParaRPr lang="ru-RU" dirty="0" smtClean="0"/>
          </a:p>
          <a:p>
            <a:r>
              <a:rPr lang="en-US" dirty="0" smtClean="0"/>
              <a:t>  // </a:t>
            </a:r>
            <a:r>
              <a:rPr lang="ru-RU" dirty="0" smtClean="0"/>
              <a:t>Конструктор с параметрами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public Triangle(string s, double w, double h) : base(w, h) {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 = </a:t>
            </a:r>
            <a:r>
              <a:rPr lang="ru-RU" dirty="0" err="1" smtClean="0"/>
              <a:t>s</a:t>
            </a:r>
            <a:r>
              <a:rPr lang="ru-RU" dirty="0" smtClean="0"/>
              <a:t>;  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// Создаем равнобедренный треугольник.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Triangle(double x) : base(x) {  </a:t>
            </a:r>
            <a:r>
              <a:rPr lang="ru-RU" dirty="0" err="1" smtClean="0"/>
              <a:t>style</a:t>
            </a:r>
            <a:r>
              <a:rPr lang="ru-RU" dirty="0" smtClean="0"/>
              <a:t> = "равнобедренный"; } </a:t>
            </a:r>
          </a:p>
          <a:p>
            <a:pPr>
              <a:buNone/>
            </a:pPr>
            <a:r>
              <a:rPr lang="ru-RU" dirty="0" smtClean="0"/>
              <a:t>  // Метод возвращает значение площади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 return width * height / 2;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Метод отображает 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 {  </a:t>
            </a:r>
            <a:r>
              <a:rPr lang="ru-RU" dirty="0" err="1" smtClean="0"/>
              <a:t>Console.WriteLine</a:t>
            </a:r>
            <a:r>
              <a:rPr lang="ru-RU" dirty="0" smtClean="0"/>
              <a:t>("Треугольник " + </a:t>
            </a:r>
            <a:r>
              <a:rPr lang="ru-RU" dirty="0" err="1" smtClean="0"/>
              <a:t>style</a:t>
            </a:r>
            <a:r>
              <a:rPr lang="ru-RU" dirty="0" smtClean="0"/>
              <a:t>);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 // Продолжаем иерархию классов треугольников.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ColorTriangle</a:t>
            </a:r>
            <a:r>
              <a:rPr lang="en-US" dirty="0" smtClean="0"/>
              <a:t> : Triangle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color;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ColorTriangle</a:t>
            </a:r>
            <a:r>
              <a:rPr lang="en-US" dirty="0" smtClean="0"/>
              <a:t>(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c, string s,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w, double h) : base(s, w, h) {  </a:t>
            </a:r>
            <a:r>
              <a:rPr lang="ru-RU" dirty="0" err="1" smtClean="0"/>
              <a:t>color</a:t>
            </a:r>
            <a:r>
              <a:rPr lang="ru-RU" dirty="0" smtClean="0"/>
              <a:t> = </a:t>
            </a:r>
            <a:r>
              <a:rPr lang="ru-RU" dirty="0" err="1" smtClean="0"/>
              <a:t>c</a:t>
            </a:r>
            <a:r>
              <a:rPr lang="ru-RU" dirty="0" smtClean="0"/>
              <a:t>;  } </a:t>
            </a:r>
          </a:p>
          <a:p>
            <a:pPr>
              <a:buNone/>
            </a:pPr>
            <a:r>
              <a:rPr lang="ru-RU" dirty="0" smtClean="0"/>
              <a:t>  // Метод отображает цвет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void </a:t>
            </a:r>
            <a:r>
              <a:rPr lang="en-US" dirty="0" err="1" smtClean="0"/>
              <a:t>showColor</a:t>
            </a:r>
            <a:r>
              <a:rPr lang="en-US" dirty="0" smtClean="0"/>
              <a:t>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Цвет</a:t>
            </a:r>
            <a:r>
              <a:rPr lang="en-US" dirty="0" smtClean="0"/>
              <a:t> " + color);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Shapes6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ColorTriangle</a:t>
            </a:r>
            <a:r>
              <a:rPr lang="en-US" dirty="0" smtClean="0"/>
              <a:t> t</a:t>
            </a:r>
            <a:r>
              <a:rPr lang="ru-RU" dirty="0" smtClean="0"/>
              <a:t>1</a:t>
            </a:r>
            <a:r>
              <a:rPr lang="en-US" dirty="0" smtClean="0"/>
              <a:t> =  new </a:t>
            </a:r>
            <a:r>
              <a:rPr lang="en-US" dirty="0" err="1" smtClean="0"/>
              <a:t>ColorTriangle</a:t>
            </a:r>
            <a:r>
              <a:rPr lang="en-US" dirty="0" smtClean="0"/>
              <a:t>("</a:t>
            </a:r>
            <a:r>
              <a:rPr lang="ru-RU" dirty="0" smtClean="0"/>
              <a:t>синий</a:t>
            </a:r>
            <a:r>
              <a:rPr lang="en-US" dirty="0" smtClean="0"/>
              <a:t>", "</a:t>
            </a:r>
            <a:r>
              <a:rPr lang="ru-RU" dirty="0" smtClean="0"/>
              <a:t>прямоугольный</a:t>
            </a:r>
            <a:r>
              <a:rPr lang="en-US" dirty="0" smtClean="0"/>
              <a:t>",  8.0, </a:t>
            </a:r>
            <a:r>
              <a:rPr lang="ru-RU" dirty="0" smtClean="0"/>
              <a:t>1</a:t>
            </a:r>
            <a:r>
              <a:rPr lang="en-US" dirty="0" smtClean="0"/>
              <a:t>2.0);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ColorTriangle</a:t>
            </a:r>
            <a:r>
              <a:rPr lang="en-US" dirty="0" smtClean="0"/>
              <a:t> t2 =  new </a:t>
            </a:r>
            <a:r>
              <a:rPr lang="en-US" dirty="0" err="1" smtClean="0"/>
              <a:t>ColorTriangle</a:t>
            </a:r>
            <a:r>
              <a:rPr lang="en-US" dirty="0" smtClean="0"/>
              <a:t>("</a:t>
            </a:r>
            <a:r>
              <a:rPr lang="ru-RU" dirty="0" smtClean="0"/>
              <a:t>красный</a:t>
            </a:r>
            <a:r>
              <a:rPr lang="en-US" dirty="0" smtClean="0"/>
              <a:t>", "</a:t>
            </a:r>
            <a:r>
              <a:rPr lang="ru-RU" dirty="0" smtClean="0"/>
              <a:t>равнобедренный</a:t>
            </a:r>
            <a:r>
              <a:rPr lang="en-US" dirty="0" smtClean="0"/>
              <a:t>",  2.0, 2.0);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Console</a:t>
            </a:r>
            <a:r>
              <a:rPr lang="ru-RU" dirty="0" smtClean="0"/>
              <a:t>.</a:t>
            </a:r>
            <a:r>
              <a:rPr lang="en-US" dirty="0" err="1" smtClean="0"/>
              <a:t>WriteLine</a:t>
            </a:r>
            <a:r>
              <a:rPr lang="ru-RU" dirty="0" smtClean="0"/>
              <a:t>("Информация о </a:t>
            </a:r>
            <a:r>
              <a:rPr lang="en-US" dirty="0" smtClean="0"/>
              <a:t>t</a:t>
            </a:r>
            <a:r>
              <a:rPr lang="ru-RU" dirty="0" smtClean="0"/>
              <a:t>1: ");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t</a:t>
            </a:r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en-US" dirty="0" err="1" smtClean="0"/>
              <a:t>showStyle</a:t>
            </a:r>
            <a:r>
              <a:rPr lang="en-US" dirty="0" smtClean="0"/>
              <a:t>();  t</a:t>
            </a:r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en-US" dirty="0" err="1" smtClean="0"/>
              <a:t>showDim</a:t>
            </a:r>
            <a:r>
              <a:rPr lang="en-US" dirty="0" smtClean="0"/>
              <a:t>();  t</a:t>
            </a:r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en-US" dirty="0" err="1" smtClean="0"/>
              <a:t>showColor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</a:t>
            </a:r>
            <a:r>
              <a:rPr lang="ru-RU" dirty="0" smtClean="0"/>
              <a:t>1</a:t>
            </a:r>
            <a:r>
              <a:rPr lang="en-US" dirty="0" smtClean="0"/>
              <a:t>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 </a:t>
            </a:r>
            <a:r>
              <a:rPr lang="en-US" dirty="0" smtClean="0"/>
              <a:t>t2: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t2.showStyle();  t2. </a:t>
            </a:r>
            <a:r>
              <a:rPr lang="en-US" dirty="0" err="1" smtClean="0"/>
              <a:t>showDim</a:t>
            </a:r>
            <a:r>
              <a:rPr lang="en-US" dirty="0" smtClean="0"/>
              <a:t>();  t2.showColor();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t2.area()); 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При выполнении этой программы получаем следующие результаты. </a:t>
            </a:r>
          </a:p>
          <a:p>
            <a:pPr>
              <a:buNone/>
            </a:pPr>
            <a:r>
              <a:rPr lang="ru-RU" dirty="0" smtClean="0"/>
              <a:t>Информация о t1: </a:t>
            </a:r>
          </a:p>
          <a:p>
            <a:pPr>
              <a:buNone/>
            </a:pPr>
            <a:r>
              <a:rPr lang="ru-RU" dirty="0" smtClean="0"/>
              <a:t>Треугольник прямоугольный </a:t>
            </a:r>
          </a:p>
          <a:p>
            <a:pPr>
              <a:buNone/>
            </a:pPr>
            <a:r>
              <a:rPr lang="ru-RU" dirty="0" smtClean="0"/>
              <a:t>Ширина и высота равны 8 и 12 </a:t>
            </a:r>
          </a:p>
          <a:p>
            <a:pPr>
              <a:buNone/>
            </a:pPr>
            <a:r>
              <a:rPr lang="ru-RU" dirty="0" smtClean="0"/>
              <a:t>Цвет синий </a:t>
            </a:r>
          </a:p>
          <a:p>
            <a:pPr>
              <a:buNone/>
            </a:pPr>
            <a:r>
              <a:rPr lang="ru-RU" dirty="0" smtClean="0"/>
              <a:t>Площадь равна 48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Информация о t2: </a:t>
            </a:r>
          </a:p>
          <a:p>
            <a:pPr>
              <a:buNone/>
            </a:pPr>
            <a:r>
              <a:rPr lang="ru-RU" dirty="0" smtClean="0"/>
              <a:t>Треугольник равнобедренный </a:t>
            </a:r>
          </a:p>
          <a:p>
            <a:pPr>
              <a:buNone/>
            </a:pPr>
            <a:r>
              <a:rPr lang="ru-RU" dirty="0" smtClean="0"/>
              <a:t>Ширина и высота равны 2 и 2 </a:t>
            </a:r>
          </a:p>
          <a:p>
            <a:pPr>
              <a:buNone/>
            </a:pPr>
            <a:r>
              <a:rPr lang="ru-RU" dirty="0" smtClean="0"/>
              <a:t>Цвет красный </a:t>
            </a:r>
          </a:p>
          <a:p>
            <a:pPr>
              <a:buNone/>
            </a:pPr>
            <a:r>
              <a:rPr lang="ru-RU" dirty="0" smtClean="0"/>
              <a:t>Площадь равна 2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smtClean="0"/>
              <a:t>Последовательность вызова конструкторов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В иерархии классов конструкторы вызываются в порядке выведения классов, т.е. начиная с конструктора базового класса и заканчивая конструктором производного класса. Более того, этот порядок не нарушается, независимо от использования ссылки </a:t>
            </a:r>
            <a:r>
              <a:rPr lang="ru-RU" dirty="0" err="1" smtClean="0"/>
              <a:t>base</a:t>
            </a:r>
            <a:r>
              <a:rPr lang="ru-RU" dirty="0" smtClean="0"/>
              <a:t>. Если ссылка </a:t>
            </a:r>
            <a:r>
              <a:rPr lang="ru-RU" dirty="0" err="1" smtClean="0"/>
              <a:t>base</a:t>
            </a:r>
            <a:r>
              <a:rPr lang="ru-RU" dirty="0" smtClean="0"/>
              <a:t> не используется, будут выполнены конструкторы по умолчанию (т.е. конструкторы без параметров) всех базовых классов. Порядок выполнения конструкторов демонстрируется в следующей программе: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963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// Демонстрация порядка выполнения конструкторов. </a:t>
            </a:r>
          </a:p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 // Создаем базовый класс. </a:t>
            </a:r>
          </a:p>
          <a:p>
            <a:pPr>
              <a:buNone/>
            </a:pPr>
            <a:r>
              <a:rPr lang="en-US" dirty="0" smtClean="0"/>
              <a:t>class A {  public A() {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Создание класса</a:t>
            </a:r>
            <a:r>
              <a:rPr lang="en-US" dirty="0" smtClean="0"/>
              <a:t> A.");  </a:t>
            </a:r>
            <a:r>
              <a:rPr lang="ru-RU" dirty="0" smtClean="0"/>
              <a:t>} } </a:t>
            </a:r>
          </a:p>
          <a:p>
            <a:pPr>
              <a:buNone/>
            </a:pPr>
            <a:r>
              <a:rPr lang="ru-RU" dirty="0" smtClean="0"/>
              <a:t> // Создаем класс, производный от A. </a:t>
            </a:r>
          </a:p>
          <a:p>
            <a:pPr>
              <a:buNone/>
            </a:pPr>
            <a:r>
              <a:rPr lang="en-US" dirty="0" smtClean="0"/>
              <a:t>class B : A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B() {  </a:t>
            </a:r>
            <a:r>
              <a:rPr lang="ru-RU" dirty="0" err="1" smtClean="0"/>
              <a:t>Console.WriteLine</a:t>
            </a:r>
            <a:r>
              <a:rPr lang="ru-RU" dirty="0" smtClean="0"/>
              <a:t>("Создание класса B.");  }  } </a:t>
            </a:r>
          </a:p>
          <a:p>
            <a:pPr>
              <a:buNone/>
            </a:pPr>
            <a:r>
              <a:rPr lang="ru-RU" dirty="0" smtClean="0"/>
              <a:t>// Создаем класс, производный от B. </a:t>
            </a:r>
          </a:p>
          <a:p>
            <a:pPr>
              <a:buNone/>
            </a:pPr>
            <a:r>
              <a:rPr lang="en-US" dirty="0" smtClean="0"/>
              <a:t>class C : B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C() {  </a:t>
            </a:r>
            <a:r>
              <a:rPr lang="ru-RU" dirty="0" err="1" smtClean="0"/>
              <a:t>Console.WriteLine</a:t>
            </a:r>
            <a:r>
              <a:rPr lang="ru-RU" dirty="0" smtClean="0"/>
              <a:t>("Создание класса C.");  </a:t>
            </a:r>
            <a:r>
              <a:rPr lang="en-US" dirty="0" smtClean="0"/>
              <a:t>}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OrderOfConstruction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C </a:t>
            </a:r>
            <a:r>
              <a:rPr lang="ru-RU" dirty="0" err="1" smtClean="0"/>
              <a:t>c</a:t>
            </a:r>
            <a:r>
              <a:rPr lang="ru-RU" dirty="0" smtClean="0"/>
              <a:t> = </a:t>
            </a:r>
            <a:r>
              <a:rPr lang="ru-RU" dirty="0" err="1" smtClean="0"/>
              <a:t>new</a:t>
            </a:r>
            <a:r>
              <a:rPr lang="ru-RU" dirty="0" smtClean="0"/>
              <a:t> C(); } }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Вот результаты, сгенерированные программой: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Создание класса А.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Создание класса В.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Создание класса С.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b="1" dirty="0" smtClean="0"/>
              <a:t>Ссылки на базовый класс и объекты производных классов </a:t>
            </a:r>
            <a:r>
              <a:rPr lang="ru-RU" sz="1600" dirty="0" smtClean="0"/>
              <a:t>	Ссылочная переменная одного “классового” типа обычно не может ссылаться на объект другого “классового” типа. Рассмотрим, например, следующую программу: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// Эта программа не скомпилируется.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class X</a:t>
            </a:r>
            <a:r>
              <a:rPr lang="ru-RU" sz="1600" dirty="0" smtClean="0"/>
              <a:t> {  </a:t>
            </a:r>
            <a:r>
              <a:rPr lang="en-US" sz="1600" dirty="0" err="1" smtClean="0"/>
              <a:t>int</a:t>
            </a:r>
            <a:r>
              <a:rPr lang="en-US" sz="1600" dirty="0" smtClean="0"/>
              <a:t> a;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public X(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) {  a = </a:t>
            </a:r>
            <a:r>
              <a:rPr lang="en-US" sz="1600" dirty="0" err="1" smtClean="0"/>
              <a:t>i</a:t>
            </a:r>
            <a:r>
              <a:rPr lang="en-US" sz="1600" dirty="0" smtClean="0"/>
              <a:t>;  } }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class Y {  </a:t>
            </a:r>
            <a:r>
              <a:rPr lang="en-US" sz="1600" dirty="0" err="1" smtClean="0"/>
              <a:t>int</a:t>
            </a:r>
            <a:r>
              <a:rPr lang="en-US" sz="1600" dirty="0" smtClean="0"/>
              <a:t> a;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public Y(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) {  a = </a:t>
            </a:r>
            <a:r>
              <a:rPr lang="en-US" sz="1600" dirty="0" err="1" smtClean="0"/>
              <a:t>i</a:t>
            </a:r>
            <a:r>
              <a:rPr lang="en-US" sz="1600" dirty="0" smtClean="0"/>
              <a:t>;  } }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class </a:t>
            </a:r>
            <a:r>
              <a:rPr lang="en-US" sz="1600" dirty="0" err="1" smtClean="0"/>
              <a:t>IncompatibleRef</a:t>
            </a:r>
            <a:r>
              <a:rPr lang="en-US" sz="1600" dirty="0" smtClean="0"/>
              <a:t> {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public static void Main() {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X </a:t>
            </a:r>
            <a:r>
              <a:rPr lang="en-US" sz="1600" dirty="0" err="1" smtClean="0"/>
              <a:t>x</a:t>
            </a:r>
            <a:r>
              <a:rPr lang="en-US" sz="1600" dirty="0" smtClean="0"/>
              <a:t> = new X(10);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X x2; 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Y </a:t>
            </a:r>
            <a:r>
              <a:rPr lang="en-US" sz="1600" dirty="0" err="1" smtClean="0"/>
              <a:t>y</a:t>
            </a:r>
            <a:r>
              <a:rPr lang="en-US" sz="1600" dirty="0" smtClean="0"/>
              <a:t> = new Y(5); 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x2 = </a:t>
            </a:r>
            <a:r>
              <a:rPr lang="ru-RU" sz="1600" dirty="0" err="1" smtClean="0"/>
              <a:t>x</a:t>
            </a:r>
            <a:r>
              <a:rPr lang="ru-RU" sz="1600" dirty="0" smtClean="0"/>
              <a:t>; // OK, обе переменные имеют одинаковый тип.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x2 = </a:t>
            </a:r>
            <a:r>
              <a:rPr lang="ru-RU" sz="1600" dirty="0" err="1" smtClean="0"/>
              <a:t>y</a:t>
            </a:r>
            <a:r>
              <a:rPr lang="ru-RU" sz="1600" dirty="0" smtClean="0"/>
              <a:t>; // Ошибка, здесь переменные разного типа.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}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}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	Несмотря на то что здесь классы X и Y физически представляют собой одно и то же, невозможно присвоить объект класса Y ссылочной переменной типа X, поскольку они имеют разные типы. В общем случае ссылочная переменная может ссылаться только на объекты своего типа. Однако существует важное исключение из </a:t>
            </a:r>
            <a:r>
              <a:rPr lang="ru-RU" sz="1600" dirty="0" err="1" smtClean="0"/>
              <a:t>C#-требования</a:t>
            </a:r>
            <a:r>
              <a:rPr lang="ru-RU" sz="1600" dirty="0" smtClean="0"/>
              <a:t> строгой совместимости типов. Ссылочную переменную базового класса можно присвоить ссылке на объект любого класса, выведенного из этого базового класса.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32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// Класс </a:t>
            </a:r>
            <a:r>
              <a:rPr lang="en-US" dirty="0" smtClean="0"/>
              <a:t>Triangle</a:t>
            </a:r>
            <a:r>
              <a:rPr lang="ru-RU" dirty="0" smtClean="0"/>
              <a:t> </a:t>
            </a:r>
            <a:r>
              <a:rPr lang="ru-RU" dirty="0" smtClean="0"/>
              <a:t>производный от </a:t>
            </a:r>
            <a:r>
              <a:rPr lang="ru-RU" dirty="0" smtClean="0"/>
              <a:t>класса </a:t>
            </a:r>
            <a:r>
              <a:rPr lang="en-US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string style; // </a:t>
            </a:r>
            <a:r>
              <a:rPr lang="ru-RU" dirty="0" smtClean="0"/>
              <a:t>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// Метод возвращает площадь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</a:t>
            </a:r>
            <a:r>
              <a:rPr lang="ru-RU" dirty="0" smtClean="0"/>
              <a:t>() {  </a:t>
            </a:r>
            <a:r>
              <a:rPr lang="en-US" dirty="0" smtClean="0"/>
              <a:t>return width</a:t>
            </a:r>
            <a:r>
              <a:rPr lang="ru-RU" dirty="0" smtClean="0"/>
              <a:t> * </a:t>
            </a:r>
            <a:r>
              <a:rPr lang="en-US" dirty="0" smtClean="0"/>
              <a:t>height</a:t>
            </a:r>
            <a:r>
              <a:rPr lang="ru-RU" dirty="0" smtClean="0"/>
              <a:t> / 2;  } </a:t>
            </a:r>
          </a:p>
          <a:p>
            <a:pPr>
              <a:buNone/>
            </a:pPr>
            <a:r>
              <a:rPr lang="ru-RU" dirty="0" smtClean="0"/>
              <a:t>  // Отображаем тип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void </a:t>
            </a:r>
            <a:r>
              <a:rPr lang="en-US" dirty="0" err="1" smtClean="0"/>
              <a:t>showStyle</a:t>
            </a:r>
            <a:r>
              <a:rPr lang="en-US" dirty="0" smtClean="0"/>
              <a:t>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1569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// Ссылка на базовый класс может указывать на  объект производного </a:t>
            </a:r>
          </a:p>
          <a:p>
            <a:pPr>
              <a:buNone/>
            </a:pP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X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int</a:t>
            </a:r>
            <a:r>
              <a:rPr lang="en-US" dirty="0" smtClean="0"/>
              <a:t> a;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X(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{  a = </a:t>
            </a:r>
            <a:r>
              <a:rPr lang="en-US" dirty="0" err="1" smtClean="0"/>
              <a:t>i</a:t>
            </a:r>
            <a:r>
              <a:rPr lang="en-US" dirty="0" smtClean="0"/>
              <a:t>;  }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Y : X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int</a:t>
            </a:r>
            <a:r>
              <a:rPr lang="en-US" dirty="0" smtClean="0"/>
              <a:t> b;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j) : base(j) {  b = </a:t>
            </a:r>
            <a:r>
              <a:rPr lang="en-US" dirty="0" err="1" smtClean="0"/>
              <a:t>i</a:t>
            </a:r>
            <a:r>
              <a:rPr lang="en-US" dirty="0" smtClean="0"/>
              <a:t>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BaseRef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X </a:t>
            </a:r>
            <a:r>
              <a:rPr lang="en-US" dirty="0" err="1" smtClean="0"/>
              <a:t>x</a:t>
            </a:r>
            <a:r>
              <a:rPr lang="en-US" dirty="0" smtClean="0"/>
              <a:t> = new X(10);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X x2;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Y </a:t>
            </a:r>
            <a:r>
              <a:rPr lang="en-US" dirty="0" err="1" smtClean="0"/>
              <a:t>y</a:t>
            </a:r>
            <a:r>
              <a:rPr lang="en-US" dirty="0" smtClean="0"/>
              <a:t> = new Y(5, 6);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x2 = </a:t>
            </a:r>
            <a:r>
              <a:rPr lang="ru-RU" dirty="0" err="1" smtClean="0"/>
              <a:t>x</a:t>
            </a:r>
            <a:r>
              <a:rPr lang="ru-RU" dirty="0" smtClean="0"/>
              <a:t>; // OK, обе переменные имеют одинаковый тип.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("x2.a: " + x2.a);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x2 = </a:t>
            </a:r>
            <a:r>
              <a:rPr lang="ru-RU" dirty="0" err="1" smtClean="0"/>
              <a:t>y</a:t>
            </a:r>
            <a:r>
              <a:rPr lang="ru-RU" dirty="0" smtClean="0"/>
              <a:t>; // Все равно </a:t>
            </a:r>
            <a:r>
              <a:rPr lang="ru-RU" dirty="0" err="1" smtClean="0"/>
              <a:t>ok</a:t>
            </a:r>
            <a:r>
              <a:rPr lang="ru-RU" dirty="0" smtClean="0"/>
              <a:t>, поскольку класс Y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// </a:t>
            </a:r>
            <a:r>
              <a:rPr lang="ru-RU" dirty="0" smtClean="0"/>
              <a:t>выведен из класса</a:t>
            </a:r>
            <a:r>
              <a:rPr lang="en-US" dirty="0" smtClean="0"/>
              <a:t> X.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("x2.a: " + x2.a);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// Х-ссылки "знают" только о членах класса X. </a:t>
            </a:r>
          </a:p>
          <a:p>
            <a:pPr>
              <a:buNone/>
            </a:pPr>
            <a:r>
              <a:rPr lang="ru-RU" dirty="0" smtClean="0"/>
              <a:t> x2.a = 19; // ОК </a:t>
            </a:r>
          </a:p>
          <a:p>
            <a:pPr>
              <a:buNone/>
            </a:pPr>
            <a:r>
              <a:rPr lang="ru-RU" dirty="0" smtClean="0"/>
              <a:t>// x2.b = 27; // Ошибка, в классе X нет члена </a:t>
            </a:r>
            <a:r>
              <a:rPr lang="ru-RU" dirty="0" err="1" smtClean="0"/>
              <a:t>b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// Передача ссылки на производный класс ссылке на базовый класс. </a:t>
            </a:r>
          </a:p>
          <a:p>
            <a:pPr>
              <a:buNone/>
            </a:pPr>
            <a:r>
              <a:rPr lang="en-US" dirty="0" smtClean="0"/>
              <a:t>using System;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Конструктор по умолчанию.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TwoDShape</a:t>
            </a:r>
            <a:r>
              <a:rPr lang="ru-RU" dirty="0" smtClean="0"/>
              <a:t>() {  </a:t>
            </a:r>
            <a:r>
              <a:rPr lang="ru-RU" dirty="0" err="1" smtClean="0"/>
              <a:t>width</a:t>
            </a:r>
            <a:r>
              <a:rPr lang="ru-RU" dirty="0" smtClean="0"/>
              <a:t> = </a:t>
            </a:r>
            <a:r>
              <a:rPr lang="ru-RU" dirty="0" err="1" smtClean="0"/>
              <a:t>height</a:t>
            </a:r>
            <a:r>
              <a:rPr lang="ru-RU" dirty="0" smtClean="0"/>
              <a:t> =0.0;  } </a:t>
            </a:r>
          </a:p>
          <a:p>
            <a:pPr>
              <a:buNone/>
            </a:pPr>
            <a:r>
              <a:rPr lang="ru-RU" dirty="0" smtClean="0"/>
              <a:t>  // Конструктор класса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</a:t>
            </a:r>
            <a:r>
              <a:rPr lang="en-US" dirty="0" err="1" smtClean="0"/>
              <a:t>TwoDShape</a:t>
            </a:r>
            <a:r>
              <a:rPr lang="en-US" dirty="0" smtClean="0"/>
              <a:t>(double w, double h) {  </a:t>
            </a:r>
            <a:r>
              <a:rPr lang="ru-RU" dirty="0" err="1" smtClean="0"/>
              <a:t>width</a:t>
            </a:r>
            <a:r>
              <a:rPr lang="ru-RU" dirty="0" smtClean="0"/>
              <a:t> = </a:t>
            </a:r>
            <a:r>
              <a:rPr lang="ru-RU" dirty="0" err="1" smtClean="0"/>
              <a:t>w</a:t>
            </a:r>
            <a:r>
              <a:rPr lang="ru-RU" dirty="0" smtClean="0"/>
              <a:t>;  </a:t>
            </a:r>
            <a:r>
              <a:rPr lang="ru-RU" dirty="0" err="1" smtClean="0"/>
              <a:t>height</a:t>
            </a:r>
            <a:r>
              <a:rPr lang="ru-RU" dirty="0" smtClean="0"/>
              <a:t> = </a:t>
            </a:r>
            <a:r>
              <a:rPr lang="ru-RU" dirty="0" err="1" smtClean="0"/>
              <a:t>h</a:t>
            </a:r>
            <a:r>
              <a:rPr lang="ru-RU" dirty="0" smtClean="0"/>
              <a:t>;  } </a:t>
            </a:r>
          </a:p>
          <a:p>
            <a:pPr>
              <a:buNone/>
            </a:pPr>
            <a:r>
              <a:rPr lang="ru-RU" dirty="0" smtClean="0"/>
              <a:t>  // Создаем объект, в котором ширина равна высоте.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</a:t>
            </a:r>
            <a:r>
              <a:rPr lang="en-US" dirty="0" err="1" smtClean="0"/>
              <a:t>TwoDShape</a:t>
            </a:r>
            <a:r>
              <a:rPr lang="en-US" dirty="0" smtClean="0"/>
              <a:t>(double x) {  width = height = x;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Создаем объект из объекта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</a:t>
            </a:r>
            <a:r>
              <a:rPr lang="en-US" dirty="0" err="1" smtClean="0"/>
              <a:t>TwoDShape</a:t>
            </a:r>
            <a:r>
              <a:rPr lang="en-US" dirty="0" smtClean="0"/>
              <a:t>(</a:t>
            </a:r>
            <a:r>
              <a:rPr lang="en-US" dirty="0" err="1" smtClean="0"/>
              <a:t>TwoDShape</a:t>
            </a:r>
            <a:r>
              <a:rPr lang="en-US" dirty="0" smtClean="0"/>
              <a:t> ob) {  width = </a:t>
            </a:r>
            <a:r>
              <a:rPr lang="en-US" dirty="0" err="1" smtClean="0"/>
              <a:t>ob.width</a:t>
            </a:r>
            <a:r>
              <a:rPr lang="en-US" dirty="0" smtClean="0"/>
              <a:t>;  height = </a:t>
            </a:r>
            <a:r>
              <a:rPr lang="en-US" dirty="0" err="1" smtClean="0"/>
              <a:t>ob.height</a:t>
            </a:r>
            <a:r>
              <a:rPr lang="en-US" dirty="0" smtClean="0"/>
              <a:t>; 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width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 double height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</a:t>
            </a:r>
            <a:r>
              <a:rPr lang="en-US" dirty="0" err="1" smtClean="0"/>
              <a:t>showDim</a:t>
            </a:r>
            <a:r>
              <a:rPr lang="en-US" dirty="0" smtClean="0"/>
              <a:t>() {  Console</a:t>
            </a:r>
            <a:r>
              <a:rPr lang="ru-RU" dirty="0" smtClean="0"/>
              <a:t>.</a:t>
            </a:r>
            <a:r>
              <a:rPr lang="en-US" dirty="0" err="1" smtClean="0"/>
              <a:t>WriteLine</a:t>
            </a:r>
            <a:r>
              <a:rPr lang="ru-RU" dirty="0" smtClean="0"/>
              <a:t>("Ширина и высота равны " +  </a:t>
            </a:r>
            <a:r>
              <a:rPr lang="ru-RU" dirty="0" err="1" smtClean="0"/>
              <a:t>width</a:t>
            </a:r>
            <a:r>
              <a:rPr lang="ru-RU" dirty="0" smtClean="0"/>
              <a:t> + " и " + </a:t>
            </a:r>
            <a:r>
              <a:rPr lang="ru-RU" dirty="0" err="1" smtClean="0"/>
              <a:t>height</a:t>
            </a:r>
            <a:r>
              <a:rPr lang="ru-RU" smtClean="0"/>
              <a:t>); 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// Класс треугольников, производный от класса </a:t>
            </a:r>
            <a:r>
              <a:rPr lang="ru-RU" dirty="0" err="1" smtClean="0"/>
              <a:t>TwoDShape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class Triangle :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string style; // </a:t>
            </a:r>
            <a:r>
              <a:rPr lang="ru-RU" dirty="0" smtClean="0"/>
              <a:t>Закрытый 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Конструктор по умолчанию.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Triangle</a:t>
            </a:r>
            <a:r>
              <a:rPr lang="ru-RU" dirty="0" smtClean="0"/>
              <a:t>() {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 = "</a:t>
            </a:r>
            <a:r>
              <a:rPr lang="ru-RU" dirty="0" err="1" smtClean="0"/>
              <a:t>null</a:t>
            </a:r>
            <a:r>
              <a:rPr lang="ru-RU" dirty="0" smtClean="0"/>
              <a:t>";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 // Конструктор класса </a:t>
            </a:r>
            <a:r>
              <a:rPr lang="ru-RU" dirty="0" err="1" smtClean="0"/>
              <a:t>Triangle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Triangle(string s,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w,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h) : base(w, h)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 = </a:t>
            </a:r>
            <a:r>
              <a:rPr lang="ru-RU" dirty="0" err="1" smtClean="0"/>
              <a:t>s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// Создаем равнобедренный треугольник.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Triangle(double x) : base(x)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 = "равнобедренный";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// Создаем объект из объекта.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Triangle(Triangle ob) : base(ob)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style</a:t>
            </a:r>
            <a:r>
              <a:rPr lang="ru-RU" dirty="0" smtClean="0"/>
              <a:t> = </a:t>
            </a:r>
            <a:r>
              <a:rPr lang="ru-RU" dirty="0" err="1" smtClean="0"/>
              <a:t>ob.style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  // Метод возвращает площадь треугольника.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public double area()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return width * height / 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Метод отображает тип треугольника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void </a:t>
            </a:r>
            <a:r>
              <a:rPr lang="en-US" dirty="0" err="1" smtClean="0"/>
              <a:t>showStyle</a:t>
            </a:r>
            <a:r>
              <a:rPr lang="en-US" dirty="0" smtClean="0"/>
              <a:t>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Треугольник</a:t>
            </a:r>
            <a:r>
              <a:rPr lang="en-US" dirty="0" smtClean="0"/>
              <a:t> " + style);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class Shapes7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t1 = new Triangle("</a:t>
            </a:r>
            <a:r>
              <a:rPr lang="ru-RU" dirty="0" smtClean="0"/>
              <a:t>прямоугольный</a:t>
            </a:r>
            <a:r>
              <a:rPr lang="en-US" dirty="0" smtClean="0"/>
              <a:t>", 8.0, 12.0);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Создаем копию объекта</a:t>
            </a:r>
            <a:r>
              <a:rPr lang="en-US" dirty="0" smtClean="0"/>
              <a:t> t1.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t2 = new Triangle(t1);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err="1" smtClean="0"/>
              <a:t>Console.WriteLine</a:t>
            </a:r>
            <a:r>
              <a:rPr lang="ru-RU" dirty="0" smtClean="0"/>
              <a:t>("Информация о t1: ");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t1.showStyle();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t1.showDim(); 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t1.area());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 </a:t>
            </a:r>
            <a:r>
              <a:rPr lang="en-US" dirty="0" smtClean="0"/>
              <a:t>t2: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t2.showStyle();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t2.area());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36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class Shapes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t1 = new Triangle();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Triangle t2 = new Triangle();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t1.width = 4.0;  t1.height = 4.0;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t1.style = "</a:t>
            </a:r>
            <a:r>
              <a:rPr lang="ru-RU" dirty="0" smtClean="0"/>
              <a:t>равнобедренный</a:t>
            </a:r>
            <a:r>
              <a:rPr lang="en-US" dirty="0" smtClean="0"/>
              <a:t>";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t2.width = 8.0;  t2.height = 12.0;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t2.style = "</a:t>
            </a:r>
            <a:r>
              <a:rPr lang="ru-RU" dirty="0" smtClean="0"/>
              <a:t>прямоугольный</a:t>
            </a:r>
            <a:r>
              <a:rPr lang="en-US" dirty="0" smtClean="0"/>
              <a:t>";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err="1" smtClean="0"/>
              <a:t>Console.WriteLine</a:t>
            </a:r>
            <a:r>
              <a:rPr lang="ru-RU" dirty="0" smtClean="0"/>
              <a:t>("Информация о t1: ");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t1.showStyle();  t1.showDim();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t1.area());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Информация о</a:t>
            </a:r>
            <a:r>
              <a:rPr lang="en-US" dirty="0" smtClean="0"/>
              <a:t> t2: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t2.showStyle();  t2.showDim();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равна</a:t>
            </a:r>
            <a:r>
              <a:rPr lang="en-US" dirty="0" smtClean="0"/>
              <a:t> " + t2.area()); 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Вот результаты работы этой программы.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Информация о t1: Треугольник равнобедренный Ширина и высота равны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4 и 4 Площадь равна 8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Информация о t2: Треугольник прямоугольный Ширина и высота равны 8 и 12 Площадь равна 48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Поскольку класс </a:t>
            </a:r>
            <a:r>
              <a:rPr lang="ru-RU" dirty="0" err="1" smtClean="0"/>
              <a:t>Triangle</a:t>
            </a:r>
            <a:r>
              <a:rPr lang="ru-RU" dirty="0" smtClean="0"/>
              <a:t> включает все члены базового класса, </a:t>
            </a:r>
            <a:r>
              <a:rPr lang="ru-RU" dirty="0" err="1" smtClean="0"/>
              <a:t>TwoDShape</a:t>
            </a:r>
            <a:r>
              <a:rPr lang="ru-RU" dirty="0" smtClean="0"/>
              <a:t>, он может обращаться к членам </a:t>
            </a:r>
            <a:r>
              <a:rPr lang="ru-RU" dirty="0" err="1" smtClean="0"/>
              <a:t>width</a:t>
            </a:r>
            <a:r>
              <a:rPr lang="ru-RU" dirty="0" smtClean="0"/>
              <a:t> и </a:t>
            </a:r>
            <a:r>
              <a:rPr lang="ru-RU" dirty="0" err="1" smtClean="0"/>
              <a:t>height</a:t>
            </a:r>
            <a:r>
              <a:rPr lang="ru-RU" dirty="0" smtClean="0"/>
              <a:t> внутри метода </a:t>
            </a:r>
            <a:r>
              <a:rPr lang="ru-RU" dirty="0" err="1" smtClean="0"/>
              <a:t>area</a:t>
            </a:r>
            <a:r>
              <a:rPr lang="ru-RU" dirty="0" smtClean="0"/>
              <a:t>(). Кроме того, внутри метода </a:t>
            </a:r>
            <a:r>
              <a:rPr lang="ru-RU" dirty="0" err="1" smtClean="0"/>
              <a:t>Main</a:t>
            </a:r>
            <a:r>
              <a:rPr lang="ru-RU" dirty="0" smtClean="0"/>
              <a:t>() объекты t1 и t2 могут прямо ссылаться на члены </a:t>
            </a:r>
            <a:r>
              <a:rPr lang="ru-RU" dirty="0" err="1" smtClean="0"/>
              <a:t>width</a:t>
            </a:r>
            <a:r>
              <a:rPr lang="ru-RU" dirty="0" smtClean="0"/>
              <a:t> и </a:t>
            </a:r>
            <a:r>
              <a:rPr lang="ru-RU" dirty="0" err="1" smtClean="0"/>
              <a:t>height</a:t>
            </a:r>
            <a:r>
              <a:rPr lang="ru-RU" dirty="0" smtClean="0"/>
              <a:t>, как если бы они были частью класса </a:t>
            </a:r>
            <a:r>
              <a:rPr lang="ru-RU" dirty="0" err="1" smtClean="0"/>
              <a:t>Triangle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	Несмотря на то что класс </a:t>
            </a:r>
            <a:r>
              <a:rPr lang="ru-RU" dirty="0" err="1" smtClean="0"/>
              <a:t>TwoDShape</a:t>
            </a:r>
            <a:r>
              <a:rPr lang="ru-RU" dirty="0" smtClean="0"/>
              <a:t> является базовым для класса </a:t>
            </a:r>
            <a:r>
              <a:rPr lang="ru-RU" dirty="0" err="1" smtClean="0"/>
              <a:t>Triangle</a:t>
            </a:r>
            <a:r>
              <a:rPr lang="ru-RU" dirty="0" smtClean="0"/>
              <a:t>, это совершенно независимый и автономный класс. То, что его использует в качестве базового производный класс (классы), не означает невозможность использования его самого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Доступ к членам класса и наследование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Члены класса часто объявляются </a:t>
            </a:r>
            <a:r>
              <a:rPr lang="ru-RU" dirty="0" smtClean="0"/>
              <a:t>закрытыми. </a:t>
            </a:r>
            <a:r>
              <a:rPr lang="ru-RU" dirty="0" smtClean="0"/>
              <a:t>Наследование класса не отменяет ограничения, связанные с закрытым доступом. </a:t>
            </a:r>
            <a:r>
              <a:rPr lang="ru-RU" dirty="0" smtClean="0"/>
              <a:t>Несмотря </a:t>
            </a:r>
            <a:r>
              <a:rPr lang="ru-RU" dirty="0" smtClean="0"/>
              <a:t>на то, что производный класс включает все члены базового класса, он не может получить доступ к тем из них, которые объявлены закрытыми.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Однако </a:t>
            </a:r>
            <a:r>
              <a:rPr lang="ru-RU" dirty="0" smtClean="0"/>
              <a:t>это не так, поскольку в C# предусмотрены возможности решения этой проблемы. Одна из них — protected-члены. Вторая возможность — использование открытых свойств и методов, позволяющих получить доступ к закрытым данным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// Использование свойств для записи и чтения закрытых  членов класса. </a:t>
            </a:r>
          </a:p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TwoDShape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pri_width</a:t>
            </a:r>
            <a:r>
              <a:rPr lang="en-US" dirty="0" smtClean="0"/>
              <a:t>; // </a:t>
            </a:r>
            <a:r>
              <a:rPr lang="ru-RU" dirty="0" smtClean="0"/>
              <a:t>Теперь это</a:t>
            </a:r>
            <a:r>
              <a:rPr lang="en-US" dirty="0" smtClean="0"/>
              <a:t> private-</a:t>
            </a:r>
            <a:r>
              <a:rPr lang="ru-RU" dirty="0" smtClean="0"/>
              <a:t>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double </a:t>
            </a:r>
            <a:r>
              <a:rPr lang="en-US" dirty="0" err="1" smtClean="0"/>
              <a:t>pri_height</a:t>
            </a:r>
            <a:r>
              <a:rPr lang="en-US" dirty="0" smtClean="0"/>
              <a:t>; // </a:t>
            </a:r>
            <a:r>
              <a:rPr lang="ru-RU" dirty="0" smtClean="0"/>
              <a:t>Теперь это</a:t>
            </a:r>
            <a:r>
              <a:rPr lang="en-US" dirty="0" smtClean="0"/>
              <a:t> private-</a:t>
            </a:r>
            <a:r>
              <a:rPr lang="ru-RU" dirty="0" smtClean="0"/>
              <a:t>член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Свойства</a:t>
            </a:r>
            <a:r>
              <a:rPr lang="en-US" dirty="0" smtClean="0"/>
              <a:t> width </a:t>
            </a:r>
            <a:r>
              <a:rPr lang="ru-RU" dirty="0" smtClean="0"/>
              <a:t>и</a:t>
            </a:r>
            <a:r>
              <a:rPr lang="en-US" dirty="0" smtClean="0"/>
              <a:t> height.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double width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pri_width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pri_width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double height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get { return </a:t>
            </a:r>
            <a:r>
              <a:rPr lang="en-US" dirty="0" err="1" smtClean="0"/>
              <a:t>pri_height</a:t>
            </a:r>
            <a:r>
              <a:rPr lang="en-US" dirty="0" smtClean="0"/>
              <a:t>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set { </a:t>
            </a:r>
            <a:r>
              <a:rPr lang="en-US" dirty="0" err="1" smtClean="0"/>
              <a:t>pri_height</a:t>
            </a:r>
            <a:r>
              <a:rPr lang="en-US" dirty="0" smtClean="0"/>
              <a:t> = value;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public void </a:t>
            </a:r>
            <a:r>
              <a:rPr lang="en-US" dirty="0" err="1" smtClean="0"/>
              <a:t>showDim</a:t>
            </a:r>
            <a:r>
              <a:rPr lang="en-US" dirty="0" smtClean="0"/>
              <a:t>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Ширина и высота равны</a:t>
            </a:r>
            <a:r>
              <a:rPr lang="en-US" dirty="0" smtClean="0"/>
              <a:t> " + width + " </a:t>
            </a:r>
            <a:r>
              <a:rPr lang="ru-RU" dirty="0" smtClean="0"/>
              <a:t>и</a:t>
            </a:r>
            <a:r>
              <a:rPr lang="en-US" dirty="0" smtClean="0"/>
              <a:t> " + height);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} 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208</TotalTime>
  <Words>3659</Words>
  <Application>Microsoft Office PowerPoint</Application>
  <PresentationFormat>Экран (4:3)</PresentationFormat>
  <Paragraphs>555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Начальная</vt:lpstr>
      <vt:lpstr>Основы наследования  C#  </vt:lpstr>
      <vt:lpstr>Слайд 2</vt:lpstr>
      <vt:lpstr>Слайд 3</vt:lpstr>
      <vt:lpstr>Слайд 4</vt:lpstr>
      <vt:lpstr>Слайд 5</vt:lpstr>
      <vt:lpstr>Слайд 6</vt:lpstr>
      <vt:lpstr>Слайд 7</vt:lpstr>
      <vt:lpstr>Доступ к членам класса и наследование </vt:lpstr>
      <vt:lpstr>Слайд 9</vt:lpstr>
      <vt:lpstr>Слайд 10</vt:lpstr>
      <vt:lpstr>Слайд 11</vt:lpstr>
      <vt:lpstr>Слайд 12</vt:lpstr>
      <vt:lpstr>Слайд 13</vt:lpstr>
      <vt:lpstr>Слайд 14</vt:lpstr>
      <vt:lpstr>Конструкторы и наследование</vt:lpstr>
      <vt:lpstr>Слайд 16</vt:lpstr>
      <vt:lpstr>Слайд 17</vt:lpstr>
      <vt:lpstr>Слайд 18</vt:lpstr>
      <vt:lpstr>Вызов конструкторов базового класса </vt:lpstr>
      <vt:lpstr>Слайд 20</vt:lpstr>
      <vt:lpstr>Слайд 21</vt:lpstr>
      <vt:lpstr>Слайд 22</vt:lpstr>
      <vt:lpstr>Слайд 23</vt:lpstr>
      <vt:lpstr>Слайд 24</vt:lpstr>
      <vt:lpstr>Слайд 25</vt:lpstr>
      <vt:lpstr>Наследование и сокрытие имен </vt:lpstr>
      <vt:lpstr>Слайд 27</vt:lpstr>
      <vt:lpstr>Слайд 28</vt:lpstr>
      <vt:lpstr>Слайд 29</vt:lpstr>
      <vt:lpstr>Слайд 30</vt:lpstr>
      <vt:lpstr>Создание многоуровневой иерархии </vt:lpstr>
      <vt:lpstr>Слайд 32</vt:lpstr>
      <vt:lpstr>Слайд 33</vt:lpstr>
      <vt:lpstr>Слайд 34</vt:lpstr>
      <vt:lpstr>Слайд 35</vt:lpstr>
      <vt:lpstr>Слайд 36</vt:lpstr>
      <vt:lpstr>Последовательность вызова конструкторов 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наследования</dc:title>
  <dc:creator>user</dc:creator>
  <cp:lastModifiedBy>user</cp:lastModifiedBy>
  <cp:revision>19</cp:revision>
  <dcterms:created xsi:type="dcterms:W3CDTF">2017-03-29T08:17:40Z</dcterms:created>
  <dcterms:modified xsi:type="dcterms:W3CDTF">2020-05-15T08:07:16Z</dcterms:modified>
</cp:coreProperties>
</file>