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72" r:id="rId3"/>
    <p:sldId id="284" r:id="rId4"/>
    <p:sldId id="265" r:id="rId5"/>
    <p:sldId id="261" r:id="rId6"/>
    <p:sldId id="273" r:id="rId7"/>
    <p:sldId id="274" r:id="rId8"/>
    <p:sldId id="285" r:id="rId9"/>
    <p:sldId id="286" r:id="rId10"/>
    <p:sldId id="275" r:id="rId11"/>
    <p:sldId id="287" r:id="rId12"/>
    <p:sldId id="288" r:id="rId13"/>
    <p:sldId id="276" r:id="rId14"/>
    <p:sldId id="289" r:id="rId15"/>
    <p:sldId id="277" r:id="rId16"/>
    <p:sldId id="290" r:id="rId17"/>
    <p:sldId id="278" r:id="rId18"/>
    <p:sldId id="291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4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76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691640"/>
            <a:ext cx="9601200" cy="2514600"/>
          </a:xfrm>
        </p:spPr>
        <p:txBody>
          <a:bodyPr/>
          <a:lstStyle/>
          <a:p>
            <a:r>
              <a:rPr lang="ru-RU" dirty="0" smtClean="0"/>
              <a:t>Растровая развертка отрезка.</a:t>
            </a:r>
            <a:br>
              <a:rPr lang="ru-RU" dirty="0" smtClean="0"/>
            </a:br>
            <a:r>
              <a:rPr lang="ru-RU" dirty="0" smtClean="0"/>
              <a:t>Алгоритм </a:t>
            </a:r>
            <a:r>
              <a:rPr lang="ru-RU" dirty="0" err="1" smtClean="0"/>
              <a:t>Брезенхейма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36489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Нетрудно заметить, что в результате работы алгоритма получится восьмисвязное представление отрезка, так как переход к следующей точке развертки осуществляется на одну из восьми соседних клеток.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539711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Попытаемся </a:t>
            </a:r>
            <a:r>
              <a:rPr lang="ru-RU" sz="2700" dirty="0" smtClean="0"/>
              <a:t>сформулировать </a:t>
            </a:r>
            <a:r>
              <a:rPr lang="ru-RU" sz="2700" dirty="0" smtClean="0"/>
              <a:t>соображения, </a:t>
            </a:r>
            <a:r>
              <a:rPr lang="ru-RU" sz="2700" dirty="0" smtClean="0"/>
              <a:t>позволяющие </a:t>
            </a:r>
            <a:r>
              <a:rPr lang="ru-RU" sz="2700" dirty="0" smtClean="0"/>
              <a:t>описать как восьмисвязное, так и четырехсвязное растровые </a:t>
            </a:r>
            <a:r>
              <a:rPr lang="ru-RU" sz="2700" dirty="0" smtClean="0"/>
              <a:t>представления.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Проанализировав расположение отрезка относительно квадратных окрестностей узлов решетки, можно предложить следующие правила </a:t>
            </a:r>
            <a:r>
              <a:rPr lang="ru-RU" sz="2700" dirty="0" smtClean="0"/>
              <a:t>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en-US" sz="2700" dirty="0" smtClean="0"/>
              <a:t>1)</a:t>
            </a:r>
            <a:r>
              <a:rPr lang="ru-RU" sz="2700" dirty="0" smtClean="0"/>
              <a:t>четырехсвязная </a:t>
            </a:r>
            <a:r>
              <a:rPr lang="ru-RU" sz="2700" dirty="0" smtClean="0"/>
              <a:t>развертка отрезка включает те и только те точки решетки, квадратные окрестности которых пересекаются с отрезком;</a:t>
            </a:r>
            <a:br>
              <a:rPr lang="ru-RU" sz="2700" dirty="0" smtClean="0"/>
            </a:br>
            <a:r>
              <a:rPr lang="ru-RU" sz="2700" dirty="0" smtClean="0"/>
              <a:t>2) восьмисвязная </a:t>
            </a:r>
            <a:r>
              <a:rPr lang="ru-RU" sz="2700" dirty="0" smtClean="0"/>
              <a:t>развертка отрезка включает те, и только те точки решетки, боковые стороны квадратных окрестностей которых пересекаются с </a:t>
            </a:r>
            <a:r>
              <a:rPr lang="ru-RU" sz="2700" dirty="0" smtClean="0"/>
              <a:t>отрезком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Пользуясь правилом 1), выпишем алгоритм генерации четырехсвязной развертки</a:t>
            </a:r>
            <a:r>
              <a:rPr lang="ru-RU" sz="2700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140" y="157701"/>
            <a:ext cx="111252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y:=y1; n:=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x2-x1;</a:t>
            </a: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m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:=y2-y1; d:=m/n; e:=d/2;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For i:=1 to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n+m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do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ru-RU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{шаг по оси абсцисс и вычисление отклонения}</a:t>
            </a: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x:=x+1; e:=e+d;</a:t>
            </a: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{если отклонение по оси ординат от </a:t>
            </a: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текущего</a:t>
            </a: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значения у превосходит 1/2, то нужно увеличить</a:t>
            </a: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у на 1 и скорректировать отклонение е от нового значения у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}</a:t>
            </a:r>
            <a:endParaRPr lang="ru-RU" sz="2200" dirty="0" smtClean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e&gt;0.5 then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y:=y+1; e:=e-1;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end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350645"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else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620520"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620520"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x:=x+1; e:=e+d;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620520">
              <a:spcAft>
                <a:spcPts val="0"/>
              </a:spcAft>
              <a:tabLst>
                <a:tab pos="44958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  <a:tabLst>
                <a:tab pos="449580" algn="l"/>
              </a:tabLst>
            </a:pP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x,y,'white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');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ru-RU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</a:t>
            </a: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ru-RU" sz="2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650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1"/>
            <a:ext cx="9509760" cy="5908101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Переменная </a:t>
            </a:r>
            <a:r>
              <a:rPr lang="ru-RU" sz="2800" i="1" dirty="0" smtClean="0"/>
              <a:t>е</a:t>
            </a:r>
            <a:r>
              <a:rPr lang="ru-RU" sz="2800" dirty="0" smtClean="0"/>
              <a:t> выражает разницу между ординатой текущей точки на прямой и ординатой точки пересечения прямой с правой границей квадратной окрестности текущей точки растровой развертки.</a:t>
            </a:r>
            <a:br>
              <a:rPr lang="ru-RU" sz="2800" dirty="0" smtClean="0"/>
            </a:br>
            <a:r>
              <a:rPr lang="ru-RU" sz="2800" dirty="0" smtClean="0"/>
              <a:t>Если </a:t>
            </a:r>
            <a:r>
              <a:rPr lang="en-US" sz="2800" dirty="0" smtClean="0"/>
              <a:t>e</a:t>
            </a:r>
            <a:r>
              <a:rPr lang="en-US" sz="2800" dirty="0" smtClean="0"/>
              <a:t>&lt;=0,5</a:t>
            </a:r>
            <a:r>
              <a:rPr lang="ru-RU" sz="2800" dirty="0" smtClean="0"/>
              <a:t>  </a:t>
            </a:r>
            <a:r>
              <a:rPr lang="ru-RU" sz="2800" dirty="0" smtClean="0"/>
              <a:t>то отрезок пересекается с боковой стороной квадратной </a:t>
            </a:r>
            <a:r>
              <a:rPr lang="ru-RU" sz="2800" dirty="0" smtClean="0"/>
              <a:t>окрестности </a:t>
            </a:r>
            <a:r>
              <a:rPr lang="ru-RU" sz="2800" dirty="0" smtClean="0"/>
              <a:t>точки, лежащей справа от текущей точки, и нужно сместиться вправо на 1.</a:t>
            </a:r>
            <a:br>
              <a:rPr lang="ru-RU" sz="2800" dirty="0" smtClean="0"/>
            </a:br>
            <a:r>
              <a:rPr lang="ru-RU" sz="2800" dirty="0" smtClean="0"/>
              <a:t>Если </a:t>
            </a:r>
            <a:r>
              <a:rPr lang="en-US" sz="2800" dirty="0" smtClean="0"/>
              <a:t>e&gt;0,5</a:t>
            </a:r>
            <a:r>
              <a:rPr lang="ru-RU" sz="2800" dirty="0" smtClean="0"/>
              <a:t> </a:t>
            </a:r>
            <a:r>
              <a:rPr lang="ru-RU" sz="2800" dirty="0" smtClean="0"/>
              <a:t>то отрезок пересекается с нижней, границей квадратной окрестности, лежащей выше точки, и нужно сместиться на 1 вверх. Эти соображения пока­зывают также, что в результате работы последнего алго­ритма получится четырехсвязная развертка (</a:t>
            </a:r>
            <a:r>
              <a:rPr lang="ru-RU" sz="2800" dirty="0" smtClean="0"/>
              <a:t>рис.)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648" y="2841733"/>
            <a:ext cx="4089142" cy="300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3759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4" y="658906"/>
            <a:ext cx="9509760" cy="48274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</a:t>
            </a:r>
            <a:r>
              <a:rPr lang="ru-RU" sz="3100" dirty="0" smtClean="0"/>
              <a:t>перации </a:t>
            </a:r>
            <a:r>
              <a:rPr lang="ru-RU" sz="3100" dirty="0" smtClean="0"/>
              <a:t>с вещественными числами осуществляются гораздо медленнее соответствующих операций с целыми числами. </a:t>
            </a:r>
            <a:r>
              <a:rPr lang="ru-RU" sz="3100" dirty="0" smtClean="0"/>
              <a:t>Для </a:t>
            </a:r>
            <a:r>
              <a:rPr lang="ru-RU" sz="3100" dirty="0" smtClean="0"/>
              <a:t>повышения эффективности работы алгоритма </a:t>
            </a:r>
            <a:r>
              <a:rPr lang="ru-RU" sz="3100" dirty="0" smtClean="0"/>
              <a:t>освободимся </a:t>
            </a:r>
            <a:r>
              <a:rPr lang="ru-RU" sz="3100" dirty="0" smtClean="0"/>
              <a:t>от операций, </a:t>
            </a:r>
            <a:r>
              <a:rPr lang="ru-RU" sz="3100" dirty="0" smtClean="0"/>
              <a:t>использующих </a:t>
            </a:r>
            <a:r>
              <a:rPr lang="ru-RU" sz="3100" dirty="0" smtClean="0"/>
              <a:t>вещественную арифметику. </a:t>
            </a:r>
            <a:r>
              <a:rPr lang="ru-RU" sz="3100" dirty="0" smtClean="0"/>
              <a:t>В </a:t>
            </a:r>
            <a:r>
              <a:rPr lang="ru-RU" sz="3100" dirty="0" smtClean="0"/>
              <a:t>алгоритме для </a:t>
            </a:r>
            <a:r>
              <a:rPr lang="ru-RU" sz="3100" dirty="0" smtClean="0"/>
              <a:t>восьмисвязной </a:t>
            </a:r>
            <a:r>
              <a:rPr lang="ru-RU" sz="3100" dirty="0" smtClean="0"/>
              <a:t>развертки отрезка, умножая переменные </a:t>
            </a:r>
            <a:r>
              <a:rPr lang="ru-RU" sz="3100" i="1" dirty="0" smtClean="0"/>
              <a:t>е</a:t>
            </a:r>
            <a:r>
              <a:rPr lang="ru-RU" sz="3100" dirty="0" smtClean="0"/>
              <a:t> и </a:t>
            </a:r>
            <a:r>
              <a:rPr lang="en-US" sz="3100" i="1" dirty="0" smtClean="0"/>
              <a:t>d</a:t>
            </a:r>
            <a:r>
              <a:rPr lang="ru-RU" sz="3100" dirty="0" smtClean="0"/>
              <a:t> на целое число 2</a:t>
            </a:r>
            <a:r>
              <a:rPr lang="en-US" sz="3100" i="1" dirty="0" smtClean="0"/>
              <a:t>n</a:t>
            </a:r>
            <a:r>
              <a:rPr lang="ru-RU" sz="3100" dirty="0" smtClean="0"/>
              <a:t>, </a:t>
            </a:r>
            <a:r>
              <a:rPr lang="ru-RU" sz="3100" dirty="0" smtClean="0"/>
              <a:t>можем избавиться </a:t>
            </a:r>
            <a:r>
              <a:rPr lang="ru-RU" sz="3100" dirty="0" smtClean="0"/>
              <a:t>от дробных чисел. Изменив "масштаб" переменных и внеся корректировки в неравенства, используемые  в операциях сравнения, получим </a:t>
            </a:r>
            <a:r>
              <a:rPr lang="ru-RU" sz="3100" dirty="0" smtClean="0"/>
              <a:t> </a:t>
            </a:r>
            <a:r>
              <a:rPr lang="ru-RU" sz="3100" dirty="0" smtClean="0"/>
              <a:t>версию </a:t>
            </a:r>
            <a:r>
              <a:rPr lang="ru-RU" sz="3100" dirty="0" smtClean="0"/>
              <a:t>алгоритма в целых числах:</a:t>
            </a:r>
            <a:endParaRPr lang="ru-RU" sz="3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1934" y="214853"/>
            <a:ext cx="110757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</a:t>
            </a:r>
            <a:r>
              <a:rPr lang="en-US" sz="24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y1;</a:t>
            </a:r>
            <a:r>
              <a:rPr lang="ru-RU" sz="24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:=x2-x1; m:=y2-y1;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d:=2*m; 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:=2*n; e:=0; {1--&gt; 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=2*n}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for i:=1 to n do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{шаг по оси абсцисс и вычисление отклонения}</a:t>
            </a:r>
          </a:p>
          <a:p>
            <a:pPr indent="540385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x:=x+1; e:=e+d;</a:t>
            </a:r>
          </a:p>
          <a:p>
            <a:pPr indent="540385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{если отклонение по оси ординат от текущего</a:t>
            </a:r>
          </a:p>
          <a:p>
            <a:pPr indent="540385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значения у превосходит 1/2, то нужно увеличить</a:t>
            </a:r>
          </a:p>
          <a:p>
            <a:pPr indent="540385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у на 1 и скорректировать отклонение е от </a:t>
            </a:r>
            <a:r>
              <a:rPr lang="ru-RU" sz="24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нового значения 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у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}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if e&gt;n then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170305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710690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y:=y+1; e:=e-dy;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170305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</a:pP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x,y,'white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');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end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3075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2089135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Используя аналогичные преобразования, </a:t>
            </a:r>
            <a:r>
              <a:rPr lang="ru-RU" dirty="0" smtClean="0"/>
              <a:t>можно записать процедуру </a:t>
            </a:r>
            <a:r>
              <a:rPr lang="ru-RU" dirty="0" smtClean="0"/>
              <a:t>генерации четырехсвязной </a:t>
            </a:r>
            <a:r>
              <a:rPr lang="ru-RU" dirty="0" smtClean="0"/>
              <a:t>развертки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567" y="130412"/>
            <a:ext cx="1154121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y1;</a:t>
            </a: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n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:=x2-x1; m:=y2-y1;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d:=2*m;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:=2*n; e:=m;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for i:=1 to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n+m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do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{шаг по оси абсцисс и вычисление отклонения}</a:t>
            </a:r>
          </a:p>
          <a:p>
            <a:pPr indent="900430">
              <a:spcAft>
                <a:spcPts val="0"/>
              </a:spcAf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x:=x+1; e:=e+d;</a:t>
            </a:r>
          </a:p>
          <a:p>
            <a:pPr indent="900430">
              <a:spcAft>
                <a:spcPts val="0"/>
              </a:spcAf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{если отклонение по оси ординат от текущего</a:t>
            </a:r>
          </a:p>
          <a:p>
            <a:pPr indent="900430">
              <a:spcAft>
                <a:spcPts val="0"/>
              </a:spcAf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значения у превосходит 1/2, то нужно увеличить</a:t>
            </a:r>
          </a:p>
          <a:p>
            <a:pPr indent="900430">
              <a:spcAft>
                <a:spcPts val="0"/>
              </a:spcAf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у на 1 и скорректировать отклонение е от </a:t>
            </a: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нового значения </a:t>
            </a: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у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}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if e&gt;n then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980565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2430780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y:=y+1; e:=e-dy;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980565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end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620520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else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980565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2430780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x:=x+1; e:=e+dx;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980565"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90600">
              <a:spcAft>
                <a:spcPts val="0"/>
              </a:spcAft>
            </a:pP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);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4290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Общий алгоритм </a:t>
            </a:r>
            <a:r>
              <a:rPr lang="ru-RU" dirty="0" err="1"/>
              <a:t>Брезенхема</a:t>
            </a:r>
            <a:r>
              <a:rPr lang="ru-RU" dirty="0"/>
              <a:t> для восьмисвязной развертки отрезка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9773" y="1644125"/>
            <a:ext cx="9036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PROCEDURE line_8(x1,y1,x2,y2:integer);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VAR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x,y,s1,s2,dx,dy,e,z,i:integer;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change:boolean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y:=y1; dx:=abs(x2-x1); 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:=abs(y2-y1);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s1:=sign(x2-x1); s2:=sign(y2-y1);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if 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&gt;dx then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begin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z:=dx; dx:=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; </a:t>
            </a: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:=z;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change:=true;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end</a:t>
            </a:r>
            <a:endParaRPr lang="ru-RU" sz="24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8191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618565"/>
            <a:ext cx="9510656" cy="53981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sz="2800" dirty="0" smtClean="0"/>
              <a:t>Процесс </a:t>
            </a:r>
            <a:r>
              <a:rPr lang="ru-RU" sz="2800" dirty="0" smtClean="0"/>
              <a:t>последовательной инициализации множества </a:t>
            </a:r>
            <a:r>
              <a:rPr lang="ru-RU" sz="2800" dirty="0" err="1" smtClean="0"/>
              <a:t>пикселов</a:t>
            </a:r>
            <a:r>
              <a:rPr lang="ru-RU" sz="2800" dirty="0" smtClean="0"/>
              <a:t> экрана, изображающего отрезок прямой линии, называется растровой разверткой отрезка, а само это множество – </a:t>
            </a:r>
            <a:r>
              <a:rPr lang="ru-RU" sz="2800" b="1" dirty="0" smtClean="0">
                <a:solidFill>
                  <a:srgbClr val="FF0000"/>
                </a:solidFill>
              </a:rPr>
              <a:t>растровым представлением отрезка.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0" y="247293"/>
            <a:ext cx="79989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     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else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change:=false;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e:=2*dy-dx;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for i:=1 to dx do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x,y,color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);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while e&gt;=0 do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if change then x:=x+s1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else y:=y+s2; e:=e-2*dx;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end;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if change then y:=y+s2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else x:=x+s1;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e:=e+2*dy;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end;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x,y,color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0013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алгоритм </a:t>
            </a:r>
            <a:r>
              <a:rPr lang="ru-RU" dirty="0" err="1"/>
              <a:t>Брезенхема</a:t>
            </a:r>
            <a:r>
              <a:rPr lang="ru-RU" dirty="0"/>
              <a:t> для четырехсвязной развертки отрезка: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0833" y="1626617"/>
            <a:ext cx="83284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PROCEDURE line_4(x1,y1,x2,y2:integer);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VAR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x,y,sx,sy,dx,dy,e,z,i:integer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change:boolean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y:=y1; dx:=abs(x2-x1);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:=abs(y2-y1);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sx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:=sign(x2-x1);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:=sign(y2-y1);e:=2*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-dx;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if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&lt;dx then change:=false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else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z:=dx; dx:=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;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:=z;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change:=true;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</a:t>
            </a:r>
            <a:r>
              <a:rPr lang="ru-RU" sz="22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end</a:t>
            </a:r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4041167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9557" y="324008"/>
            <a:ext cx="857558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for 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i:=1 to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dx+dy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do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if e&lt;dx then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begin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if change then y:=y+sy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else x:=x+sx;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     e:=e+2*dy;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end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else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 if change then x:=x+sx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   else y:=y+sy;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              e:=e-2*dx;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  end;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     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2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x,y,color</a:t>
            </a: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);</a:t>
            </a:r>
            <a:endParaRPr lang="ru-RU" sz="2200" dirty="0" smtClean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790141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4-связность и 8-связность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9005" y="2070745"/>
            <a:ext cx="1147118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4 </a:t>
            </a:r>
            <a:r>
              <a:rPr lang="ru-RU" sz="2800" dirty="0" smtClean="0"/>
              <a:t>связность: пикселы считаются соседними, если их х или </a:t>
            </a:r>
            <a:r>
              <a:rPr lang="en-US" sz="2800" dirty="0" smtClean="0"/>
              <a:t>y</a:t>
            </a:r>
            <a:r>
              <a:rPr lang="ru-RU" sz="2800" dirty="0" smtClean="0"/>
              <a:t> координата отличаются не более, чем на 1.</a:t>
            </a:r>
          </a:p>
          <a:p>
            <a:r>
              <a:rPr lang="en-US" sz="2800" dirty="0" smtClean="0"/>
              <a:t>|x1-x2|+|y1-y2|&lt;=1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8 связность: пикселы считаются соседними, если их х и </a:t>
            </a:r>
            <a:r>
              <a:rPr lang="en-US" sz="2800" dirty="0" smtClean="0"/>
              <a:t>y</a:t>
            </a:r>
            <a:r>
              <a:rPr lang="ru-RU" sz="2800" dirty="0" smtClean="0"/>
              <a:t> координаты отличаются не более, чем на 1.</a:t>
            </a:r>
            <a:endParaRPr lang="en-US" sz="2800" dirty="0" smtClean="0"/>
          </a:p>
          <a:p>
            <a:r>
              <a:rPr lang="en-US" sz="2800" dirty="0" smtClean="0"/>
              <a:t>|x1-x2|&lt;=1;     |y1-y2|&lt;=1</a:t>
            </a: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277" y="640688"/>
            <a:ext cx="3258150" cy="541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854" y="900332"/>
            <a:ext cx="111201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Пусть концы </a:t>
            </a:r>
            <a:r>
              <a:rPr lang="en-US" sz="4400" dirty="0" smtClean="0"/>
              <a:t>M1</a:t>
            </a:r>
            <a:r>
              <a:rPr lang="ru-RU" sz="4400" dirty="0" smtClean="0"/>
              <a:t> и </a:t>
            </a:r>
            <a:r>
              <a:rPr lang="en-US" sz="4400" dirty="0" smtClean="0"/>
              <a:t>M2</a:t>
            </a:r>
            <a:r>
              <a:rPr lang="ru-RU" sz="4400" dirty="0" smtClean="0"/>
              <a:t> отрезка имеют координаты </a:t>
            </a:r>
            <a:r>
              <a:rPr lang="en-US" sz="4400" dirty="0" smtClean="0"/>
              <a:t>(x1,y1) </a:t>
            </a:r>
            <a:r>
              <a:rPr lang="ru-RU" sz="4400" dirty="0" smtClean="0"/>
              <a:t>и </a:t>
            </a:r>
          </a:p>
          <a:p>
            <a:r>
              <a:rPr lang="ru-RU" sz="4400" dirty="0" smtClean="0"/>
              <a:t>(</a:t>
            </a:r>
            <a:r>
              <a:rPr lang="en-US" sz="4400" dirty="0" smtClean="0"/>
              <a:t>x2,y2)</a:t>
            </a:r>
            <a:r>
              <a:rPr lang="ru-RU" sz="4400" dirty="0" smtClean="0"/>
              <a:t>. Тогда отрезок определяется уравнением </a:t>
            </a:r>
            <a:endParaRPr lang="ru-RU" sz="44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52616" y="2360139"/>
            <a:ext cx="211830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59791473"/>
              </p:ext>
            </p:extLst>
          </p:nvPr>
        </p:nvGraphicFramePr>
        <p:xfrm>
          <a:off x="1055816" y="3539872"/>
          <a:ext cx="6199149" cy="1918784"/>
        </p:xfrm>
        <a:graphic>
          <a:graphicData uri="http://schemas.openxmlformats.org/presentationml/2006/ole">
            <p:oleObj spid="_x0000_s3079" r:id="rId3" imgW="1600200" imgH="495300" progId="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267200" y="2835421"/>
          <a:ext cx="3886200" cy="818147"/>
        </p:xfrm>
        <a:graphic>
          <a:graphicData uri="http://schemas.openxmlformats.org/presentationml/2006/ole">
            <p:oleObj spid="_x0000_s3080" r:id="rId4" imgW="1269449" imgH="266584" progId="Equation.DSMT4">
              <p:embed/>
            </p:oleObj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 rot="10800000" flipV="1">
            <a:off x="838200" y="5305321"/>
            <a:ext cx="965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простоты предположим, что угловой коэффициент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k&lt;=1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838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8264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3438" y="1110427"/>
            <a:ext cx="85208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Dx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:=1;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Dy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:=abs((y2-y1)/(x2-x1));</a:t>
            </a:r>
            <a:endParaRPr lang="ru-RU" sz="28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y:=y1;</a:t>
            </a:r>
            <a:endParaRPr lang="ru-RU" sz="28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For i:=0 to L-1 do</a:t>
            </a:r>
            <a:endParaRPr lang="ru-RU" sz="28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8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x,round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(y));</a:t>
            </a:r>
            <a:endParaRPr lang="ru-RU" sz="28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    x:=x+Dx; y:=y+Dy;</a:t>
            </a:r>
            <a:endParaRPr lang="ru-RU" sz="28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end</a:t>
            </a:r>
            <a:r>
              <a:rPr lang="en-US" sz="28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2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7247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940962" cy="5249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работы этого алгоритма проста: получаем очередную точку на отрезке и инициируем </a:t>
            </a:r>
            <a:r>
              <a:rPr lang="ru-RU" dirty="0" err="1" smtClean="0"/>
              <a:t>пиксел</a:t>
            </a:r>
            <a:r>
              <a:rPr lang="ru-RU" dirty="0" smtClean="0"/>
              <a:t>, ближайший к этой точке.</a:t>
            </a:r>
            <a:br>
              <a:rPr lang="ru-RU" dirty="0" smtClean="0"/>
            </a:br>
            <a:r>
              <a:rPr lang="ru-RU" dirty="0" smtClean="0"/>
              <a:t>Условие  </a:t>
            </a:r>
            <a:r>
              <a:rPr lang="en-US" dirty="0" smtClean="0"/>
              <a:t>k&lt;=</a:t>
            </a:r>
            <a:r>
              <a:rPr lang="en-US" dirty="0" smtClean="0"/>
              <a:t>1 </a:t>
            </a:r>
            <a:r>
              <a:rPr lang="ru-RU" dirty="0" smtClean="0"/>
              <a:t>нужно, </a:t>
            </a:r>
            <a:r>
              <a:rPr lang="ru-RU" dirty="0" smtClean="0"/>
              <a:t>чтобы в процессе построения растровой развертки не было пропущено ни одной точки;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шаг </a:t>
            </a:r>
            <a:r>
              <a:rPr lang="ru-RU" dirty="0" smtClean="0"/>
              <a:t>по оси </a:t>
            </a:r>
            <a:r>
              <a:rPr lang="ru-RU" i="1" dirty="0" err="1" smtClean="0"/>
              <a:t>х</a:t>
            </a:r>
            <a:r>
              <a:rPr lang="ru-RU" dirty="0" smtClean="0"/>
              <a:t> единичный, а по оси </a:t>
            </a:r>
            <a:r>
              <a:rPr lang="ru-RU" i="1" dirty="0" smtClean="0"/>
              <a:t>у</a:t>
            </a:r>
            <a:r>
              <a:rPr lang="ru-RU" dirty="0" smtClean="0"/>
              <a:t> – меньше 1.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Если </a:t>
            </a:r>
            <a:r>
              <a:rPr lang="ru-RU" dirty="0" smtClean="0"/>
              <a:t>угловой коэффициент прямой больше 1, нужно поменять ролями переменные </a:t>
            </a:r>
            <a:r>
              <a:rPr lang="ru-RU" i="1" dirty="0" err="1" smtClean="0"/>
              <a:t>х</a:t>
            </a:r>
            <a:r>
              <a:rPr lang="ru-RU" dirty="0" smtClean="0"/>
              <a:t> и </a:t>
            </a:r>
            <a:r>
              <a:rPr lang="ru-RU" i="1" dirty="0" smtClean="0"/>
              <a:t>у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5813970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Заметим, что целочисленная абсцисса точки изменяется на каждом шаге на 1, в то время как целочисленная ордината претерпевает изменение лишь в случае, когда в результате накопления приращений </a:t>
            </a:r>
            <a:r>
              <a:rPr lang="en-US" sz="3600" i="1" dirty="0" smtClean="0"/>
              <a:t>D</a:t>
            </a:r>
            <a:r>
              <a:rPr lang="ru-RU" sz="3600" i="1" dirty="0" smtClean="0"/>
              <a:t>у</a:t>
            </a:r>
            <a:r>
              <a:rPr lang="ru-RU" sz="3600" dirty="0" smtClean="0"/>
              <a:t> вещественная ордината точки окажется в окрестности радиуса 0,5 соседнего уровня по оси ординат. Учтем эти наблюдения и несколько изменим алгоритм по форме, оставляя основную схему без изменения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1620" y="279212"/>
            <a:ext cx="104085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x:=x1; y:=y1; n:=x2-x1;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m:=y2-y1; d:=m/n; e:=0;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For i:=1 to n do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630555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{шаг по оси абсцисс и вычисление отклонения}</a:t>
            </a:r>
          </a:p>
          <a:p>
            <a:pPr indent="900430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:=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x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+1; 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e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:=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e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+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d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</a:p>
          <a:p>
            <a:pPr indent="900430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{если отклонение по оси ординат от текущего</a:t>
            </a:r>
          </a:p>
          <a:p>
            <a:pPr indent="900430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значения у превосходит 1/2, то нужно увеличить</a:t>
            </a:r>
          </a:p>
          <a:p>
            <a:pPr indent="900430">
              <a:spcAft>
                <a:spcPts val="0"/>
              </a:spcAft>
            </a:pP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у на 1 и скорректировать отклонение </a:t>
            </a:r>
            <a:r>
              <a:rPr lang="ru-RU" sz="24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е</a:t>
            </a:r>
            <a:r>
              <a:rPr lang="ru-RU" sz="2400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от нового</a:t>
            </a:r>
          </a:p>
          <a:p>
            <a:pPr indent="900430">
              <a:spcAft>
                <a:spcPts val="0"/>
              </a:spcAft>
            </a:pP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значения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 у}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if e&gt;0.5 then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260475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begin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710690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y:=y+1; e:=e-1;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350645"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end;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900430">
              <a:spcAft>
                <a:spcPts val="0"/>
              </a:spcAft>
            </a:pPr>
            <a:r>
              <a:rPr lang="en-US" sz="2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PutPixel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</a:rPr>
              <a:t>(x,y,7)</a:t>
            </a:r>
            <a:endParaRPr lang="ru-RU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end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37060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прозрачной зеленой рамкой (широкоэкранный формат)</Template>
  <TotalTime>0</TotalTime>
  <Words>1079</Words>
  <Application>Microsoft Office PowerPoint</Application>
  <PresentationFormat>Произвольный</PresentationFormat>
  <Paragraphs>154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Sheer Green 16x9</vt:lpstr>
      <vt:lpstr>Equation.DSMT4</vt:lpstr>
      <vt:lpstr>Растровая развертка отрезка. Алгоритм Брезенхейма</vt:lpstr>
      <vt:lpstr>Слайд 2</vt:lpstr>
      <vt:lpstr>4-связность и 8-связность</vt:lpstr>
      <vt:lpstr>Слайд 4</vt:lpstr>
      <vt:lpstr>Слайд 5</vt:lpstr>
      <vt:lpstr>Слайд 6</vt:lpstr>
      <vt:lpstr>Схема работы этого алгоритма проста: получаем очередную точку на отрезке и инициируем пиксел, ближайший к этой точке. Условие  k&lt;=1 нужно, чтобы в процессе построения растровой развертки не было пропущено ни одной точки;  шаг по оси х единичный, а по оси у – меньше 1.  Если угловой коэффициент прямой больше 1, нужно поменять ролями переменные х и у. </vt:lpstr>
      <vt:lpstr>Заметим, что целочисленная абсцисса точки изменяется на каждом шаге на 1, в то время как целочисленная ордината претерпевает изменение лишь в случае, когда в результате накопления приращений Dу вещественная ордината точки окажется в окрестности радиуса 0,5 соседнего уровня по оси ординат. Учтем эти наблюдения и несколько изменим алгоритм по форме, оставляя основную схему без изменения.</vt:lpstr>
      <vt:lpstr>Слайд 9</vt:lpstr>
      <vt:lpstr>Нетрудно заметить, что в результате работы алгоритма получится восьмисвязное представление отрезка, так как переход к следующей точке развертки осуществляется на одну из восьми соседних клеток. </vt:lpstr>
      <vt:lpstr>Попытаемся сформулировать соображения, позволяющие описать как восьмисвязное, так и четырехсвязное растровые представления. Проанализировав расположение отрезка относительно квадратных окрестностей узлов решетки, можно предложить следующие правила :  1)четырехсвязная развертка отрезка включает те и только те точки решетки, квадратные окрестности которых пересекаются с отрезком; 2) восьмисвязная развертка отрезка включает те, и только те точки решетки, боковые стороны квадратных окрестностей которых пересекаются с отрезком Пользуясь правилом 1), выпишем алгоритм генерации четырехсвязной развертки.</vt:lpstr>
      <vt:lpstr>Слайд 12</vt:lpstr>
      <vt:lpstr>Переменная е выражает разницу между ординатой текущей точки на прямой и ординатой точки пересечения прямой с правой границей квадратной окрестности текущей точки растровой развертки. Если e&lt;=0,5  то отрезок пересекается с боковой стороной квадратной окрестности точки, лежащей справа от текущей точки, и нужно сместиться вправо на 1. Если e&gt;0,5 то отрезок пересекается с нижней, границей квадратной окрестности, лежащей выше точки, и нужно сместиться на 1 вверх. Эти соображения пока­зывают также, что в результате работы последнего алго­ритма получится четырехсвязная развертка (рис.)</vt:lpstr>
      <vt:lpstr>Слайд 14</vt:lpstr>
      <vt:lpstr>Операции с вещественными числами осуществляются гораздо медленнее соответствующих операций с целыми числами. Для повышения эффективности работы алгоритма освободимся от операций, использующих вещественную арифметику. В алгоритме для восьмисвязной развертки отрезка, умножая переменные е и d на целое число 2n, можем избавиться от дробных чисел. Изменив "масштаб" переменных и внеся корректировки в неравенства, используемые  в операциях сравнения, получим  версию алгоритма в целых числах:</vt:lpstr>
      <vt:lpstr>Слайд 16</vt:lpstr>
      <vt:lpstr>Используя аналогичные преобразования, можно записать процедуру генерации четырехсвязной развертки</vt:lpstr>
      <vt:lpstr>Слайд 18</vt:lpstr>
      <vt:lpstr>Общий алгоритм Брезенхема для восьмисвязной развертки отрезка:</vt:lpstr>
      <vt:lpstr>Слайд 20</vt:lpstr>
      <vt:lpstr>Общий алгоритм Брезенхема для четырехсвязной развертки отрезка: 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2014-05-19T19:47:55Z</dcterms:created>
  <dcterms:modified xsi:type="dcterms:W3CDTF">2019-03-12T12:50:08Z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