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F5FF-5304-4AF6-9B14-9F972D59077D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317B-7FA2-403B-8D2B-998F1D70C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F5FF-5304-4AF6-9B14-9F972D59077D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317B-7FA2-403B-8D2B-998F1D70C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F5FF-5304-4AF6-9B14-9F972D59077D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317B-7FA2-403B-8D2B-998F1D70C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F5FF-5304-4AF6-9B14-9F972D59077D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317B-7FA2-403B-8D2B-998F1D70C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F5FF-5304-4AF6-9B14-9F972D59077D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317B-7FA2-403B-8D2B-998F1D70C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F5FF-5304-4AF6-9B14-9F972D59077D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317B-7FA2-403B-8D2B-998F1D70C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F5FF-5304-4AF6-9B14-9F972D59077D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317B-7FA2-403B-8D2B-998F1D70C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F5FF-5304-4AF6-9B14-9F972D59077D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317B-7FA2-403B-8D2B-998F1D70C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F5FF-5304-4AF6-9B14-9F972D59077D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317B-7FA2-403B-8D2B-998F1D70C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F5FF-5304-4AF6-9B14-9F972D59077D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317B-7FA2-403B-8D2B-998F1D70C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F5FF-5304-4AF6-9B14-9F972D59077D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317B-7FA2-403B-8D2B-998F1D70C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FF5FF-5304-4AF6-9B14-9F972D59077D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A317B-7FA2-403B-8D2B-998F1D70C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Объявление 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 smtClean="0"/>
              <a:t>Объявление </a:t>
            </a:r>
            <a:r>
              <a:rPr lang="ru-RU" sz="3200" b="1" dirty="0"/>
              <a:t>классов</a:t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62500" lnSpcReduction="20000"/>
          </a:bodyPr>
          <a:lstStyle/>
          <a:p>
            <a:pPr marL="0" indent="361950">
              <a:buNone/>
            </a:pPr>
            <a:r>
              <a:rPr lang="ru-RU" dirty="0"/>
              <a:t>Объявление класса состоит из заголовка и тела класса.</a:t>
            </a:r>
          </a:p>
          <a:p>
            <a:pPr marL="0" indent="361950" algn="just">
              <a:buNone/>
            </a:pPr>
            <a:r>
              <a:rPr lang="ru-RU" dirty="0"/>
              <a:t>Вначале указываются модификаторы класса</a:t>
            </a:r>
            <a:r>
              <a:rPr lang="ru-RU" dirty="0" smtClean="0"/>
              <a:t>. </a:t>
            </a:r>
            <a:r>
              <a:rPr lang="ru-RU" dirty="0"/>
              <a:t>Допустимым является </a:t>
            </a:r>
            <a:r>
              <a:rPr lang="ru-RU" dirty="0" err="1"/>
              <a:t>public</a:t>
            </a:r>
            <a:r>
              <a:rPr lang="ru-RU" dirty="0"/>
              <a:t>, либо его отсутствие – доступ по умолчанию.</a:t>
            </a:r>
          </a:p>
          <a:p>
            <a:pPr marL="0" indent="361950" algn="just">
              <a:buNone/>
            </a:pPr>
            <a:r>
              <a:rPr lang="ru-RU" dirty="0"/>
              <a:t>Класс может быть объявлен как </a:t>
            </a:r>
            <a:r>
              <a:rPr lang="ru-RU" dirty="0" err="1"/>
              <a:t>final</a:t>
            </a:r>
            <a:r>
              <a:rPr lang="ru-RU" dirty="0"/>
              <a:t>. В этом случае не допускается создание наследников такого класса. На своей ветке наследования он является последним. Класс </a:t>
            </a:r>
            <a:r>
              <a:rPr lang="ru-RU" dirty="0" err="1"/>
              <a:t>String</a:t>
            </a:r>
            <a:r>
              <a:rPr lang="ru-RU" dirty="0"/>
              <a:t> и </a:t>
            </a:r>
            <a:r>
              <a:rPr lang="ru-RU" i="1" dirty="0"/>
              <a:t>классы-обертки</a:t>
            </a:r>
            <a:r>
              <a:rPr lang="ru-RU" dirty="0"/>
              <a:t>, например, представляют собой </a:t>
            </a:r>
            <a:r>
              <a:rPr lang="ru-RU" dirty="0" err="1"/>
              <a:t>final</a:t>
            </a:r>
            <a:r>
              <a:rPr lang="ru-RU" dirty="0"/>
              <a:t> -классы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r>
              <a:rPr lang="ru-RU" dirty="0"/>
              <a:t>После списка модификаторов указывается ключевое слово </a:t>
            </a:r>
            <a:r>
              <a:rPr lang="ru-RU" dirty="0" err="1"/>
              <a:t>class</a:t>
            </a:r>
            <a:r>
              <a:rPr lang="ru-RU" dirty="0"/>
              <a:t>, а затем имя класса – корректный Java-идентификатор. Таким образом, кратчайшим объявлением класса может быть такой модуль компиляции:</a:t>
            </a:r>
          </a:p>
          <a:p>
            <a:pPr marL="0" indent="361950" algn="just">
              <a:buNone/>
            </a:pPr>
            <a:r>
              <a:rPr lang="ru-RU" dirty="0" err="1">
                <a:latin typeface="Book Antiqua" pitchFamily="18" charset="0"/>
              </a:rPr>
              <a:t>class</a:t>
            </a:r>
            <a:r>
              <a:rPr lang="ru-RU" dirty="0">
                <a:latin typeface="Book Antiqua" pitchFamily="18" charset="0"/>
              </a:rPr>
              <a:t> A </a:t>
            </a:r>
            <a:r>
              <a:rPr lang="ru-RU" dirty="0" smtClean="0">
                <a:latin typeface="Book Antiqua" pitchFamily="18" charset="0"/>
              </a:rPr>
              <a:t>{ }</a:t>
            </a:r>
          </a:p>
          <a:p>
            <a:pPr marL="0" indent="361950" algn="just">
              <a:buNone/>
            </a:pPr>
            <a:r>
              <a:rPr lang="ru-RU" dirty="0" smtClean="0"/>
              <a:t>Фигурные </a:t>
            </a:r>
            <a:r>
              <a:rPr lang="ru-RU" dirty="0"/>
              <a:t>скобки обозначают тело </a:t>
            </a:r>
            <a:r>
              <a:rPr lang="ru-RU" dirty="0" smtClean="0"/>
              <a:t>класса.</a:t>
            </a:r>
          </a:p>
          <a:p>
            <a:pPr marL="0" indent="361950" algn="just">
              <a:buNone/>
            </a:pPr>
            <a:r>
              <a:rPr lang="ru-RU" dirty="0"/>
              <a:t>Далее заголовок может содержать ключевое слово </a:t>
            </a:r>
            <a:r>
              <a:rPr lang="ru-RU" dirty="0" err="1">
                <a:latin typeface="Book Antiqua" pitchFamily="18" charset="0"/>
              </a:rPr>
              <a:t>extends</a:t>
            </a:r>
            <a:r>
              <a:rPr lang="ru-RU" dirty="0"/>
              <a:t>, после которого должно быть указано имя (простое или составное) доступного </a:t>
            </a:r>
            <a:r>
              <a:rPr lang="ru-RU" dirty="0" err="1" smtClean="0"/>
              <a:t>не-final</a:t>
            </a:r>
            <a:r>
              <a:rPr lang="ru-RU" dirty="0"/>
              <a:t> класса. В этом случае объявляемый класс наследуется от указанного класса. Если выражение </a:t>
            </a:r>
            <a:r>
              <a:rPr lang="ru-RU" dirty="0" err="1">
                <a:latin typeface="Book Antiqua" pitchFamily="18" charset="0"/>
              </a:rPr>
              <a:t>extends</a:t>
            </a:r>
            <a:r>
              <a:rPr lang="ru-RU" dirty="0"/>
              <a:t> не применяется, то класс наследуется напрямую от </a:t>
            </a:r>
            <a:r>
              <a:rPr lang="ru-RU" dirty="0" err="1">
                <a:latin typeface="Book Antiqua" pitchFamily="18" charset="0"/>
              </a:rPr>
              <a:t>Object</a:t>
            </a:r>
            <a:r>
              <a:rPr lang="ru-RU" dirty="0"/>
              <a:t>. Выражение</a:t>
            </a:r>
            <a:r>
              <a:rPr lang="en-US" dirty="0"/>
              <a:t> </a:t>
            </a:r>
            <a:r>
              <a:rPr lang="en-US" dirty="0">
                <a:latin typeface="Book Antiqua" pitchFamily="18" charset="0"/>
              </a:rPr>
              <a:t>extends Object</a:t>
            </a:r>
            <a:r>
              <a:rPr lang="en-US" dirty="0"/>
              <a:t> </a:t>
            </a:r>
            <a:r>
              <a:rPr lang="ru-RU" dirty="0"/>
              <a:t>допускается и игнорируется</a:t>
            </a:r>
            <a:r>
              <a:rPr lang="en-US" dirty="0"/>
              <a:t>.</a:t>
            </a:r>
            <a:endParaRPr lang="ru-RU" dirty="0"/>
          </a:p>
          <a:p>
            <a:pPr marL="0" indent="361950" algn="just">
              <a:buNone/>
            </a:pPr>
            <a:endParaRPr lang="ru-RU" dirty="0"/>
          </a:p>
          <a:p>
            <a:pPr marL="0" indent="3619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/>
              <a:t>class Parent {}   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en-US" dirty="0"/>
              <a:t>= class Parent extends Object {} </a:t>
            </a:r>
            <a:endParaRPr lang="ru-RU" dirty="0" smtClean="0"/>
          </a:p>
          <a:p>
            <a:pPr algn="just">
              <a:buNone/>
            </a:pPr>
            <a:r>
              <a:rPr lang="en-US" dirty="0" smtClean="0"/>
              <a:t>final </a:t>
            </a:r>
            <a:r>
              <a:rPr lang="en-US" dirty="0"/>
              <a:t>class </a:t>
            </a:r>
            <a:r>
              <a:rPr lang="en-US" dirty="0" err="1"/>
              <a:t>LastChild</a:t>
            </a:r>
            <a:r>
              <a:rPr lang="en-US" dirty="0"/>
              <a:t> extends Parent {}    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	</a:t>
            </a:r>
            <a:r>
              <a:rPr lang="en-US" dirty="0" smtClean="0"/>
              <a:t>// </a:t>
            </a:r>
            <a:r>
              <a:rPr lang="en-US" dirty="0"/>
              <a:t>class </a:t>
            </a:r>
            <a:r>
              <a:rPr lang="en-US" dirty="0" err="1"/>
              <a:t>WrongChild</a:t>
            </a:r>
            <a:r>
              <a:rPr lang="en-US" dirty="0"/>
              <a:t> extends </a:t>
            </a:r>
            <a:r>
              <a:rPr lang="en-US" dirty="0" err="1"/>
              <a:t>LastChild</a:t>
            </a:r>
            <a:r>
              <a:rPr lang="en-US" dirty="0"/>
              <a:t> {}    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	</a:t>
            </a:r>
            <a:r>
              <a:rPr lang="en-US" dirty="0" smtClean="0"/>
              <a:t>// </a:t>
            </a:r>
            <a:r>
              <a:rPr lang="ru-RU" dirty="0"/>
              <a:t>ошибка</a:t>
            </a:r>
            <a:r>
              <a:rPr lang="en-US" dirty="0" smtClean="0"/>
              <a:t>!!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Попытка расширить </a:t>
            </a:r>
            <a:r>
              <a:rPr lang="ru-RU" dirty="0" smtClean="0"/>
              <a:t>final-класс </a:t>
            </a:r>
            <a:r>
              <a:rPr lang="ru-RU" dirty="0"/>
              <a:t>приведет к ошибке компиляции.</a:t>
            </a:r>
          </a:p>
          <a:p>
            <a:pPr marL="0" indent="180975" algn="just">
              <a:buNone/>
            </a:pPr>
            <a:r>
              <a:rPr lang="ru-RU" dirty="0"/>
              <a:t>Если в объявлении класса A указано выражение </a:t>
            </a:r>
            <a:r>
              <a:rPr lang="ru-RU" dirty="0" err="1"/>
              <a:t>extends</a:t>
            </a:r>
            <a:r>
              <a:rPr lang="ru-RU" dirty="0"/>
              <a:t> B, то класс A называют прямым наследником класса B</a:t>
            </a:r>
            <a:r>
              <a:rPr lang="ru-RU" dirty="0" smtClean="0"/>
              <a:t>.</a:t>
            </a:r>
          </a:p>
          <a:p>
            <a:pPr marL="0" indent="361950">
              <a:buNone/>
            </a:pPr>
            <a:r>
              <a:rPr lang="ru-RU" dirty="0"/>
              <a:t>Класс A считается наследником класса B, если:</a:t>
            </a:r>
          </a:p>
          <a:p>
            <a:pPr marL="0" lvl="0" indent="361950">
              <a:buFont typeface="Wingdings" pitchFamily="2" charset="2"/>
              <a:buChar char="§"/>
            </a:pPr>
            <a:r>
              <a:rPr lang="ru-RU" dirty="0"/>
              <a:t>A является прямым наследником B ;</a:t>
            </a:r>
          </a:p>
          <a:p>
            <a:pPr marL="0" lvl="0" indent="361950">
              <a:buFont typeface="Wingdings" pitchFamily="2" charset="2"/>
              <a:buChar char="§"/>
            </a:pPr>
            <a:r>
              <a:rPr lang="ru-RU" dirty="0"/>
              <a:t>существует класс C, который является наследником B, а A является наследником C (это правило применяется рекурсивно).</a:t>
            </a:r>
          </a:p>
          <a:p>
            <a:pPr marL="0" indent="361950">
              <a:buNone/>
            </a:pPr>
            <a:r>
              <a:rPr lang="ru-RU" dirty="0"/>
              <a:t>Таким образом можно проследить цепочки наследования на несколько уровней вверх.</a:t>
            </a:r>
          </a:p>
          <a:p>
            <a:pPr marL="0" indent="180975" algn="just">
              <a:buNone/>
            </a:pPr>
            <a:endParaRPr lang="ru-RU" dirty="0"/>
          </a:p>
          <a:p>
            <a:pPr marL="0" indent="361950" algn="just">
              <a:buNone/>
            </a:pPr>
            <a:endParaRPr lang="ru-RU" dirty="0"/>
          </a:p>
          <a:p>
            <a:pPr marL="0" indent="3619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800" b="1" i="1" dirty="0" smtClean="0"/>
              <a:t>Тело </a:t>
            </a:r>
            <a:r>
              <a:rPr lang="ru-RU" sz="2800" b="1" i="1" dirty="0"/>
              <a:t>класса</a:t>
            </a:r>
            <a:br>
              <a:rPr lang="ru-RU" sz="2800" b="1" i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pPr marL="0" indent="361950">
              <a:buNone/>
            </a:pPr>
            <a:r>
              <a:rPr lang="ru-RU" dirty="0"/>
              <a:t>Тело класса может содержать объявление элементов (</a:t>
            </a:r>
            <a:r>
              <a:rPr lang="ru-RU" dirty="0" err="1"/>
              <a:t>members</a:t>
            </a:r>
            <a:r>
              <a:rPr lang="ru-RU" dirty="0"/>
              <a:t>) класса:</a:t>
            </a:r>
          </a:p>
          <a:p>
            <a:pPr marL="0" lvl="0" indent="361950">
              <a:buFont typeface="Wingdings" pitchFamily="2" charset="2"/>
              <a:buChar char="Ø"/>
            </a:pPr>
            <a:r>
              <a:rPr lang="ru-RU" dirty="0"/>
              <a:t>полей;</a:t>
            </a:r>
          </a:p>
          <a:p>
            <a:pPr marL="0" lvl="0" indent="361950">
              <a:buFont typeface="Wingdings" pitchFamily="2" charset="2"/>
              <a:buChar char="Ø"/>
            </a:pPr>
            <a:r>
              <a:rPr lang="ru-RU" dirty="0"/>
              <a:t>внутренних типов (классов и интерфейсов</a:t>
            </a:r>
            <a:r>
              <a:rPr lang="ru-RU" dirty="0" smtClean="0"/>
              <a:t>);</a:t>
            </a:r>
          </a:p>
          <a:p>
            <a:pPr marL="0" lvl="0" indent="361950">
              <a:buNone/>
            </a:pPr>
            <a:endParaRPr lang="ru-RU" dirty="0"/>
          </a:p>
          <a:p>
            <a:pPr marL="0" indent="361950">
              <a:buNone/>
            </a:pPr>
            <a:r>
              <a:rPr lang="ru-RU" dirty="0"/>
              <a:t>и остальных допустимых конструкций</a:t>
            </a:r>
            <a:r>
              <a:rPr lang="ru-RU" dirty="0" smtClean="0"/>
              <a:t>:</a:t>
            </a:r>
          </a:p>
          <a:p>
            <a:pPr marL="0" indent="361950">
              <a:buNone/>
            </a:pPr>
            <a:endParaRPr lang="ru-RU" dirty="0"/>
          </a:p>
          <a:p>
            <a:pPr marL="0" lvl="0" indent="361950">
              <a:buFont typeface="Wingdings" pitchFamily="2" charset="2"/>
              <a:buChar char="Ø"/>
            </a:pPr>
            <a:r>
              <a:rPr lang="ru-RU" dirty="0"/>
              <a:t>конструкторов;</a:t>
            </a:r>
          </a:p>
          <a:p>
            <a:pPr marL="0" lvl="0" indent="361950">
              <a:buFont typeface="Wingdings" pitchFamily="2" charset="2"/>
              <a:buChar char="Ø"/>
            </a:pPr>
            <a:r>
              <a:rPr lang="ru-RU" i="1" dirty="0"/>
              <a:t>инициализаторов</a:t>
            </a:r>
            <a:endParaRPr lang="ru-RU" dirty="0"/>
          </a:p>
          <a:p>
            <a:pPr marL="0" lvl="0" indent="361950">
              <a:buFont typeface="Wingdings" pitchFamily="2" charset="2"/>
              <a:buChar char="Ø"/>
            </a:pPr>
            <a:r>
              <a:rPr lang="ru-RU" dirty="0"/>
              <a:t>статических </a:t>
            </a:r>
            <a:r>
              <a:rPr lang="ru-RU" i="1" dirty="0"/>
              <a:t>инициализаторов</a:t>
            </a:r>
            <a:r>
              <a:rPr lang="ru-RU" dirty="0"/>
              <a:t>.</a:t>
            </a:r>
          </a:p>
          <a:p>
            <a:pPr marL="0" indent="180975" algn="just">
              <a:buNone/>
            </a:pPr>
            <a:endParaRPr lang="ru-RU" dirty="0"/>
          </a:p>
          <a:p>
            <a:pPr marL="0" indent="361950" algn="just">
              <a:buNone/>
            </a:pPr>
            <a:endParaRPr lang="ru-RU" dirty="0"/>
          </a:p>
          <a:p>
            <a:pPr marL="0" indent="3619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lnSpcReduction="10000"/>
          </a:bodyPr>
          <a:lstStyle/>
          <a:p>
            <a:pPr marL="0" indent="361950" algn="just">
              <a:buNone/>
            </a:pPr>
            <a:r>
              <a:rPr lang="ru-RU" dirty="0"/>
              <a:t>Элементы класса имеют имена и передаются по наследству, </a:t>
            </a:r>
            <a:r>
              <a:rPr lang="ru-RU" dirty="0" err="1"/>
              <a:t>не-элементы</a:t>
            </a:r>
            <a:r>
              <a:rPr lang="ru-RU" dirty="0"/>
              <a:t> – нет. </a:t>
            </a:r>
            <a:endParaRPr lang="ru-RU" dirty="0" smtClean="0"/>
          </a:p>
          <a:p>
            <a:pPr marL="0" indent="361950" algn="just">
              <a:buNone/>
            </a:pPr>
            <a:r>
              <a:rPr lang="ru-RU" dirty="0" smtClean="0"/>
              <a:t>Для </a:t>
            </a:r>
            <a:r>
              <a:rPr lang="ru-RU" dirty="0"/>
              <a:t>элементов простые имена указываются при объявлении, составные формируются из имени класса, или имени переменной объектного типа, и простого имени элемента. </a:t>
            </a:r>
            <a:endParaRPr lang="ru-RU" dirty="0" smtClean="0"/>
          </a:p>
          <a:p>
            <a:pPr marL="0" indent="361950" algn="just">
              <a:buNone/>
            </a:pPr>
            <a:r>
              <a:rPr lang="ru-RU" dirty="0" smtClean="0"/>
              <a:t>Областью </a:t>
            </a:r>
            <a:r>
              <a:rPr lang="ru-RU" dirty="0"/>
              <a:t>видимости элементов является все объявление тела класса. Допускается применение любого из всех четырех модификаторов доступа. </a:t>
            </a:r>
          </a:p>
          <a:p>
            <a:pPr marL="0" indent="361950" algn="just">
              <a:buNone/>
            </a:pPr>
            <a:endParaRPr lang="ru-RU" dirty="0"/>
          </a:p>
          <a:p>
            <a:pPr marL="0" indent="3619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7500" lnSpcReduction="20000"/>
          </a:bodyPr>
          <a:lstStyle/>
          <a:p>
            <a:pPr marL="0" indent="361950" algn="just">
              <a:buNone/>
            </a:pPr>
            <a:r>
              <a:rPr lang="ru-RU" dirty="0"/>
              <a:t>Элементами класса являются элементы, описанные в объявлении тела класса и переданные по наследству от класса-родителя </a:t>
            </a:r>
            <a:r>
              <a:rPr lang="ru-RU" dirty="0" smtClean="0"/>
              <a:t>(</a:t>
            </a:r>
            <a:r>
              <a:rPr lang="ru-RU" dirty="0"/>
              <a:t>кроме </a:t>
            </a:r>
            <a:r>
              <a:rPr lang="ru-RU" dirty="0" err="1"/>
              <a:t>Object</a:t>
            </a:r>
            <a:r>
              <a:rPr lang="ru-RU" dirty="0"/>
              <a:t> – единственного класса, не имеющего родителя) и всех реализуемых интерфейсов при условии достаточного уровня доступа. </a:t>
            </a:r>
            <a:endParaRPr lang="ru-RU" dirty="0" smtClean="0"/>
          </a:p>
          <a:p>
            <a:pPr marL="0" indent="361950" algn="just">
              <a:buNone/>
            </a:pPr>
            <a:r>
              <a:rPr lang="ru-RU" dirty="0" smtClean="0"/>
              <a:t>Таким </a:t>
            </a:r>
            <a:r>
              <a:rPr lang="ru-RU" dirty="0"/>
              <a:t>образом, если класс содержит элементы с доступом по умолчанию, то его наследники из разных пакетов будут обладать разным набором элементов. Классы из того же пакета могут пользоваться полным набором элементов, а из других пакетов – только </a:t>
            </a:r>
            <a:r>
              <a:rPr lang="ru-RU" dirty="0" err="1"/>
              <a:t>protected</a:t>
            </a:r>
            <a:r>
              <a:rPr lang="ru-RU" dirty="0"/>
              <a:t> и </a:t>
            </a:r>
            <a:r>
              <a:rPr lang="ru-RU" dirty="0" err="1"/>
              <a:t>public</a:t>
            </a:r>
            <a:r>
              <a:rPr lang="ru-RU" dirty="0"/>
              <a:t>. </a:t>
            </a:r>
            <a:endParaRPr lang="ru-RU" dirty="0" smtClean="0"/>
          </a:p>
          <a:p>
            <a:pPr marL="0" indent="361950" algn="just">
              <a:buNone/>
            </a:pPr>
            <a:r>
              <a:rPr lang="ru-RU" dirty="0" err="1" smtClean="0"/>
              <a:t>private</a:t>
            </a:r>
            <a:r>
              <a:rPr lang="ru-RU" dirty="0"/>
              <a:t> -элементы по наследству не передаются.</a:t>
            </a:r>
          </a:p>
          <a:p>
            <a:pPr marL="0" indent="361950" algn="just">
              <a:buNone/>
            </a:pPr>
            <a:r>
              <a:rPr lang="ru-RU" dirty="0"/>
              <a:t>Поля и </a:t>
            </a:r>
            <a:r>
              <a:rPr lang="ru-RU" i="1" dirty="0"/>
              <a:t>методы</a:t>
            </a:r>
            <a:r>
              <a:rPr lang="ru-RU" dirty="0"/>
              <a:t> могут иметь одинаковые имена, поскольку обращение к полям всегда записывается без скобок, а к </a:t>
            </a:r>
            <a:r>
              <a:rPr lang="ru-RU" i="1" dirty="0"/>
              <a:t>методам</a:t>
            </a:r>
            <a:r>
              <a:rPr lang="ru-RU" dirty="0"/>
              <a:t> – всегда со скобками.</a:t>
            </a:r>
          </a:p>
          <a:p>
            <a:pPr marL="0" indent="361950" algn="just">
              <a:buNone/>
            </a:pPr>
            <a:endParaRPr lang="ru-RU" dirty="0"/>
          </a:p>
          <a:p>
            <a:pPr marL="0" indent="3619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100" b="1" i="1" dirty="0" smtClean="0"/>
              <a:t>Объявление </a:t>
            </a:r>
            <a:r>
              <a:rPr lang="ru-RU" sz="3100" b="1" i="1" dirty="0"/>
              <a:t>полей</a:t>
            </a: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pPr marL="0" indent="361950" algn="just">
              <a:buNone/>
            </a:pPr>
            <a:r>
              <a:rPr lang="ru-RU" dirty="0"/>
              <a:t>Объявление полей начинается с перечисления модификаторов. Возможно применение любого из трех модификаторов доступа, либо никакого вовсе, что означает уровень доступа по умолчанию.</a:t>
            </a:r>
          </a:p>
          <a:p>
            <a:pPr marL="0" indent="361950" algn="just">
              <a:buNone/>
            </a:pPr>
            <a:r>
              <a:rPr lang="ru-RU" dirty="0"/>
              <a:t>Поле может быть объявлено как </a:t>
            </a:r>
            <a:r>
              <a:rPr lang="ru-RU" dirty="0" err="1">
                <a:latin typeface="Book Antiqua" pitchFamily="18" charset="0"/>
              </a:rPr>
              <a:t>final</a:t>
            </a:r>
            <a:r>
              <a:rPr lang="ru-RU" dirty="0"/>
              <a:t>, это означает, что оно инициализируется один раз и больше не будет менять своего значения. Простейший способ работы с </a:t>
            </a:r>
            <a:r>
              <a:rPr lang="ru-RU" dirty="0" err="1"/>
              <a:t>final</a:t>
            </a:r>
            <a:r>
              <a:rPr lang="ru-RU" dirty="0"/>
              <a:t> -переменными - инициализация при объявлении:</a:t>
            </a:r>
          </a:p>
          <a:p>
            <a:pPr marL="0" indent="361950"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final</a:t>
            </a:r>
            <a:r>
              <a:rPr lang="ru-RU" dirty="0" smtClean="0"/>
              <a:t> </a:t>
            </a:r>
            <a:r>
              <a:rPr lang="ru-RU" dirty="0" err="1"/>
              <a:t>double</a:t>
            </a:r>
            <a:r>
              <a:rPr lang="ru-RU" dirty="0"/>
              <a:t> PI=3.1415;</a:t>
            </a:r>
            <a:r>
              <a:rPr lang="ru-RU" dirty="0" smtClean="0"/>
              <a:t> </a:t>
            </a:r>
          </a:p>
          <a:p>
            <a:pPr marL="0" indent="361950" algn="just">
              <a:buNone/>
            </a:pPr>
            <a:r>
              <a:rPr lang="ru-RU" dirty="0" smtClean="0"/>
              <a:t>Также </a:t>
            </a:r>
            <a:r>
              <a:rPr lang="ru-RU" dirty="0"/>
              <a:t>допускается инициализация </a:t>
            </a:r>
            <a:r>
              <a:rPr lang="ru-RU" dirty="0" smtClean="0">
                <a:latin typeface="Book Antiqua" pitchFamily="18" charset="0"/>
              </a:rPr>
              <a:t>final</a:t>
            </a:r>
            <a:r>
              <a:rPr lang="ru-RU" dirty="0" smtClean="0"/>
              <a:t>-полей </a:t>
            </a:r>
            <a:r>
              <a:rPr lang="ru-RU" dirty="0"/>
              <a:t>в конце каждого конструктора класса.</a:t>
            </a:r>
          </a:p>
          <a:p>
            <a:pPr marL="0" indent="3619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7500" lnSpcReduction="20000"/>
          </a:bodyPr>
          <a:lstStyle/>
          <a:p>
            <a:pPr marL="0" indent="361950" algn="just">
              <a:buNone/>
            </a:pPr>
            <a:r>
              <a:rPr lang="ru-RU" dirty="0"/>
              <a:t>После списка модификаторов указывается тип поля. Затем идет перечисление одного или нескольких имен полей </a:t>
            </a:r>
            <a:r>
              <a:rPr lang="ru-RU" dirty="0" smtClean="0"/>
              <a:t>с </a:t>
            </a:r>
            <a:r>
              <a:rPr lang="ru-RU" dirty="0"/>
              <a:t>возможными </a:t>
            </a:r>
            <a:r>
              <a:rPr lang="ru-RU" i="1" dirty="0"/>
              <a:t>инициализаторами</a:t>
            </a:r>
            <a:r>
              <a:rPr lang="ru-RU" dirty="0" smtClean="0"/>
              <a:t>:</a:t>
            </a:r>
          </a:p>
          <a:p>
            <a:pPr marL="800100" lvl="2" indent="361950" algn="just">
              <a:buNone/>
            </a:pPr>
            <a:r>
              <a:rPr lang="en-US" dirty="0" err="1" smtClean="0">
                <a:latin typeface="Book Antiqua" pitchFamily="18" charset="0"/>
              </a:rPr>
              <a:t>int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a</a:t>
            </a:r>
            <a:r>
              <a:rPr lang="en-US" dirty="0" smtClean="0">
                <a:latin typeface="Book Antiqua" pitchFamily="18" charset="0"/>
              </a:rPr>
              <a:t>;</a:t>
            </a:r>
            <a:endParaRPr lang="ru-RU" dirty="0" smtClean="0">
              <a:latin typeface="Book Antiqua" pitchFamily="18" charset="0"/>
            </a:endParaRPr>
          </a:p>
          <a:p>
            <a:pPr marL="800100" lvl="2" indent="361950" algn="just">
              <a:buNone/>
            </a:pPr>
            <a:r>
              <a:rPr lang="en-US" dirty="0" err="1" smtClean="0">
                <a:latin typeface="Book Antiqua" pitchFamily="18" charset="0"/>
              </a:rPr>
              <a:t>int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b=3, c=b+5, d</a:t>
            </a:r>
            <a:r>
              <a:rPr lang="en-US" dirty="0" smtClean="0">
                <a:latin typeface="Book Antiqua" pitchFamily="18" charset="0"/>
              </a:rPr>
              <a:t>;</a:t>
            </a:r>
            <a:endParaRPr lang="ru-RU" dirty="0" smtClean="0">
              <a:latin typeface="Book Antiqua" pitchFamily="18" charset="0"/>
            </a:endParaRPr>
          </a:p>
          <a:p>
            <a:pPr marL="800100" lvl="2" indent="361950" algn="just">
              <a:buNone/>
            </a:pPr>
            <a:r>
              <a:rPr lang="en-US" dirty="0" smtClean="0">
                <a:latin typeface="Book Antiqua" pitchFamily="18" charset="0"/>
              </a:rPr>
              <a:t>Point </a:t>
            </a:r>
            <a:r>
              <a:rPr lang="en-US" dirty="0">
                <a:latin typeface="Book Antiqua" pitchFamily="18" charset="0"/>
              </a:rPr>
              <a:t>p, p1=null, p2=new Point();</a:t>
            </a:r>
            <a:endParaRPr lang="ru-RU" dirty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ru-RU" dirty="0"/>
              <a:t>Повторяющиеся имена полей запрещены. Указанный идентификатор при объявлении становится простым именем поля. </a:t>
            </a:r>
            <a:r>
              <a:rPr lang="ru-RU" i="1" dirty="0"/>
              <a:t>Составное имя</a:t>
            </a:r>
            <a:r>
              <a:rPr lang="ru-RU" dirty="0"/>
              <a:t> формируется из имени класса или имени переменной объектного типа, и простого имени поля. Областью видимости поля является все объявление тела класса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r>
              <a:rPr lang="ru-RU" dirty="0"/>
              <a:t>Запрещается использовать поле в инициализации других полей до его объявления.</a:t>
            </a:r>
          </a:p>
          <a:p>
            <a:pPr lvl="3" algn="just">
              <a:buNone/>
            </a:pPr>
            <a:r>
              <a:rPr lang="ru-RU" sz="2600" dirty="0" err="1"/>
              <a:t>int</a:t>
            </a:r>
            <a:r>
              <a:rPr lang="ru-RU" sz="2600" dirty="0"/>
              <a:t> </a:t>
            </a:r>
            <a:r>
              <a:rPr lang="ru-RU" sz="2600" dirty="0" err="1"/>
              <a:t>y=x</a:t>
            </a:r>
            <a:r>
              <a:rPr lang="ru-RU" sz="2600" dirty="0" smtClean="0"/>
              <a:t>;</a:t>
            </a:r>
          </a:p>
          <a:p>
            <a:pPr lvl="3" algn="just">
              <a:buNone/>
            </a:pPr>
            <a:r>
              <a:rPr lang="ru-RU" sz="2600" dirty="0" err="1" smtClean="0"/>
              <a:t>int</a:t>
            </a:r>
            <a:r>
              <a:rPr lang="ru-RU" sz="2600" dirty="0" smtClean="0"/>
              <a:t> </a:t>
            </a:r>
            <a:r>
              <a:rPr lang="ru-RU" sz="2600" dirty="0"/>
              <a:t>x=3;</a:t>
            </a:r>
          </a:p>
          <a:p>
            <a:pPr marL="0" indent="3619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i="1" dirty="0" smtClean="0"/>
              <a:t>Объявление </a:t>
            </a:r>
            <a:r>
              <a:rPr lang="ru-RU" sz="3200" b="1" i="1" dirty="0"/>
              <a:t>методов</a:t>
            </a:r>
            <a:br>
              <a:rPr lang="ru-RU" sz="3200" b="1" i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ru-RU" dirty="0"/>
              <a:t>Объявление </a:t>
            </a:r>
            <a:r>
              <a:rPr lang="ru-RU" i="1" dirty="0"/>
              <a:t>метода</a:t>
            </a:r>
            <a:r>
              <a:rPr lang="ru-RU" dirty="0"/>
              <a:t> состоит из заголовка и </a:t>
            </a:r>
            <a:r>
              <a:rPr lang="ru-RU" i="1" dirty="0"/>
              <a:t>тела метода</a:t>
            </a:r>
            <a:r>
              <a:rPr lang="ru-RU" dirty="0"/>
              <a:t>. Заголовок состоит из:</a:t>
            </a:r>
          </a:p>
          <a:p>
            <a:pPr marL="0" lvl="0" indent="361950">
              <a:buFont typeface="Wingdings" pitchFamily="2" charset="2"/>
              <a:buChar char="Ø"/>
            </a:pPr>
            <a:r>
              <a:rPr lang="ru-RU" dirty="0"/>
              <a:t>модификаторов (доступа в том числе);</a:t>
            </a:r>
          </a:p>
          <a:p>
            <a:pPr marL="0" lvl="0" indent="361950">
              <a:buFont typeface="Wingdings" pitchFamily="2" charset="2"/>
              <a:buChar char="Ø"/>
            </a:pPr>
            <a:r>
              <a:rPr lang="ru-RU" dirty="0"/>
              <a:t>типа возвращаемого значения или ключевого слова </a:t>
            </a:r>
            <a:r>
              <a:rPr lang="ru-RU" dirty="0" err="1"/>
              <a:t>void</a:t>
            </a:r>
            <a:r>
              <a:rPr lang="ru-RU" dirty="0"/>
              <a:t> ;</a:t>
            </a:r>
          </a:p>
          <a:p>
            <a:pPr marL="0" lvl="0" indent="361950">
              <a:buFont typeface="Wingdings" pitchFamily="2" charset="2"/>
              <a:buChar char="Ø"/>
            </a:pPr>
            <a:r>
              <a:rPr lang="ru-RU" dirty="0"/>
              <a:t>имени </a:t>
            </a:r>
            <a:r>
              <a:rPr lang="ru-RU" i="1" dirty="0"/>
              <a:t>метода</a:t>
            </a:r>
            <a:r>
              <a:rPr lang="ru-RU" dirty="0"/>
              <a:t> ;</a:t>
            </a:r>
          </a:p>
          <a:p>
            <a:pPr marL="0" lvl="0" indent="361950">
              <a:buFont typeface="Wingdings" pitchFamily="2" charset="2"/>
              <a:buChar char="Ø"/>
            </a:pPr>
            <a:r>
              <a:rPr lang="ru-RU" dirty="0"/>
              <a:t>списка аргументов в круглых скобках (аргументов может не быть);</a:t>
            </a:r>
          </a:p>
          <a:p>
            <a:pPr marL="0" lvl="0" indent="361950">
              <a:buFont typeface="Wingdings" pitchFamily="2" charset="2"/>
              <a:buChar char="Ø"/>
            </a:pPr>
            <a:r>
              <a:rPr lang="ru-RU" dirty="0"/>
              <a:t>специального </a:t>
            </a:r>
            <a:r>
              <a:rPr lang="ru-RU" dirty="0" err="1">
                <a:latin typeface="Book Antiqua" pitchFamily="18" charset="0"/>
              </a:rPr>
              <a:t>throws</a:t>
            </a:r>
            <a:r>
              <a:rPr lang="ru-RU" dirty="0"/>
              <a:t> -выражения.</a:t>
            </a:r>
          </a:p>
          <a:p>
            <a:pPr marL="0" indent="3619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pPr marL="0" indent="361950" algn="just">
              <a:buNone/>
            </a:pPr>
            <a:r>
              <a:rPr lang="ru-RU" dirty="0"/>
              <a:t>Заголовок начинается с перечисления модификаторов. Для </a:t>
            </a:r>
            <a:r>
              <a:rPr lang="ru-RU" i="1" dirty="0"/>
              <a:t>методов</a:t>
            </a:r>
            <a:r>
              <a:rPr lang="ru-RU" dirty="0"/>
              <a:t> доступен любой из трех возможных модификаторов доступа. Также допускается использование доступа по умолчанию.</a:t>
            </a:r>
          </a:p>
          <a:p>
            <a:pPr marL="0" indent="361950" algn="just">
              <a:buNone/>
            </a:pPr>
            <a:r>
              <a:rPr lang="ru-RU" dirty="0"/>
              <a:t>Кроме того, существует модификатор </a:t>
            </a:r>
            <a:r>
              <a:rPr lang="ru-RU" dirty="0" err="1">
                <a:latin typeface="Book Antiqua" pitchFamily="18" charset="0"/>
              </a:rPr>
              <a:t>final</a:t>
            </a:r>
            <a:r>
              <a:rPr lang="ru-RU" dirty="0"/>
              <a:t>, который говорит о том, что такой </a:t>
            </a:r>
            <a:r>
              <a:rPr lang="ru-RU" i="1" dirty="0"/>
              <a:t>метод</a:t>
            </a:r>
            <a:r>
              <a:rPr lang="ru-RU" dirty="0"/>
              <a:t> нельзя переопределять в наследниках. Можно считать, что все </a:t>
            </a:r>
            <a:r>
              <a:rPr lang="ru-RU" i="1" dirty="0"/>
              <a:t>методы</a:t>
            </a:r>
            <a:r>
              <a:rPr lang="ru-RU" dirty="0"/>
              <a:t> </a:t>
            </a:r>
            <a:r>
              <a:rPr lang="ru-RU" dirty="0" smtClean="0">
                <a:latin typeface="Book Antiqua" pitchFamily="18" charset="0"/>
              </a:rPr>
              <a:t>final-класса</a:t>
            </a:r>
            <a:r>
              <a:rPr lang="ru-RU" dirty="0"/>
              <a:t>, а также все </a:t>
            </a:r>
            <a:r>
              <a:rPr lang="ru-RU" dirty="0" err="1">
                <a:latin typeface="Book Antiqua" pitchFamily="18" charset="0"/>
              </a:rPr>
              <a:t>private</a:t>
            </a:r>
            <a:r>
              <a:rPr lang="ru-RU" dirty="0">
                <a:latin typeface="Book Antiqua" pitchFamily="18" charset="0"/>
              </a:rPr>
              <a:t> - </a:t>
            </a:r>
            <a:r>
              <a:rPr lang="ru-RU" i="1" dirty="0">
                <a:latin typeface="Book Antiqua" pitchFamily="18" charset="0"/>
              </a:rPr>
              <a:t>методы</a:t>
            </a:r>
            <a:r>
              <a:rPr lang="ru-RU" dirty="0"/>
              <a:t> любого класса, являются </a:t>
            </a:r>
            <a:r>
              <a:rPr lang="ru-RU" dirty="0" err="1">
                <a:latin typeface="Book Antiqua" pitchFamily="18" charset="0"/>
              </a:rPr>
              <a:t>final</a:t>
            </a:r>
            <a:r>
              <a:rPr lang="ru-RU" dirty="0"/>
              <a:t>.</a:t>
            </a:r>
          </a:p>
          <a:p>
            <a:pPr marL="0" indent="3619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10000"/>
          </a:bodyPr>
          <a:lstStyle/>
          <a:p>
            <a:pPr marL="0" indent="361950" algn="just">
              <a:buNone/>
            </a:pPr>
            <a:r>
              <a:rPr lang="ru-RU" dirty="0"/>
              <a:t>После перечисления модификаторов указывается имя (простое или составное) типа возвращаемого значения; это может быть как примитивный, так и объектный тип. Если </a:t>
            </a:r>
            <a:r>
              <a:rPr lang="ru-RU" i="1" dirty="0"/>
              <a:t>метод</a:t>
            </a:r>
            <a:r>
              <a:rPr lang="ru-RU" dirty="0"/>
              <a:t> не возвращает никакого значения, указывается ключевое слово </a:t>
            </a:r>
            <a:r>
              <a:rPr lang="ru-RU" dirty="0" err="1">
                <a:latin typeface="Book Antiqua" pitchFamily="18" charset="0"/>
              </a:rPr>
              <a:t>void</a:t>
            </a:r>
            <a:r>
              <a:rPr lang="ru-RU" dirty="0"/>
              <a:t>.</a:t>
            </a:r>
          </a:p>
          <a:p>
            <a:pPr marL="0" indent="361950" algn="just">
              <a:buNone/>
            </a:pPr>
            <a:r>
              <a:rPr lang="ru-RU" dirty="0"/>
              <a:t>Затем определяется имя </a:t>
            </a:r>
            <a:r>
              <a:rPr lang="ru-RU" i="1" dirty="0"/>
              <a:t>метода</a:t>
            </a:r>
            <a:r>
              <a:rPr lang="ru-RU" dirty="0"/>
              <a:t>. Указанный идентификатор при объявлении становится простым именем </a:t>
            </a:r>
            <a:r>
              <a:rPr lang="ru-RU" i="1" dirty="0"/>
              <a:t>метода</a:t>
            </a:r>
            <a:r>
              <a:rPr lang="ru-RU" dirty="0"/>
              <a:t>. </a:t>
            </a:r>
            <a:r>
              <a:rPr lang="ru-RU" i="1" dirty="0"/>
              <a:t>Составное имя</a:t>
            </a:r>
            <a:r>
              <a:rPr lang="ru-RU" dirty="0"/>
              <a:t> формируется из имени класса или имени переменной объектного типа и простого имени </a:t>
            </a:r>
            <a:r>
              <a:rPr lang="ru-RU" i="1" dirty="0"/>
              <a:t>метода</a:t>
            </a:r>
            <a:r>
              <a:rPr lang="ru-RU" dirty="0"/>
              <a:t>. Областью видимости </a:t>
            </a:r>
            <a:r>
              <a:rPr lang="ru-RU" i="1" dirty="0"/>
              <a:t>метода</a:t>
            </a:r>
            <a:r>
              <a:rPr lang="ru-RU" dirty="0"/>
              <a:t> является все объявление тела класса.</a:t>
            </a:r>
          </a:p>
          <a:p>
            <a:pPr marL="0" indent="3619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/>
              <a:t>Разграничение </a:t>
            </a:r>
            <a:r>
              <a:rPr lang="ru-RU" sz="3600" b="1" i="1" dirty="0"/>
              <a:t>доступа в </a:t>
            </a:r>
            <a:r>
              <a:rPr lang="ru-RU" sz="3600" b="1" i="1" dirty="0" err="1"/>
              <a:t>Java</a:t>
            </a: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pPr marL="0" indent="361950" algn="just">
              <a:buNone/>
            </a:pPr>
            <a:r>
              <a:rPr lang="ru-RU" dirty="0"/>
              <a:t>Уровень доступа элемента языка является статическим свойством, задается на уровне кода и всегда проверяется во время компиляции. Попытка обратиться к закрытому элементу напрямую вызовет ошибку.</a:t>
            </a:r>
          </a:p>
          <a:p>
            <a:pPr marL="0" indent="361950" algn="just">
              <a:buNone/>
            </a:pPr>
            <a:r>
              <a:rPr lang="ru-RU" dirty="0"/>
              <a:t>В </a:t>
            </a:r>
            <a:r>
              <a:rPr lang="ru-RU" dirty="0" err="1"/>
              <a:t>Java</a:t>
            </a:r>
            <a:r>
              <a:rPr lang="ru-RU" dirty="0"/>
              <a:t> модификаторы доступа указываются для:</a:t>
            </a:r>
          </a:p>
          <a:p>
            <a:pPr marL="0" lvl="0" indent="361950" algn="just">
              <a:buFont typeface="Wingdings" pitchFamily="2" charset="2"/>
              <a:buChar char="Ø"/>
            </a:pPr>
            <a:r>
              <a:rPr lang="ru-RU" dirty="0"/>
              <a:t>типов (классов и интерфейсов) объявления верхнего уровня;</a:t>
            </a:r>
          </a:p>
          <a:p>
            <a:pPr marL="0" lvl="0" indent="361950" algn="just">
              <a:buFont typeface="Wingdings" pitchFamily="2" charset="2"/>
              <a:buChar char="Ø"/>
            </a:pPr>
            <a:r>
              <a:rPr lang="ru-RU" dirty="0"/>
              <a:t>элементов ссылочных типов (полей, </a:t>
            </a:r>
            <a:r>
              <a:rPr lang="ru-RU" i="1" dirty="0"/>
              <a:t>методов</a:t>
            </a:r>
            <a:r>
              <a:rPr lang="ru-RU" dirty="0"/>
              <a:t>, внутренних типов);</a:t>
            </a:r>
          </a:p>
          <a:p>
            <a:pPr marL="0" lvl="0" indent="361950" algn="just">
              <a:buFont typeface="Wingdings" pitchFamily="2" charset="2"/>
              <a:buChar char="Ø"/>
            </a:pPr>
            <a:r>
              <a:rPr lang="ru-RU" dirty="0"/>
              <a:t>конструкторов классов.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10000"/>
          </a:bodyPr>
          <a:lstStyle/>
          <a:p>
            <a:pPr marL="0" indent="361950" algn="just">
              <a:buNone/>
            </a:pPr>
            <a:r>
              <a:rPr lang="ru-RU" sz="1500" dirty="0" smtClean="0"/>
              <a:t>Аргументы</a:t>
            </a:r>
            <a:r>
              <a:rPr lang="ru-RU" sz="1500" dirty="0"/>
              <a:t> </a:t>
            </a:r>
            <a:r>
              <a:rPr lang="ru-RU" sz="1500" i="1" dirty="0"/>
              <a:t>метода</a:t>
            </a:r>
            <a:r>
              <a:rPr lang="ru-RU" sz="1500" dirty="0"/>
              <a:t> перечисляются через запятую. Для каждого указывается сначала тип, затем имя параметра. В отличие от объявления переменной здесь запрещается указывать два имени для одного типа</a:t>
            </a:r>
            <a:r>
              <a:rPr lang="ru-RU" sz="1500" dirty="0" smtClean="0"/>
              <a:t>:</a:t>
            </a:r>
          </a:p>
          <a:p>
            <a:pPr marL="0" indent="361950" algn="just">
              <a:buNone/>
            </a:pPr>
            <a:endParaRPr lang="ru-RU" sz="1500" dirty="0"/>
          </a:p>
          <a:p>
            <a:pPr marL="0" indent="361950" algn="just">
              <a:buNone/>
            </a:pPr>
            <a:r>
              <a:rPr lang="en-US" sz="1500" dirty="0"/>
              <a:t>// void calc (double x, y); - </a:t>
            </a:r>
            <a:r>
              <a:rPr lang="ru-RU" sz="1500" dirty="0"/>
              <a:t>ошибка</a:t>
            </a:r>
            <a:r>
              <a:rPr lang="en-US" sz="1500" dirty="0" smtClean="0"/>
              <a:t>!</a:t>
            </a:r>
            <a:endParaRPr lang="ru-RU" sz="1500" dirty="0" smtClean="0"/>
          </a:p>
          <a:p>
            <a:pPr marL="0" indent="361950" algn="just">
              <a:buNone/>
            </a:pPr>
            <a:r>
              <a:rPr lang="en-US" sz="1500" dirty="0" smtClean="0"/>
              <a:t>void </a:t>
            </a:r>
            <a:r>
              <a:rPr lang="en-US" sz="1500" dirty="0"/>
              <a:t>calc (double x, double y);</a:t>
            </a:r>
            <a:r>
              <a:rPr lang="ru-RU" sz="1500" dirty="0" smtClean="0"/>
              <a:t> </a:t>
            </a:r>
          </a:p>
          <a:p>
            <a:pPr marL="0" indent="361950" algn="just">
              <a:buNone/>
            </a:pPr>
            <a:endParaRPr lang="ru-RU" sz="1500" dirty="0" smtClean="0"/>
          </a:p>
          <a:p>
            <a:pPr marL="0" indent="361950" algn="just">
              <a:buNone/>
            </a:pPr>
            <a:r>
              <a:rPr lang="ru-RU" sz="1500" dirty="0" smtClean="0"/>
              <a:t>Если </a:t>
            </a:r>
            <a:r>
              <a:rPr lang="ru-RU" sz="1500" dirty="0"/>
              <a:t>аргументы отсутствуют, указываются пустые круглые скобки. Одноименные параметры запрещены. Создание локальных переменных в </a:t>
            </a:r>
            <a:r>
              <a:rPr lang="ru-RU" sz="1500" i="1" dirty="0"/>
              <a:t>методе</a:t>
            </a:r>
            <a:r>
              <a:rPr lang="ru-RU" sz="1500" dirty="0"/>
              <a:t> с именами, совпадающими с именами параметров, запрещено</a:t>
            </a:r>
            <a:r>
              <a:rPr lang="ru-RU" sz="1500" dirty="0" smtClean="0"/>
              <a:t>.</a:t>
            </a:r>
          </a:p>
          <a:p>
            <a:pPr marL="0" indent="361950" algn="just">
              <a:buNone/>
            </a:pPr>
            <a:endParaRPr lang="ru-RU" sz="1500" dirty="0" smtClean="0"/>
          </a:p>
          <a:p>
            <a:pPr marL="0" indent="361950" algn="just">
              <a:buNone/>
            </a:pPr>
            <a:r>
              <a:rPr lang="ru-RU" sz="1500" dirty="0" smtClean="0"/>
              <a:t>Для </a:t>
            </a:r>
            <a:r>
              <a:rPr lang="ru-RU" sz="1500" dirty="0"/>
              <a:t>каждого аргумента можно ввести ключевое слово </a:t>
            </a:r>
            <a:r>
              <a:rPr lang="ru-RU" sz="1500" dirty="0" err="1">
                <a:latin typeface="Book Antiqua" pitchFamily="18" charset="0"/>
              </a:rPr>
              <a:t>final</a:t>
            </a:r>
            <a:r>
              <a:rPr lang="ru-RU" sz="1500" dirty="0"/>
              <a:t> перед указанием его типа. В этом случае такой параметр не может менять своего значения в </a:t>
            </a:r>
            <a:r>
              <a:rPr lang="ru-RU" sz="1500" i="1" dirty="0"/>
              <a:t>теле метода</a:t>
            </a:r>
            <a:r>
              <a:rPr lang="ru-RU" sz="1500" dirty="0"/>
              <a:t> (то есть участвовать в операции присвоения в качестве левого операнда</a:t>
            </a:r>
            <a:r>
              <a:rPr lang="ru-RU" sz="1500" dirty="0" smtClean="0"/>
              <a:t>).</a:t>
            </a:r>
          </a:p>
          <a:p>
            <a:pPr marL="0" indent="361950" algn="just">
              <a:buNone/>
            </a:pPr>
            <a:endParaRPr lang="ru-RU" sz="1500" dirty="0"/>
          </a:p>
          <a:p>
            <a:pPr marL="0" indent="180975" algn="just">
              <a:buNone/>
            </a:pPr>
            <a:r>
              <a:rPr lang="ru-RU" sz="1500" dirty="0" smtClean="0"/>
              <a:t>Важным понятием является</a:t>
            </a:r>
            <a:r>
              <a:rPr lang="ru-RU" sz="1500" dirty="0"/>
              <a:t> </a:t>
            </a:r>
            <a:r>
              <a:rPr lang="ru-RU" sz="1500" i="1" dirty="0"/>
              <a:t>сигнатура</a:t>
            </a:r>
            <a:r>
              <a:rPr lang="ru-RU" sz="1500" dirty="0"/>
              <a:t> (</a:t>
            </a:r>
            <a:r>
              <a:rPr lang="ru-RU" sz="1500" dirty="0" err="1"/>
              <a:t>signature</a:t>
            </a:r>
            <a:r>
              <a:rPr lang="ru-RU" sz="1500" dirty="0"/>
              <a:t>) </a:t>
            </a:r>
            <a:r>
              <a:rPr lang="ru-RU" sz="1500" i="1" dirty="0"/>
              <a:t>метода</a:t>
            </a:r>
            <a:r>
              <a:rPr lang="ru-RU" sz="1500" dirty="0"/>
              <a:t>. </a:t>
            </a:r>
            <a:r>
              <a:rPr lang="ru-RU" sz="1500" i="1" dirty="0"/>
              <a:t>Сигнатура</a:t>
            </a:r>
            <a:r>
              <a:rPr lang="ru-RU" sz="1500" dirty="0"/>
              <a:t> </a:t>
            </a:r>
            <a:r>
              <a:rPr lang="ru-RU" sz="1500" dirty="0" smtClean="0"/>
              <a:t>определяется </a:t>
            </a:r>
            <a:r>
              <a:rPr lang="ru-RU" sz="1500" dirty="0"/>
              <a:t>именем </a:t>
            </a:r>
            <a:r>
              <a:rPr lang="ru-RU" sz="1500" i="1" dirty="0"/>
              <a:t>метода</a:t>
            </a:r>
            <a:r>
              <a:rPr lang="ru-RU" sz="1500" dirty="0"/>
              <a:t> и его аргументами (количеством, типом, порядком следования). Если для полей запрещается совпадение имен, то для </a:t>
            </a:r>
            <a:r>
              <a:rPr lang="ru-RU" sz="1500" i="1" dirty="0"/>
              <a:t>методов</a:t>
            </a:r>
            <a:r>
              <a:rPr lang="ru-RU" sz="1500" dirty="0"/>
              <a:t> в классе запрещено создание двух </a:t>
            </a:r>
            <a:r>
              <a:rPr lang="ru-RU" sz="1500" i="1" dirty="0"/>
              <a:t>методов</a:t>
            </a:r>
            <a:r>
              <a:rPr lang="ru-RU" sz="1500" dirty="0"/>
              <a:t> с одинаковыми </a:t>
            </a:r>
            <a:r>
              <a:rPr lang="ru-RU" sz="1500" i="1" dirty="0"/>
              <a:t>сигнатурами</a:t>
            </a:r>
            <a:r>
              <a:rPr lang="ru-RU" sz="1500" dirty="0" smtClean="0"/>
              <a:t>.</a:t>
            </a:r>
          </a:p>
          <a:p>
            <a:pPr marL="0" indent="180975" algn="just">
              <a:buNone/>
            </a:pPr>
            <a:endParaRPr lang="ru-RU" sz="1500" dirty="0"/>
          </a:p>
          <a:p>
            <a:pPr marL="0" indent="361950" algn="just">
              <a:buNone/>
            </a:pPr>
            <a:r>
              <a:rPr lang="ru-RU" sz="1500" dirty="0"/>
              <a:t>Например</a:t>
            </a:r>
            <a:r>
              <a:rPr lang="en-US" sz="1500" dirty="0"/>
              <a:t>,</a:t>
            </a:r>
            <a:endParaRPr lang="ru-RU" sz="1500" dirty="0"/>
          </a:p>
          <a:p>
            <a:pPr marL="0" indent="361950" algn="just">
              <a:buNone/>
            </a:pPr>
            <a:r>
              <a:rPr lang="en-US" sz="1500" dirty="0"/>
              <a:t>class Point {   </a:t>
            </a:r>
            <a:endParaRPr lang="ru-RU" sz="1500" dirty="0" smtClean="0"/>
          </a:p>
          <a:p>
            <a:pPr marL="0" indent="361950" algn="just">
              <a:buNone/>
            </a:pPr>
            <a:r>
              <a:rPr lang="en-US" sz="1500" dirty="0" smtClean="0"/>
              <a:t>void </a:t>
            </a:r>
            <a:r>
              <a:rPr lang="en-US" sz="1500" dirty="0"/>
              <a:t>get() {}   </a:t>
            </a:r>
            <a:endParaRPr lang="ru-RU" sz="1500" dirty="0" smtClean="0"/>
          </a:p>
          <a:p>
            <a:pPr marL="0" indent="361950" algn="just">
              <a:buNone/>
            </a:pPr>
            <a:r>
              <a:rPr lang="en-US" sz="1500" dirty="0" smtClean="0"/>
              <a:t>void </a:t>
            </a:r>
            <a:r>
              <a:rPr lang="en-US" sz="1500" dirty="0"/>
              <a:t>get(</a:t>
            </a:r>
            <a:r>
              <a:rPr lang="en-US" sz="1500" dirty="0" err="1"/>
              <a:t>int</a:t>
            </a:r>
            <a:r>
              <a:rPr lang="en-US" sz="1500" dirty="0"/>
              <a:t> x) {}   </a:t>
            </a:r>
            <a:endParaRPr lang="ru-RU" sz="1500" dirty="0" smtClean="0"/>
          </a:p>
          <a:p>
            <a:pPr marL="0" indent="361950" algn="just">
              <a:buNone/>
            </a:pPr>
            <a:r>
              <a:rPr lang="en-US" sz="1500" dirty="0" smtClean="0"/>
              <a:t>void </a:t>
            </a:r>
            <a:r>
              <a:rPr lang="en-US" sz="1500" dirty="0"/>
              <a:t>get(</a:t>
            </a:r>
            <a:r>
              <a:rPr lang="en-US" sz="1500" dirty="0" err="1"/>
              <a:t>int</a:t>
            </a:r>
            <a:r>
              <a:rPr lang="en-US" sz="1500" dirty="0"/>
              <a:t> x, double y) {}   </a:t>
            </a:r>
            <a:endParaRPr lang="ru-RU" sz="1500" dirty="0" smtClean="0"/>
          </a:p>
          <a:p>
            <a:pPr marL="0" indent="361950" algn="just">
              <a:buNone/>
            </a:pPr>
            <a:r>
              <a:rPr lang="en-US" sz="1500" dirty="0" smtClean="0"/>
              <a:t>void </a:t>
            </a:r>
            <a:r>
              <a:rPr lang="en-US" sz="1500" dirty="0"/>
              <a:t>get(double x, </a:t>
            </a:r>
            <a:r>
              <a:rPr lang="en-US" sz="1500" dirty="0" err="1"/>
              <a:t>int</a:t>
            </a:r>
            <a:r>
              <a:rPr lang="en-US" sz="1500" dirty="0"/>
              <a:t> y) </a:t>
            </a:r>
            <a:r>
              <a:rPr lang="en-US" sz="1500" dirty="0" smtClean="0"/>
              <a:t>{}</a:t>
            </a:r>
            <a:endParaRPr lang="ru-RU" sz="1500" dirty="0" smtClean="0"/>
          </a:p>
          <a:p>
            <a:pPr marL="0" indent="361950" algn="just">
              <a:buNone/>
            </a:pPr>
            <a:r>
              <a:rPr lang="ru-RU" sz="1500" dirty="0" smtClean="0"/>
              <a:t>}</a:t>
            </a:r>
            <a:r>
              <a:rPr lang="ru-RU" sz="1500" dirty="0"/>
              <a:t>Такой класс объявлен корректно.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800" b="1" i="1" dirty="0" smtClean="0"/>
              <a:t>Объявление </a:t>
            </a:r>
            <a:r>
              <a:rPr lang="ru-RU" sz="2800" b="1" i="1" dirty="0"/>
              <a:t>конструкторов</a:t>
            </a:r>
            <a:br>
              <a:rPr lang="ru-RU" sz="2800" b="1" i="1" dirty="0"/>
            </a:b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1300" dirty="0"/>
              <a:t>Формат объявления конструкторов похож на упрощенное объявление </a:t>
            </a:r>
            <a:r>
              <a:rPr lang="ru-RU" sz="1300" i="1" dirty="0"/>
              <a:t>методов</a:t>
            </a:r>
            <a:r>
              <a:rPr lang="ru-RU" sz="1300" dirty="0"/>
              <a:t>. Также выделяют </a:t>
            </a:r>
            <a:r>
              <a:rPr lang="ru-RU" sz="1300" u="sng" dirty="0"/>
              <a:t>заголовок</a:t>
            </a:r>
            <a:r>
              <a:rPr lang="ru-RU" sz="1300" dirty="0"/>
              <a:t> и </a:t>
            </a:r>
            <a:r>
              <a:rPr lang="ru-RU" sz="1300" u="sng" dirty="0"/>
              <a:t>тело конструктора</a:t>
            </a:r>
            <a:r>
              <a:rPr lang="ru-RU" sz="1300" dirty="0"/>
              <a:t>. </a:t>
            </a:r>
            <a:endParaRPr lang="ru-RU" sz="1300" dirty="0" smtClean="0"/>
          </a:p>
          <a:p>
            <a:pPr marL="0" indent="361950" algn="just">
              <a:buNone/>
            </a:pPr>
            <a:r>
              <a:rPr lang="ru-RU" sz="1300" dirty="0" smtClean="0"/>
              <a:t>Заголовок </a:t>
            </a:r>
            <a:r>
              <a:rPr lang="ru-RU" sz="1300" dirty="0"/>
              <a:t>состоит, во-первых, из модификаторов доступа (никакие другие модификаторы недопустимы). Во-вторых, указывается имя класса, которое можно расценивать двояко. Можно считать, что имя конструктора совпадает с именем класса. А можно рассматривать конструктор как безымянный, а имя класса – как тип возвращаемого значения, ведь конструктор может породить только объект класса, в котором он объявлен. Это </a:t>
            </a:r>
            <a:r>
              <a:rPr lang="ru-RU" sz="1300" dirty="0" smtClean="0"/>
              <a:t>исключительно </a:t>
            </a:r>
            <a:r>
              <a:rPr lang="ru-RU" sz="1300" dirty="0"/>
              <a:t>дело вкуса, так как на формате объявления никак не сказывается</a:t>
            </a:r>
            <a:r>
              <a:rPr lang="ru-RU" sz="1300" dirty="0" smtClean="0"/>
              <a:t>:</a:t>
            </a:r>
          </a:p>
          <a:p>
            <a:pPr marL="0" indent="361950" algn="just">
              <a:buNone/>
            </a:pPr>
            <a:r>
              <a:rPr lang="en-US" sz="1300" dirty="0"/>
              <a:t>public class Human {   </a:t>
            </a:r>
            <a:endParaRPr lang="ru-RU" sz="1300" dirty="0" smtClean="0"/>
          </a:p>
          <a:p>
            <a:pPr marL="0" indent="361950" algn="just">
              <a:buNone/>
            </a:pPr>
            <a:r>
              <a:rPr lang="ru-RU" sz="1300" dirty="0" smtClean="0"/>
              <a:t>	</a:t>
            </a:r>
            <a:r>
              <a:rPr lang="en-US" sz="1300" dirty="0" smtClean="0"/>
              <a:t>private </a:t>
            </a:r>
            <a:r>
              <a:rPr lang="en-US" sz="1300" dirty="0" err="1"/>
              <a:t>int</a:t>
            </a:r>
            <a:r>
              <a:rPr lang="en-US" sz="1300" dirty="0"/>
              <a:t> age;   </a:t>
            </a:r>
            <a:endParaRPr lang="ru-RU" sz="1300" dirty="0" smtClean="0"/>
          </a:p>
          <a:p>
            <a:pPr marL="0" indent="361950" algn="just">
              <a:buNone/>
            </a:pPr>
            <a:r>
              <a:rPr lang="ru-RU" sz="1300" dirty="0" smtClean="0"/>
              <a:t>	</a:t>
            </a:r>
            <a:r>
              <a:rPr lang="en-US" sz="1300" dirty="0" smtClean="0"/>
              <a:t>protected </a:t>
            </a:r>
            <a:r>
              <a:rPr lang="en-US" sz="1300" dirty="0"/>
              <a:t>Human(</a:t>
            </a:r>
            <a:r>
              <a:rPr lang="en-US" sz="1300" dirty="0" err="1"/>
              <a:t>int</a:t>
            </a:r>
            <a:r>
              <a:rPr lang="en-US" sz="1300" dirty="0"/>
              <a:t> a) {   </a:t>
            </a:r>
            <a:endParaRPr lang="ru-RU" sz="1300" dirty="0" smtClean="0"/>
          </a:p>
          <a:p>
            <a:pPr marL="0" indent="361950" algn="just">
              <a:buNone/>
            </a:pPr>
            <a:r>
              <a:rPr lang="en-US" sz="1300" dirty="0" smtClean="0"/>
              <a:t>  </a:t>
            </a:r>
            <a:r>
              <a:rPr lang="ru-RU" sz="1300" dirty="0" smtClean="0"/>
              <a:t>	</a:t>
            </a:r>
            <a:r>
              <a:rPr lang="en-US" sz="1300" dirty="0" smtClean="0"/>
              <a:t> </a:t>
            </a:r>
            <a:r>
              <a:rPr lang="en-US" sz="1300" dirty="0"/>
              <a:t>age=a;  </a:t>
            </a:r>
            <a:endParaRPr lang="ru-RU" sz="1300" dirty="0" smtClean="0"/>
          </a:p>
          <a:p>
            <a:pPr marL="0" indent="361950" algn="just">
              <a:buNone/>
            </a:pPr>
            <a:r>
              <a:rPr lang="ru-RU" sz="1300" dirty="0" smtClean="0"/>
              <a:t>	</a:t>
            </a:r>
            <a:r>
              <a:rPr lang="en-US" sz="1300" dirty="0" smtClean="0"/>
              <a:t>}</a:t>
            </a:r>
            <a:r>
              <a:rPr lang="en-US" sz="1300" dirty="0"/>
              <a:t>    </a:t>
            </a:r>
            <a:endParaRPr lang="ru-RU" sz="1300" dirty="0" smtClean="0"/>
          </a:p>
          <a:p>
            <a:pPr marL="0" indent="361950" algn="just">
              <a:buNone/>
            </a:pPr>
            <a:r>
              <a:rPr lang="en-US" sz="1300" dirty="0" smtClean="0"/>
              <a:t>public </a:t>
            </a:r>
            <a:r>
              <a:rPr lang="en-US" sz="1300" dirty="0"/>
              <a:t>Human(String name, Human </a:t>
            </a:r>
            <a:r>
              <a:rPr lang="en-US" sz="1300" dirty="0" smtClean="0"/>
              <a:t>mother,</a:t>
            </a:r>
            <a:r>
              <a:rPr lang="ru-RU" sz="1300" dirty="0" smtClean="0"/>
              <a:t> </a:t>
            </a:r>
            <a:r>
              <a:rPr lang="ru-RU" sz="1300" dirty="0" err="1" smtClean="0"/>
              <a:t>Human</a:t>
            </a:r>
            <a:r>
              <a:rPr lang="ru-RU" sz="1300" dirty="0" smtClean="0"/>
              <a:t> </a:t>
            </a:r>
            <a:r>
              <a:rPr lang="ru-RU" sz="1300" dirty="0" err="1"/>
              <a:t>father</a:t>
            </a:r>
            <a:r>
              <a:rPr lang="ru-RU" sz="1300" dirty="0"/>
              <a:t>) </a:t>
            </a:r>
            <a:r>
              <a:rPr lang="ru-RU" sz="1300" dirty="0" smtClean="0"/>
              <a:t>{</a:t>
            </a:r>
          </a:p>
          <a:p>
            <a:pPr marL="0" indent="361950" algn="just">
              <a:buNone/>
            </a:pPr>
            <a:r>
              <a:rPr lang="ru-RU" sz="1300" dirty="0" smtClean="0"/>
              <a:t>  	 </a:t>
            </a:r>
            <a:r>
              <a:rPr lang="ru-RU" sz="1300" dirty="0"/>
              <a:t>age=0;  </a:t>
            </a:r>
            <a:endParaRPr lang="ru-RU" sz="1300" dirty="0" smtClean="0"/>
          </a:p>
          <a:p>
            <a:pPr marL="0" indent="361950" algn="just">
              <a:buNone/>
            </a:pPr>
            <a:r>
              <a:rPr lang="ru-RU" sz="1300" dirty="0" smtClean="0"/>
              <a:t> }</a:t>
            </a:r>
          </a:p>
          <a:p>
            <a:pPr marL="0" indent="361950" algn="just">
              <a:buNone/>
            </a:pPr>
            <a:r>
              <a:rPr lang="ru-RU" sz="1300" dirty="0" smtClean="0"/>
              <a:t>}</a:t>
            </a:r>
          </a:p>
          <a:p>
            <a:pPr marL="0" indent="361950" algn="just">
              <a:buNone/>
            </a:pPr>
            <a:r>
              <a:rPr lang="ru-RU" sz="1300" dirty="0"/>
              <a:t>Как видно из примеров, далее следует перечисление входных аргументов по тем же правилам, что и для </a:t>
            </a:r>
            <a:r>
              <a:rPr lang="ru-RU" sz="1300" i="1" dirty="0"/>
              <a:t>методов</a:t>
            </a:r>
            <a:r>
              <a:rPr lang="ru-RU" sz="1300" dirty="0"/>
              <a:t>. Завершает заголовок конструктора throws-выражение (в примере не использовано, см. лекцию 10 "Исключения"). Оно имеет особую важность для конструкторов, поскольку сгенерировать ошибку – это для конструктора единственный способ не создавать объект. Если конструктор выполнился без ошибок, то объект гарантированно создается.</a:t>
            </a:r>
          </a:p>
          <a:p>
            <a:pPr marL="0" indent="361950" algn="just">
              <a:buNone/>
            </a:pPr>
            <a:r>
              <a:rPr lang="ru-RU" sz="1300" dirty="0"/>
              <a:t>Тело конструктора пустым быть не может и поэтому всегда описывается в фигурных скобках (для простейших реализаций скобки могут быть пустыми</a:t>
            </a:r>
            <a:r>
              <a:rPr lang="ru-RU" sz="1300" dirty="0" smtClean="0"/>
              <a:t>).</a:t>
            </a:r>
          </a:p>
          <a:p>
            <a:pPr marL="0" indent="361950" algn="just">
              <a:buNone/>
            </a:pPr>
            <a:r>
              <a:rPr lang="ru-RU" sz="1400" dirty="0"/>
              <a:t>Тело конструктора может содержать любое количество </a:t>
            </a:r>
            <a:r>
              <a:rPr lang="ru-RU" sz="1400" dirty="0" err="1"/>
              <a:t>return</a:t>
            </a:r>
            <a:r>
              <a:rPr lang="ru-RU" sz="1400" dirty="0"/>
              <a:t> -выражений без аргументов. Если процесс исполнения дойдет до такого выражения, то на этом месте выполнение конструктора будет завершено.</a:t>
            </a:r>
          </a:p>
          <a:p>
            <a:pPr marL="0" indent="361950" algn="just">
              <a:buNone/>
            </a:pPr>
            <a:endParaRPr lang="ru-RU" sz="1300" dirty="0"/>
          </a:p>
          <a:p>
            <a:pPr marL="0" indent="361950" algn="just">
              <a:buNone/>
            </a:pPr>
            <a:endParaRPr lang="ru-RU" sz="13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1300" dirty="0" smtClean="0"/>
              <a:t>Тело </a:t>
            </a:r>
            <a:r>
              <a:rPr lang="ru-RU" sz="1300" dirty="0"/>
              <a:t>конструктора пустым быть не может и поэтому всегда описывается в фигурных скобках (для простейших реализаций скобки могут быть пустыми</a:t>
            </a:r>
            <a:r>
              <a:rPr lang="ru-RU" sz="1300" dirty="0" smtClean="0"/>
              <a:t>).</a:t>
            </a:r>
          </a:p>
          <a:p>
            <a:pPr marL="0" indent="361950" algn="just">
              <a:buNone/>
            </a:pPr>
            <a:r>
              <a:rPr lang="ru-RU" sz="1400" dirty="0"/>
              <a:t>Тело конструктора может содержать любое количество </a:t>
            </a:r>
            <a:r>
              <a:rPr lang="ru-RU" sz="1400" dirty="0" err="1"/>
              <a:t>return</a:t>
            </a:r>
            <a:r>
              <a:rPr lang="ru-RU" sz="1400" dirty="0"/>
              <a:t> -выражений без аргументов. Если процесс исполнения дойдет до такого выражения, то на этом месте выполнение конструктора будет завершено.</a:t>
            </a:r>
          </a:p>
          <a:p>
            <a:pPr marL="0" indent="361950" algn="just">
              <a:buNone/>
            </a:pPr>
            <a:endParaRPr lang="ru-RU" sz="1300" dirty="0"/>
          </a:p>
          <a:p>
            <a:pPr marL="0" indent="361950" algn="just">
              <a:buNone/>
            </a:pPr>
            <a:r>
              <a:rPr lang="ru-RU" sz="1400" dirty="0" smtClean="0"/>
              <a:t>Рассмотрим </a:t>
            </a:r>
            <a:r>
              <a:rPr lang="ru-RU" sz="1400" dirty="0"/>
              <a:t>применение модификаторов доступа для конструкторов. Может вызвать удивление возможность объявлять конструкторы как </a:t>
            </a:r>
            <a:r>
              <a:rPr lang="ru-RU" sz="1400" dirty="0" err="1"/>
              <a:t>private</a:t>
            </a:r>
            <a:r>
              <a:rPr lang="ru-RU" sz="1400" dirty="0"/>
              <a:t>. Ведь они нужны для генерации объектов, а к таким конструкторам ни у кого не будет доступа. Однако в ряде случаев модификатор </a:t>
            </a:r>
            <a:r>
              <a:rPr lang="ru-RU" sz="1400" dirty="0" err="1"/>
              <a:t>private</a:t>
            </a:r>
            <a:r>
              <a:rPr lang="ru-RU" sz="1400" dirty="0"/>
              <a:t> может быть полезен. </a:t>
            </a:r>
            <a:endParaRPr lang="ru-RU" sz="1400" dirty="0" smtClean="0"/>
          </a:p>
          <a:p>
            <a:pPr marL="0" indent="361950" algn="just">
              <a:buNone/>
            </a:pPr>
            <a:r>
              <a:rPr lang="ru-RU" sz="1400" dirty="0" smtClean="0"/>
              <a:t>Например</a:t>
            </a:r>
            <a:r>
              <a:rPr lang="ru-RU" sz="1400" dirty="0"/>
              <a:t>:</a:t>
            </a:r>
          </a:p>
          <a:p>
            <a:pPr marL="0" lvl="0" indent="361950" algn="just">
              <a:buFont typeface="Wingdings" pitchFamily="2" charset="2"/>
              <a:buChar char="Ø"/>
            </a:pPr>
            <a:r>
              <a:rPr lang="ru-RU" sz="1400" dirty="0" err="1"/>
              <a:t>private</a:t>
            </a:r>
            <a:r>
              <a:rPr lang="ru-RU" sz="1400" dirty="0"/>
              <a:t> -конструктор может содержать </a:t>
            </a:r>
            <a:r>
              <a:rPr lang="ru-RU" sz="1400" i="1" dirty="0"/>
              <a:t>инициализирующие действия</a:t>
            </a:r>
            <a:r>
              <a:rPr lang="ru-RU" sz="1400" dirty="0"/>
              <a:t>, а остальные конструкторы будут использовать его с помощью </a:t>
            </a:r>
            <a:r>
              <a:rPr lang="ru-RU" sz="1400" dirty="0" err="1"/>
              <a:t>this</a:t>
            </a:r>
            <a:r>
              <a:rPr lang="ru-RU" sz="1400" dirty="0"/>
              <a:t>, причем прямое обращение к этому конструктору по каким-то причинам нежелательно;</a:t>
            </a:r>
          </a:p>
          <a:p>
            <a:pPr marL="0" lvl="0" indent="361950" algn="just">
              <a:buFont typeface="Wingdings" pitchFamily="2" charset="2"/>
              <a:buChar char="Ø"/>
            </a:pPr>
            <a:r>
              <a:rPr lang="ru-RU" sz="1400" dirty="0"/>
              <a:t>запрет на создание объектов этого класса, например, невозможно создать экземпляр класса </a:t>
            </a:r>
            <a:r>
              <a:rPr lang="ru-RU" sz="1400" dirty="0" err="1"/>
              <a:t>Math</a:t>
            </a:r>
            <a:r>
              <a:rPr lang="ru-RU" sz="1400" dirty="0"/>
              <a:t> ;</a:t>
            </a:r>
          </a:p>
          <a:p>
            <a:pPr marL="0" lvl="0" indent="361950" algn="just">
              <a:buFont typeface="Wingdings" pitchFamily="2" charset="2"/>
              <a:buChar char="Ø"/>
            </a:pPr>
            <a:r>
              <a:rPr lang="ru-RU" sz="1400" dirty="0"/>
              <a:t>реализация специального шаблона проектирования из ООП </a:t>
            </a:r>
            <a:r>
              <a:rPr lang="ru-RU" sz="1400" dirty="0" err="1"/>
              <a:t>Singleton</a:t>
            </a:r>
            <a:r>
              <a:rPr lang="ru-RU" sz="1400" dirty="0"/>
              <a:t>, для работы которого требуется контролировать создание объектов, что невозможно в случае наличия не- </a:t>
            </a:r>
            <a:r>
              <a:rPr lang="ru-RU" sz="1400" dirty="0" err="1"/>
              <a:t>private</a:t>
            </a:r>
            <a:r>
              <a:rPr lang="ru-RU" sz="1400" dirty="0"/>
              <a:t> конструкторов.</a:t>
            </a:r>
          </a:p>
          <a:p>
            <a:pPr marL="0" indent="361950" algn="just">
              <a:buNone/>
            </a:pPr>
            <a:endParaRPr lang="ru-RU" sz="13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400" b="1" i="1" dirty="0" smtClean="0"/>
              <a:t>Инициализаторы</a:t>
            </a: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1400" dirty="0"/>
              <a:t>Записываются объектные </a:t>
            </a:r>
            <a:r>
              <a:rPr lang="ru-RU" sz="1400" i="1" dirty="0"/>
              <a:t>инициализаторы</a:t>
            </a:r>
            <a:r>
              <a:rPr lang="ru-RU" sz="1400" dirty="0"/>
              <a:t> очень просто – внутри фигурных скобок.</a:t>
            </a:r>
          </a:p>
          <a:p>
            <a:pPr marL="0" indent="361950" algn="just">
              <a:buNone/>
            </a:pPr>
            <a:r>
              <a:rPr lang="ru-RU" sz="1400" dirty="0" smtClean="0"/>
              <a:t>	       </a:t>
            </a:r>
            <a:r>
              <a:rPr lang="ru-RU" sz="1400" dirty="0" err="1" smtClean="0"/>
              <a:t>public</a:t>
            </a:r>
            <a:r>
              <a:rPr lang="ru-RU" sz="1400" dirty="0" smtClean="0"/>
              <a:t> </a:t>
            </a:r>
            <a:r>
              <a:rPr lang="ru-RU" sz="1400" dirty="0" err="1" smtClean="0"/>
              <a:t>class</a:t>
            </a:r>
            <a:r>
              <a:rPr lang="ru-RU" sz="1400" dirty="0" smtClean="0"/>
              <a:t> </a:t>
            </a:r>
            <a:r>
              <a:rPr lang="ru-RU" sz="1400" dirty="0" err="1" smtClean="0"/>
              <a:t>Test</a:t>
            </a:r>
            <a:r>
              <a:rPr lang="ru-RU" sz="1400" dirty="0" smtClean="0"/>
              <a:t> {   </a:t>
            </a:r>
          </a:p>
          <a:p>
            <a:pPr marL="800100" lvl="2" indent="361950" algn="just">
              <a:buNone/>
            </a:pPr>
            <a:r>
              <a:rPr lang="ru-RU" sz="1400" dirty="0" smtClean="0"/>
              <a:t>	</a:t>
            </a:r>
            <a:r>
              <a:rPr lang="en-US" sz="1400" dirty="0" smtClean="0"/>
              <a:t>private </a:t>
            </a:r>
            <a:r>
              <a:rPr lang="en-US" sz="1400" dirty="0" err="1" smtClean="0"/>
              <a:t>int</a:t>
            </a:r>
            <a:r>
              <a:rPr lang="en-US" sz="1400" dirty="0" smtClean="0"/>
              <a:t> x, y, z;   </a:t>
            </a:r>
            <a:endParaRPr lang="ru-RU" sz="1400" dirty="0" smtClean="0"/>
          </a:p>
          <a:p>
            <a:pPr marL="800100" lvl="2" indent="361950" algn="just">
              <a:buNone/>
            </a:pPr>
            <a:r>
              <a:rPr lang="en-US" sz="1400" dirty="0" smtClean="0"/>
              <a:t> </a:t>
            </a:r>
            <a:r>
              <a:rPr lang="ru-RU" sz="1400" dirty="0" smtClean="0"/>
              <a:t>// инициализатор объекта   </a:t>
            </a:r>
          </a:p>
          <a:p>
            <a:pPr marL="800100" lvl="2" indent="361950" algn="just">
              <a:buNone/>
            </a:pPr>
            <a:r>
              <a:rPr lang="ru-RU" sz="1400" dirty="0" smtClean="0"/>
              <a:t>{      </a:t>
            </a:r>
          </a:p>
          <a:p>
            <a:pPr marL="800100" lvl="2" indent="361950" algn="just">
              <a:buNone/>
            </a:pPr>
            <a:r>
              <a:rPr lang="ru-RU" sz="1400" dirty="0" smtClean="0"/>
              <a:t>	x=3;     </a:t>
            </a:r>
          </a:p>
          <a:p>
            <a:pPr marL="800100" lvl="2" indent="361950" algn="just">
              <a:buNone/>
            </a:pPr>
            <a:r>
              <a:rPr lang="ru-RU" sz="1400" dirty="0" smtClean="0"/>
              <a:t>	 </a:t>
            </a:r>
            <a:r>
              <a:rPr lang="ru-RU" sz="1400" dirty="0" err="1" smtClean="0"/>
              <a:t>if</a:t>
            </a:r>
            <a:r>
              <a:rPr lang="ru-RU" sz="1400" dirty="0" smtClean="0"/>
              <a:t> (</a:t>
            </a:r>
            <a:r>
              <a:rPr lang="ru-RU" sz="1400" dirty="0" err="1" smtClean="0"/>
              <a:t>x</a:t>
            </a:r>
            <a:r>
              <a:rPr lang="ru-RU" sz="1400" dirty="0" smtClean="0"/>
              <a:t>&gt;0)       </a:t>
            </a:r>
          </a:p>
          <a:p>
            <a:pPr marL="800100" lvl="2" indent="361950" algn="just">
              <a:buNone/>
            </a:pPr>
            <a:r>
              <a:rPr lang="ru-RU" sz="1400" dirty="0" smtClean="0"/>
              <a:t> 	     </a:t>
            </a:r>
            <a:r>
              <a:rPr lang="en-US" sz="1400" dirty="0" smtClean="0"/>
              <a:t>y=4;      </a:t>
            </a:r>
            <a:endParaRPr lang="ru-RU" sz="1400" dirty="0" smtClean="0"/>
          </a:p>
          <a:p>
            <a:pPr marL="800100" lvl="2" indent="361950" algn="just">
              <a:buNone/>
            </a:pPr>
            <a:r>
              <a:rPr lang="ru-RU" sz="1400" dirty="0" smtClean="0"/>
              <a:t>	</a:t>
            </a:r>
            <a:r>
              <a:rPr lang="en-US" sz="1400" dirty="0" smtClean="0"/>
              <a:t>z=Math.max(x, y); </a:t>
            </a:r>
            <a:endParaRPr lang="ru-RU" sz="1400" dirty="0" smtClean="0"/>
          </a:p>
          <a:p>
            <a:pPr marL="800100" lvl="2" indent="361950" algn="just">
              <a:buNone/>
            </a:pPr>
            <a:r>
              <a:rPr lang="en-US" sz="1400" dirty="0" smtClean="0"/>
              <a:t> </a:t>
            </a:r>
            <a:r>
              <a:rPr lang="ru-RU" sz="1400" dirty="0" smtClean="0"/>
              <a:t>  </a:t>
            </a:r>
            <a:r>
              <a:rPr lang="en-US" sz="1400" dirty="0" smtClean="0"/>
              <a:t> </a:t>
            </a:r>
            <a:r>
              <a:rPr lang="ru-RU" sz="1400" dirty="0" smtClean="0"/>
              <a:t>}</a:t>
            </a:r>
          </a:p>
          <a:p>
            <a:pPr marL="800100" lvl="2" indent="361950" algn="just">
              <a:buNone/>
            </a:pPr>
            <a:r>
              <a:rPr lang="ru-RU" sz="1400" dirty="0" smtClean="0"/>
              <a:t>}</a:t>
            </a:r>
          </a:p>
          <a:p>
            <a:pPr marL="0" lvl="2" indent="361950" algn="just">
              <a:buNone/>
            </a:pPr>
            <a:r>
              <a:rPr lang="ru-RU" sz="1400" i="1" dirty="0"/>
              <a:t>Инициализаторы</a:t>
            </a:r>
            <a:r>
              <a:rPr lang="ru-RU" sz="1400" dirty="0"/>
              <a:t> не имеют имен, исполняются при создании объектов, не могут быть вызваны явно, не передаются по наследству (хотя, конечно, </a:t>
            </a:r>
            <a:r>
              <a:rPr lang="ru-RU" sz="1400" i="1" dirty="0"/>
              <a:t>инициализаторы</a:t>
            </a:r>
            <a:r>
              <a:rPr lang="ru-RU" sz="1400" dirty="0"/>
              <a:t> в родительском классе продолжают исполняться при создании объекта класса-наследника).</a:t>
            </a:r>
          </a:p>
          <a:p>
            <a:pPr algn="just">
              <a:buNone/>
            </a:pPr>
            <a:r>
              <a:rPr lang="ru-RU" sz="1400" dirty="0"/>
              <a:t>При создании экземпляра класса вызванный конструктор выполняется следующим образом:</a:t>
            </a:r>
            <a:endParaRPr lang="ru-RU" sz="9600" dirty="0"/>
          </a:p>
          <a:p>
            <a:pPr lvl="0" algn="just">
              <a:buFont typeface="Wingdings" pitchFamily="2" charset="2"/>
              <a:buChar char="Ø"/>
            </a:pPr>
            <a:r>
              <a:rPr lang="ru-RU" sz="1400" dirty="0"/>
              <a:t>если первой строкой идет обращение к конструктору родительского класса (явное или добавленное компилятором по умолчанию), то этот конструктор исполняется;</a:t>
            </a:r>
            <a:endParaRPr lang="ru-RU" sz="8800" dirty="0"/>
          </a:p>
          <a:p>
            <a:pPr lvl="0" algn="just">
              <a:buFont typeface="Wingdings" pitchFamily="2" charset="2"/>
              <a:buChar char="Ø"/>
            </a:pPr>
            <a:r>
              <a:rPr lang="ru-RU" sz="1400" dirty="0"/>
              <a:t>в случае успешного исполнения вызываются все </a:t>
            </a:r>
            <a:r>
              <a:rPr lang="ru-RU" sz="1400" i="1" dirty="0"/>
              <a:t>инициализаторы</a:t>
            </a:r>
            <a:r>
              <a:rPr lang="ru-RU" sz="1400" dirty="0"/>
              <a:t> полей и объекта в том порядке, в каком они объявлены в теле класса;</a:t>
            </a:r>
            <a:endParaRPr lang="ru-RU" sz="8800" dirty="0"/>
          </a:p>
          <a:p>
            <a:pPr lvl="0" algn="just">
              <a:buFont typeface="Wingdings" pitchFamily="2" charset="2"/>
              <a:buChar char="Ø"/>
            </a:pPr>
            <a:r>
              <a:rPr lang="ru-RU" sz="1400" dirty="0"/>
              <a:t>если первой строкой идет обращение к другому конструктору этого же класса, то он вызывается. Повторное выполнение </a:t>
            </a:r>
            <a:r>
              <a:rPr lang="ru-RU" sz="1400" i="1" dirty="0"/>
              <a:t>инициализаторов</a:t>
            </a:r>
            <a:r>
              <a:rPr lang="ru-RU" sz="1400" dirty="0"/>
              <a:t> не производится.</a:t>
            </a:r>
            <a:endParaRPr lang="ru-RU" sz="8800" dirty="0"/>
          </a:p>
          <a:p>
            <a:pPr marL="0" lvl="2" indent="361950" algn="just">
              <a:buNone/>
            </a:pPr>
            <a:endParaRPr lang="ru-RU" sz="1400" dirty="0" smtClean="0"/>
          </a:p>
          <a:p>
            <a:pPr marL="0" lvl="2" indent="361950" algn="just">
              <a:buNone/>
            </a:pPr>
            <a:endParaRPr lang="ru-RU" sz="1400" dirty="0" smtClean="0"/>
          </a:p>
          <a:p>
            <a:pPr marL="800100" lvl="2" indent="361950" algn="just"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pPr marL="0" indent="361950" algn="just">
              <a:buNone/>
            </a:pPr>
            <a:r>
              <a:rPr lang="ru-RU" dirty="0"/>
              <a:t>Как следствие, массив также может быть недоступен в том случае, если недоступен тип, на основе которого он объявлен.</a:t>
            </a:r>
          </a:p>
          <a:p>
            <a:pPr marL="0" indent="361950" algn="just">
              <a:buNone/>
            </a:pPr>
            <a:r>
              <a:rPr lang="ru-RU" dirty="0"/>
              <a:t>Все четыре уровня доступа имеют только элементы типов и конструкторы. Это:</a:t>
            </a:r>
          </a:p>
          <a:p>
            <a:pPr marL="0" indent="361950" algn="just">
              <a:buFont typeface="Wingdings" pitchFamily="2" charset="2"/>
              <a:buChar char="Ø"/>
            </a:pPr>
            <a:r>
              <a:rPr lang="ru-RU" dirty="0" err="1" smtClean="0"/>
              <a:t>public</a:t>
            </a:r>
            <a:r>
              <a:rPr lang="ru-RU" dirty="0" smtClean="0"/>
              <a:t> (закрытый);</a:t>
            </a:r>
            <a:endParaRPr lang="ru-RU" dirty="0"/>
          </a:p>
          <a:p>
            <a:pPr marL="0" indent="361950" algn="just">
              <a:buFont typeface="Wingdings" pitchFamily="2" charset="2"/>
              <a:buChar char="Ø"/>
            </a:pPr>
            <a:r>
              <a:rPr lang="en-US" dirty="0" smtClean="0"/>
              <a:t>private</a:t>
            </a:r>
            <a:r>
              <a:rPr lang="ru-RU" dirty="0" smtClean="0"/>
              <a:t> (открытый);</a:t>
            </a:r>
            <a:endParaRPr lang="ru-RU" dirty="0"/>
          </a:p>
          <a:p>
            <a:pPr marL="0" indent="361950" algn="just">
              <a:buFont typeface="Wingdings" pitchFamily="2" charset="2"/>
              <a:buChar char="Ø"/>
            </a:pPr>
            <a:r>
              <a:rPr lang="en-US" dirty="0" smtClean="0"/>
              <a:t>protected</a:t>
            </a:r>
            <a:r>
              <a:rPr lang="ru-RU" dirty="0" smtClean="0"/>
              <a:t> (защищенный);</a:t>
            </a:r>
            <a:endParaRPr lang="ru-RU" dirty="0"/>
          </a:p>
          <a:p>
            <a:pPr marL="0" indent="361950" algn="just">
              <a:buFont typeface="Wingdings" pitchFamily="2" charset="2"/>
              <a:buChar char="Ø"/>
            </a:pPr>
            <a:r>
              <a:rPr lang="ru-RU" dirty="0"/>
              <a:t>если не указан ни один из этих трех типов, то уровень доступа определяется по умолчанию (</a:t>
            </a:r>
            <a:r>
              <a:rPr lang="ru-RU" dirty="0" err="1"/>
              <a:t>default</a:t>
            </a:r>
            <a:r>
              <a:rPr lang="ru-RU" dirty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62500" lnSpcReduction="20000"/>
          </a:bodyPr>
          <a:lstStyle/>
          <a:p>
            <a:pPr marL="0" indent="361950" algn="just">
              <a:buNone/>
            </a:pPr>
            <a:r>
              <a:rPr lang="ru-RU" dirty="0" smtClean="0"/>
              <a:t>Рассмотрим</a:t>
            </a:r>
            <a:r>
              <a:rPr lang="ru-RU" dirty="0"/>
              <a:t>, какие модификаторы доступа возможны для различных элементов языка.</a:t>
            </a:r>
          </a:p>
          <a:p>
            <a:pPr marL="0" lvl="0" indent="361950" algn="just">
              <a:buFont typeface="Wingdings" pitchFamily="2" charset="2"/>
              <a:buChar char="Ø"/>
            </a:pPr>
            <a:r>
              <a:rPr lang="ru-RU" dirty="0"/>
              <a:t>Пакеты доступны всегда, поэтому у них нет модификаторов доступа (можно сказать, что все они </a:t>
            </a:r>
            <a:r>
              <a:rPr lang="ru-RU" dirty="0" err="1"/>
              <a:t>public</a:t>
            </a:r>
            <a:r>
              <a:rPr lang="ru-RU" dirty="0"/>
              <a:t>, то есть любой существующий в системе пакет может использоваться из любой точки программы).</a:t>
            </a:r>
          </a:p>
          <a:p>
            <a:pPr marL="0" lvl="0" indent="361950" algn="just">
              <a:buFont typeface="Wingdings" pitchFamily="2" charset="2"/>
              <a:buChar char="Ø"/>
            </a:pPr>
            <a:r>
              <a:rPr lang="ru-RU" dirty="0"/>
              <a:t>Типы (классы и интерфейсы) верхнего уровня объявления. При их объявлении существует всего две возможности: указать модификатор </a:t>
            </a:r>
            <a:r>
              <a:rPr lang="ru-RU" dirty="0" err="1"/>
              <a:t>public</a:t>
            </a:r>
            <a:r>
              <a:rPr lang="ru-RU" dirty="0"/>
              <a:t> или не указывать его. Если доступ к типу является </a:t>
            </a:r>
            <a:r>
              <a:rPr lang="ru-RU" dirty="0" err="1"/>
              <a:t>public</a:t>
            </a:r>
            <a:r>
              <a:rPr lang="ru-RU" dirty="0"/>
              <a:t>, то это означает, что он доступен из любой точки кода. Если же он не </a:t>
            </a:r>
            <a:r>
              <a:rPr lang="ru-RU" dirty="0" err="1"/>
              <a:t>public</a:t>
            </a:r>
            <a:r>
              <a:rPr lang="ru-RU" dirty="0"/>
              <a:t>, то уровень доступа назначается по умолчанию: тип доступен только внутри того пакета, где он объявлен.</a:t>
            </a:r>
          </a:p>
          <a:p>
            <a:pPr marL="0" lvl="0" indent="361950" algn="just">
              <a:buFont typeface="Wingdings" pitchFamily="2" charset="2"/>
              <a:buChar char="Ø"/>
            </a:pPr>
            <a:r>
              <a:rPr lang="ru-RU" dirty="0"/>
              <a:t>Массив имеет тот же уровень доступа, что и тип, на основе которого он объявлен (естественно, все примитивные типы являются полностью доступными).</a:t>
            </a:r>
          </a:p>
          <a:p>
            <a:pPr marL="0" lvl="0" indent="361950" algn="just">
              <a:buFont typeface="Wingdings" pitchFamily="2" charset="2"/>
              <a:buChar char="Ø"/>
            </a:pPr>
            <a:r>
              <a:rPr lang="ru-RU" dirty="0"/>
              <a:t>Элементы и </a:t>
            </a:r>
            <a:r>
              <a:rPr lang="ru-RU" i="1" dirty="0"/>
              <a:t>конструкторы объектных типов</a:t>
            </a:r>
            <a:r>
              <a:rPr lang="ru-RU" dirty="0"/>
              <a:t>. Обладают всеми четырьмя возможными значениями уровня доступа. Все элементы интерфейсов являются </a:t>
            </a:r>
            <a:r>
              <a:rPr lang="ru-RU" dirty="0" err="1"/>
              <a:t>public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10000"/>
          </a:bodyPr>
          <a:lstStyle/>
          <a:p>
            <a:pPr marL="0" indent="361950" algn="just">
              <a:buNone/>
            </a:pPr>
            <a:r>
              <a:rPr lang="ru-RU" dirty="0"/>
              <a:t>Для типов объявления верхнего уровня нет необходимости во всех четырех уровнях доступа. </a:t>
            </a:r>
            <a:r>
              <a:rPr lang="ru-RU" i="1" dirty="0" smtClean="0"/>
              <a:t>Private</a:t>
            </a:r>
            <a:r>
              <a:rPr lang="ru-RU" dirty="0" smtClean="0"/>
              <a:t>-типы образовывали </a:t>
            </a:r>
            <a:r>
              <a:rPr lang="ru-RU" dirty="0"/>
              <a:t>бы </a:t>
            </a:r>
            <a:r>
              <a:rPr lang="ru-RU" dirty="0" smtClean="0"/>
              <a:t>закрытую </a:t>
            </a:r>
            <a:r>
              <a:rPr lang="ru-RU" dirty="0"/>
              <a:t>мини-программу, никто не мог бы их использовать. Типы, доступные только для наследников, также не были признаны полезными.</a:t>
            </a:r>
          </a:p>
          <a:p>
            <a:pPr marL="0" indent="361950" algn="just">
              <a:buNone/>
            </a:pPr>
            <a:r>
              <a:rPr lang="ru-RU" dirty="0"/>
              <a:t>Разграничения доступа сказываются не только на обращении к элементам объектных типов или пакетов (через </a:t>
            </a:r>
            <a:r>
              <a:rPr lang="ru-RU" i="1" dirty="0"/>
              <a:t>составное имя</a:t>
            </a:r>
            <a:r>
              <a:rPr lang="ru-RU" dirty="0"/>
              <a:t> или прямое обращение), но также при вызове конструкторов, наследовании, приведении типов. Импортировать недоступные типы запрещается.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10000"/>
          </a:bodyPr>
          <a:lstStyle/>
          <a:p>
            <a:pPr marL="0" indent="361950" algn="just">
              <a:buNone/>
            </a:pPr>
            <a:r>
              <a:rPr lang="ru-RU" dirty="0"/>
              <a:t>Проверка уровня доступа проводится компилятором. </a:t>
            </a:r>
            <a:endParaRPr lang="ru-RU" dirty="0" smtClean="0"/>
          </a:p>
          <a:p>
            <a:pPr marL="0" indent="361950" algn="just">
              <a:buNone/>
            </a:pPr>
            <a:r>
              <a:rPr lang="ru-RU" dirty="0" smtClean="0"/>
              <a:t>Примеры</a:t>
            </a:r>
            <a:r>
              <a:rPr lang="ru-RU" dirty="0"/>
              <a:t>:</a:t>
            </a:r>
          </a:p>
          <a:p>
            <a:pPr marL="0" indent="361950" algn="just">
              <a:buNone/>
            </a:pPr>
            <a:r>
              <a:rPr lang="en-US" dirty="0">
                <a:latin typeface="Book Antiqua" pitchFamily="18" charset="0"/>
              </a:rPr>
              <a:t>public class Wheel {   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private </a:t>
            </a:r>
            <a:r>
              <a:rPr lang="en-US" dirty="0">
                <a:latin typeface="Book Antiqua" pitchFamily="18" charset="0"/>
              </a:rPr>
              <a:t>double radius;  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public </a:t>
            </a:r>
            <a:r>
              <a:rPr lang="en-US" dirty="0">
                <a:latin typeface="Book Antiqua" pitchFamily="18" charset="0"/>
              </a:rPr>
              <a:t>double </a:t>
            </a:r>
            <a:r>
              <a:rPr lang="en-US" dirty="0" err="1">
                <a:latin typeface="Book Antiqua" pitchFamily="18" charset="0"/>
              </a:rPr>
              <a:t>getRadius</a:t>
            </a:r>
            <a:r>
              <a:rPr lang="en-US" dirty="0">
                <a:latin typeface="Book Antiqua" pitchFamily="18" charset="0"/>
              </a:rPr>
              <a:t>() </a:t>
            </a:r>
            <a:r>
              <a:rPr lang="en-US" dirty="0" smtClean="0">
                <a:latin typeface="Book Antiqua" pitchFamily="18" charset="0"/>
              </a:rPr>
              <a:t>{      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ru-RU" dirty="0">
                <a:latin typeface="Book Antiqua" pitchFamily="18" charset="0"/>
              </a:rPr>
              <a:t>	</a:t>
            </a:r>
            <a:r>
              <a:rPr lang="ru-RU" dirty="0" smtClean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return radius</a:t>
            </a:r>
            <a:r>
              <a:rPr lang="en-US" dirty="0">
                <a:latin typeface="Book Antiqua" pitchFamily="18" charset="0"/>
              </a:rPr>
              <a:t>;   </a:t>
            </a:r>
            <a:endParaRPr lang="ru-RU" dirty="0" smtClean="0">
              <a:latin typeface="Book Antiqua" pitchFamily="18" charset="0"/>
            </a:endParaRPr>
          </a:p>
          <a:p>
            <a:pPr marL="400050" lvl="1" indent="361950" algn="just">
              <a:buNone/>
            </a:pPr>
            <a:r>
              <a:rPr lang="ru-RU" dirty="0" smtClean="0">
                <a:latin typeface="Book Antiqua" pitchFamily="18" charset="0"/>
              </a:rPr>
              <a:t>}</a:t>
            </a:r>
          </a:p>
          <a:p>
            <a:pPr marL="0" indent="361950" algn="just">
              <a:buNone/>
            </a:pPr>
            <a:r>
              <a:rPr lang="ru-RU" dirty="0" smtClean="0">
                <a:latin typeface="Book Antiqua" pitchFamily="18" charset="0"/>
              </a:rPr>
              <a:t>} </a:t>
            </a:r>
          </a:p>
          <a:p>
            <a:pPr marL="0" indent="361950" algn="just">
              <a:buNone/>
            </a:pPr>
            <a:r>
              <a:rPr lang="ru-RU" dirty="0" smtClean="0"/>
              <a:t>Значение </a:t>
            </a:r>
            <a:r>
              <a:rPr lang="ru-RU" dirty="0"/>
              <a:t>поля </a:t>
            </a:r>
            <a:r>
              <a:rPr lang="ru-RU" dirty="0" err="1">
                <a:latin typeface="Book Antiqua" pitchFamily="18" charset="0"/>
              </a:rPr>
              <a:t>radius</a:t>
            </a:r>
            <a:r>
              <a:rPr lang="ru-RU" dirty="0">
                <a:latin typeface="Book Antiqua" pitchFamily="18" charset="0"/>
              </a:rPr>
              <a:t> </a:t>
            </a:r>
            <a:r>
              <a:rPr lang="ru-RU" dirty="0"/>
              <a:t>недоступно снаружи класса, однако открытый </a:t>
            </a:r>
            <a:r>
              <a:rPr lang="ru-RU" i="1" dirty="0"/>
              <a:t>метод</a:t>
            </a:r>
            <a:r>
              <a:rPr lang="ru-RU" dirty="0"/>
              <a:t> </a:t>
            </a:r>
            <a:r>
              <a:rPr lang="ru-RU" dirty="0" err="1">
                <a:latin typeface="Book Antiqua" pitchFamily="18" charset="0"/>
              </a:rPr>
              <a:t>getRadius</a:t>
            </a:r>
            <a:r>
              <a:rPr lang="ru-RU" dirty="0">
                <a:latin typeface="Book Antiqua" pitchFamily="18" charset="0"/>
              </a:rPr>
              <a:t>()</a:t>
            </a:r>
            <a:r>
              <a:rPr lang="ru-RU" dirty="0"/>
              <a:t> корректно возвращает его.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62500" lnSpcReduction="20000"/>
          </a:bodyPr>
          <a:lstStyle/>
          <a:p>
            <a:pPr marL="0" indent="361950" algn="just">
              <a:buNone/>
            </a:pPr>
            <a:r>
              <a:rPr lang="ru-RU" dirty="0"/>
              <a:t> </a:t>
            </a:r>
            <a:r>
              <a:rPr lang="en-US" dirty="0">
                <a:latin typeface="Book Antiqua" pitchFamily="18" charset="0"/>
              </a:rPr>
              <a:t>package first; 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// </a:t>
            </a:r>
            <a:r>
              <a:rPr lang="ru-RU" dirty="0">
                <a:latin typeface="Book Antiqua" pitchFamily="18" charset="0"/>
              </a:rPr>
              <a:t>Некоторый класс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Parent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public </a:t>
            </a:r>
            <a:r>
              <a:rPr lang="en-US" dirty="0">
                <a:latin typeface="Book Antiqua" pitchFamily="18" charset="0"/>
              </a:rPr>
              <a:t>class Parent </a:t>
            </a:r>
            <a:r>
              <a:rPr lang="en-US" dirty="0" smtClean="0">
                <a:latin typeface="Book Antiqua" pitchFamily="18" charset="0"/>
              </a:rPr>
              <a:t>{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ru-RU" dirty="0" smtClean="0">
                <a:latin typeface="Book Antiqua" pitchFamily="18" charset="0"/>
              </a:rPr>
              <a:t>}</a:t>
            </a:r>
            <a:r>
              <a:rPr lang="ru-RU" dirty="0">
                <a:latin typeface="Book Antiqua" pitchFamily="18" charset="0"/>
              </a:rPr>
              <a:t> </a:t>
            </a:r>
            <a:r>
              <a:rPr lang="ru-RU" dirty="0" err="1">
                <a:latin typeface="Book Antiqua" pitchFamily="18" charset="0"/>
              </a:rPr>
              <a:t>package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first</a:t>
            </a:r>
            <a:r>
              <a:rPr lang="ru-RU" dirty="0">
                <a:latin typeface="Book Antiqua" pitchFamily="18" charset="0"/>
              </a:rPr>
              <a:t>; 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ru-RU" dirty="0" smtClean="0">
                <a:latin typeface="Book Antiqua" pitchFamily="18" charset="0"/>
              </a:rPr>
              <a:t>// </a:t>
            </a:r>
            <a:r>
              <a:rPr lang="ru-RU" dirty="0">
                <a:latin typeface="Book Antiqua" pitchFamily="18" charset="0"/>
              </a:rPr>
              <a:t>Класс </a:t>
            </a:r>
            <a:r>
              <a:rPr lang="ru-RU" dirty="0" err="1">
                <a:latin typeface="Book Antiqua" pitchFamily="18" charset="0"/>
              </a:rPr>
              <a:t>Child</a:t>
            </a:r>
            <a:r>
              <a:rPr lang="ru-RU" dirty="0">
                <a:latin typeface="Book Antiqua" pitchFamily="18" charset="0"/>
              </a:rPr>
              <a:t> наследуется от класса </a:t>
            </a:r>
            <a:r>
              <a:rPr lang="ru-RU" dirty="0" err="1">
                <a:latin typeface="Book Antiqua" pitchFamily="18" charset="0"/>
              </a:rPr>
              <a:t>Parent</a:t>
            </a:r>
            <a:r>
              <a:rPr lang="ru-RU" dirty="0" smtClean="0">
                <a:latin typeface="Book Antiqua" pitchFamily="18" charset="0"/>
              </a:rPr>
              <a:t>,</a:t>
            </a:r>
          </a:p>
          <a:p>
            <a:pPr marL="0" indent="361950" algn="just">
              <a:buNone/>
            </a:pPr>
            <a:r>
              <a:rPr lang="ru-RU" dirty="0" smtClean="0">
                <a:latin typeface="Book Antiqua" pitchFamily="18" charset="0"/>
              </a:rPr>
              <a:t>// </a:t>
            </a:r>
            <a:r>
              <a:rPr lang="ru-RU" dirty="0">
                <a:latin typeface="Book Antiqua" pitchFamily="18" charset="0"/>
              </a:rPr>
              <a:t>но имеет ограничение доступа по умолчанию</a:t>
            </a:r>
            <a:r>
              <a:rPr lang="en-US" dirty="0">
                <a:latin typeface="Book Antiqua" pitchFamily="18" charset="0"/>
              </a:rPr>
              <a:t>class Child extends </a:t>
            </a:r>
            <a:r>
              <a:rPr lang="en-US" dirty="0" smtClean="0">
                <a:latin typeface="Book Antiqua" pitchFamily="18" charset="0"/>
              </a:rPr>
              <a:t>Parent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 {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}</a:t>
            </a:r>
            <a:r>
              <a:rPr lang="en-US" dirty="0">
                <a:latin typeface="Book Antiqua" pitchFamily="18" charset="0"/>
              </a:rPr>
              <a:t> public class Provider { 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public Parent </a:t>
            </a:r>
            <a:r>
              <a:rPr lang="en-US" dirty="0" err="1">
                <a:latin typeface="Book Antiqua" pitchFamily="18" charset="0"/>
              </a:rPr>
              <a:t>getValue</a:t>
            </a:r>
            <a:r>
              <a:rPr lang="en-US" dirty="0" smtClean="0">
                <a:latin typeface="Book Antiqua" pitchFamily="18" charset="0"/>
              </a:rPr>
              <a:t>() </a:t>
            </a:r>
            <a:r>
              <a:rPr lang="en-US" dirty="0">
                <a:latin typeface="Book Antiqua" pitchFamily="18" charset="0"/>
              </a:rPr>
              <a:t>{  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    </a:t>
            </a:r>
            <a:r>
              <a:rPr lang="en-US" dirty="0">
                <a:latin typeface="Book Antiqua" pitchFamily="18" charset="0"/>
              </a:rPr>
              <a:t>return new Child</a:t>
            </a:r>
            <a:r>
              <a:rPr lang="en-US" dirty="0" smtClean="0">
                <a:latin typeface="Book Antiqua" pitchFamily="18" charset="0"/>
              </a:rPr>
              <a:t>();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ru-RU" dirty="0" smtClean="0">
                <a:latin typeface="Book Antiqua" pitchFamily="18" charset="0"/>
              </a:rPr>
              <a:t>}</a:t>
            </a:r>
          </a:p>
          <a:p>
            <a:pPr marL="0" indent="361950" algn="just">
              <a:buNone/>
            </a:pPr>
            <a:r>
              <a:rPr lang="ru-RU" dirty="0" smtClean="0">
                <a:latin typeface="Book Antiqua" pitchFamily="18" charset="0"/>
              </a:rPr>
              <a:t>}</a:t>
            </a:r>
          </a:p>
          <a:p>
            <a:pPr marL="0" indent="361950" algn="just">
              <a:buNone/>
            </a:pPr>
            <a:r>
              <a:rPr lang="ru-RU" dirty="0"/>
              <a:t>К </a:t>
            </a:r>
            <a:r>
              <a:rPr lang="ru-RU" i="1" dirty="0"/>
              <a:t>методу</a:t>
            </a:r>
            <a:r>
              <a:rPr lang="ru-RU" dirty="0"/>
              <a:t> </a:t>
            </a:r>
            <a:r>
              <a:rPr lang="ru-RU" dirty="0" err="1">
                <a:latin typeface="Book Antiqua" pitchFamily="18" charset="0"/>
              </a:rPr>
              <a:t>getValue</a:t>
            </a:r>
            <a:r>
              <a:rPr lang="ru-RU" dirty="0">
                <a:latin typeface="Book Antiqua" pitchFamily="18" charset="0"/>
              </a:rPr>
              <a:t>()</a:t>
            </a:r>
            <a:r>
              <a:rPr lang="ru-RU" dirty="0"/>
              <a:t> класса </a:t>
            </a:r>
            <a:r>
              <a:rPr lang="ru-RU" dirty="0" err="1">
                <a:latin typeface="Book Antiqua" pitchFamily="18" charset="0"/>
              </a:rPr>
              <a:t>Provider</a:t>
            </a:r>
            <a:r>
              <a:rPr lang="ru-RU" dirty="0"/>
              <a:t> можно обратиться и из другого пакета, не только из пакета </a:t>
            </a:r>
            <a:r>
              <a:rPr lang="ru-RU" dirty="0" err="1">
                <a:latin typeface="Book Antiqua" pitchFamily="18" charset="0"/>
              </a:rPr>
              <a:t>first</a:t>
            </a:r>
            <a:r>
              <a:rPr lang="ru-RU" dirty="0"/>
              <a:t>, поскольку </a:t>
            </a:r>
            <a:r>
              <a:rPr lang="ru-RU" i="1" dirty="0"/>
              <a:t>метод</a:t>
            </a:r>
            <a:r>
              <a:rPr lang="ru-RU" dirty="0"/>
              <a:t> объявлен как </a:t>
            </a:r>
            <a:r>
              <a:rPr lang="ru-RU" dirty="0" err="1">
                <a:latin typeface="Book Antiqua" pitchFamily="18" charset="0"/>
              </a:rPr>
              <a:t>public</a:t>
            </a:r>
            <a:r>
              <a:rPr lang="ru-RU" dirty="0"/>
              <a:t>. Данный </a:t>
            </a:r>
            <a:r>
              <a:rPr lang="ru-RU" i="1" dirty="0"/>
              <a:t>метод</a:t>
            </a:r>
            <a:r>
              <a:rPr lang="ru-RU" dirty="0"/>
              <a:t> возвращает экземпляр класса </a:t>
            </a:r>
            <a:r>
              <a:rPr lang="ru-RU" dirty="0" err="1">
                <a:latin typeface="Book Antiqua" pitchFamily="18" charset="0"/>
              </a:rPr>
              <a:t>Child</a:t>
            </a:r>
            <a:r>
              <a:rPr lang="ru-RU" dirty="0"/>
              <a:t>, который недоступен из других пакетов.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55000" lnSpcReduction="20000"/>
          </a:bodyPr>
          <a:lstStyle/>
          <a:p>
            <a:pPr marL="0" indent="361950" algn="just">
              <a:buNone/>
            </a:pPr>
            <a:r>
              <a:rPr lang="ru-RU" dirty="0" smtClean="0"/>
              <a:t>Следующий </a:t>
            </a:r>
            <a:r>
              <a:rPr lang="ru-RU" dirty="0"/>
              <a:t>вызов является корректным</a:t>
            </a:r>
            <a:r>
              <a:rPr lang="en-US" dirty="0"/>
              <a:t>:</a:t>
            </a:r>
            <a:endParaRPr lang="ru-RU" dirty="0"/>
          </a:p>
          <a:p>
            <a:pPr marL="0" indent="361950" algn="just">
              <a:buNone/>
            </a:pPr>
            <a:r>
              <a:rPr lang="en-US" dirty="0">
                <a:latin typeface="Book Antiqua" pitchFamily="18" charset="0"/>
              </a:rPr>
              <a:t>package second</a:t>
            </a:r>
            <a:r>
              <a:rPr lang="en-US" dirty="0" smtClean="0">
                <a:latin typeface="Book Antiqua" pitchFamily="18" charset="0"/>
              </a:rPr>
              <a:t>;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import </a:t>
            </a:r>
            <a:r>
              <a:rPr lang="en-US" dirty="0">
                <a:latin typeface="Book Antiqua" pitchFamily="18" charset="0"/>
              </a:rPr>
              <a:t>first.*; 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public </a:t>
            </a:r>
            <a:r>
              <a:rPr lang="en-US" dirty="0">
                <a:latin typeface="Book Antiqua" pitchFamily="18" charset="0"/>
              </a:rPr>
              <a:t>class Test {  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public </a:t>
            </a:r>
            <a:r>
              <a:rPr lang="en-US" dirty="0">
                <a:latin typeface="Book Antiqua" pitchFamily="18" charset="0"/>
              </a:rPr>
              <a:t>static void main(String s[])  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{   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Provider </a:t>
            </a:r>
            <a:r>
              <a:rPr lang="en-US" dirty="0">
                <a:latin typeface="Book Antiqua" pitchFamily="18" charset="0"/>
              </a:rPr>
              <a:t>pr = new Provider(); 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Parent </a:t>
            </a:r>
            <a:r>
              <a:rPr lang="en-US" dirty="0">
                <a:latin typeface="Book Antiqua" pitchFamily="18" charset="0"/>
              </a:rPr>
              <a:t>p = </a:t>
            </a:r>
            <a:r>
              <a:rPr lang="en-US" dirty="0" err="1">
                <a:latin typeface="Book Antiqua" pitchFamily="18" charset="0"/>
              </a:rPr>
              <a:t>pr.getValue</a:t>
            </a:r>
            <a:r>
              <a:rPr lang="en-US" dirty="0" smtClean="0">
                <a:latin typeface="Book Antiqua" pitchFamily="18" charset="0"/>
              </a:rPr>
              <a:t>();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err="1" smtClean="0">
                <a:latin typeface="Book Antiqua" pitchFamily="18" charset="0"/>
              </a:rPr>
              <a:t>System.out.println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dirty="0" err="1" smtClean="0">
                <a:latin typeface="Book Antiqua" pitchFamily="18" charset="0"/>
              </a:rPr>
              <a:t>p.getClass</a:t>
            </a:r>
            <a:r>
              <a:rPr lang="en-US" dirty="0">
                <a:latin typeface="Book Antiqua" pitchFamily="18" charset="0"/>
              </a:rPr>
              <a:t>().</a:t>
            </a:r>
            <a:r>
              <a:rPr lang="en-US" dirty="0" err="1">
                <a:latin typeface="Book Antiqua" pitchFamily="18" charset="0"/>
              </a:rPr>
              <a:t>getName</a:t>
            </a:r>
            <a:r>
              <a:rPr lang="en-US" dirty="0">
                <a:latin typeface="Book Antiqua" pitchFamily="18" charset="0"/>
              </a:rPr>
              <a:t>()); 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en-US" dirty="0" smtClean="0">
                <a:latin typeface="Book Antiqua" pitchFamily="18" charset="0"/>
              </a:rPr>
              <a:t>  </a:t>
            </a:r>
            <a:r>
              <a:rPr lang="ru-RU" dirty="0">
                <a:latin typeface="Book Antiqua" pitchFamily="18" charset="0"/>
              </a:rPr>
              <a:t>// (</a:t>
            </a:r>
            <a:r>
              <a:rPr lang="ru-RU" dirty="0" err="1">
                <a:latin typeface="Book Antiqua" pitchFamily="18" charset="0"/>
              </a:rPr>
              <a:t>Child</a:t>
            </a:r>
            <a:r>
              <a:rPr lang="ru-RU" dirty="0">
                <a:latin typeface="Book Antiqua" pitchFamily="18" charset="0"/>
              </a:rPr>
              <a:t>)</a:t>
            </a:r>
            <a:r>
              <a:rPr lang="ru-RU" dirty="0" err="1">
                <a:latin typeface="Book Antiqua" pitchFamily="18" charset="0"/>
              </a:rPr>
              <a:t>p</a:t>
            </a:r>
            <a:r>
              <a:rPr lang="ru-RU" dirty="0">
                <a:latin typeface="Book Antiqua" pitchFamily="18" charset="0"/>
              </a:rPr>
              <a:t> - приведет к ошибке компиляции!  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ru-RU" dirty="0" smtClean="0">
                <a:latin typeface="Book Antiqua" pitchFamily="18" charset="0"/>
              </a:rPr>
              <a:t>}</a:t>
            </a:r>
          </a:p>
          <a:p>
            <a:pPr marL="0" indent="361950" algn="just">
              <a:buNone/>
            </a:pPr>
            <a:r>
              <a:rPr lang="ru-RU" dirty="0" smtClean="0">
                <a:latin typeface="Book Antiqua" pitchFamily="18" charset="0"/>
              </a:rPr>
              <a:t>}</a:t>
            </a:r>
          </a:p>
          <a:p>
            <a:pPr marL="0" indent="361950" algn="just">
              <a:buNone/>
            </a:pPr>
            <a:r>
              <a:rPr lang="ru-RU" dirty="0" smtClean="0">
                <a:latin typeface="Book Antiqua" pitchFamily="18" charset="0"/>
              </a:rPr>
              <a:t>Результатом </a:t>
            </a:r>
            <a:r>
              <a:rPr lang="ru-RU" dirty="0">
                <a:latin typeface="Book Antiqua" pitchFamily="18" charset="0"/>
              </a:rPr>
              <a:t>будет:</a:t>
            </a:r>
          </a:p>
          <a:p>
            <a:pPr marL="0" indent="361950" algn="just">
              <a:buNone/>
            </a:pPr>
            <a:r>
              <a:rPr lang="ru-RU" dirty="0" err="1" smtClean="0">
                <a:latin typeface="Book Antiqua" pitchFamily="18" charset="0"/>
              </a:rPr>
              <a:t>first.Child</a:t>
            </a:r>
            <a:endParaRPr lang="ru-RU" dirty="0" smtClean="0">
              <a:latin typeface="Book Antiqua" pitchFamily="18" charset="0"/>
            </a:endParaRPr>
          </a:p>
          <a:p>
            <a:pPr marL="0" indent="361950" algn="just">
              <a:buNone/>
            </a:pPr>
            <a:r>
              <a:rPr lang="ru-RU" dirty="0"/>
              <a:t>То есть на самом деле в классе </a:t>
            </a:r>
            <a:r>
              <a:rPr lang="ru-RU" dirty="0" err="1">
                <a:latin typeface="Book Antiqua" pitchFamily="18" charset="0"/>
              </a:rPr>
              <a:t>Test</a:t>
            </a:r>
            <a:r>
              <a:rPr lang="ru-RU" dirty="0"/>
              <a:t> работа идет с экземпляром недоступного класса </a:t>
            </a:r>
            <a:r>
              <a:rPr lang="ru-RU" dirty="0" err="1">
                <a:latin typeface="Book Antiqua" pitchFamily="18" charset="0"/>
              </a:rPr>
              <a:t>Child</a:t>
            </a:r>
            <a:r>
              <a:rPr lang="ru-RU" dirty="0"/>
              <a:t>, что возможно, поскольку обращение к нему делается через открытый класс </a:t>
            </a:r>
            <a:r>
              <a:rPr lang="ru-RU" dirty="0" err="1">
                <a:latin typeface="Book Antiqua" pitchFamily="18" charset="0"/>
              </a:rPr>
              <a:t>Parent</a:t>
            </a:r>
            <a:r>
              <a:rPr lang="ru-RU" dirty="0"/>
              <a:t>. Попытка же выполнить явное приведение вызовет ошибку. Да, тип объекта "угадан" верно, но доступ к закрытому типу всегда запрещен.</a:t>
            </a:r>
          </a:p>
          <a:p>
            <a:pPr marL="0" indent="361950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62500" lnSpcReduction="20000"/>
          </a:bodyPr>
          <a:lstStyle/>
          <a:p>
            <a:pPr marL="0" indent="361950">
              <a:buNone/>
            </a:pPr>
            <a:r>
              <a:rPr lang="ru-RU" dirty="0"/>
              <a:t>Следующий пример</a:t>
            </a:r>
            <a:r>
              <a:rPr lang="en-US" dirty="0"/>
              <a:t>:</a:t>
            </a:r>
            <a:endParaRPr lang="ru-RU" dirty="0"/>
          </a:p>
          <a:p>
            <a:pPr marL="0" indent="361950">
              <a:buNone/>
            </a:pPr>
            <a:r>
              <a:rPr lang="en-US" dirty="0">
                <a:latin typeface="Book Antiqua" pitchFamily="18" charset="0"/>
              </a:rPr>
              <a:t>public class Point { </a:t>
            </a:r>
            <a:endParaRPr lang="ru-RU" dirty="0" smtClean="0">
              <a:latin typeface="Book Antiqua" pitchFamily="18" charset="0"/>
            </a:endParaRPr>
          </a:p>
          <a:p>
            <a:pPr marL="0" indent="542925">
              <a:buNone/>
            </a:pPr>
            <a:r>
              <a:rPr lang="en-US" dirty="0" smtClean="0">
                <a:latin typeface="Book Antiqua" pitchFamily="18" charset="0"/>
              </a:rPr>
              <a:t>private </a:t>
            </a:r>
            <a:r>
              <a:rPr lang="en-US" dirty="0" err="1">
                <a:latin typeface="Book Antiqua" pitchFamily="18" charset="0"/>
              </a:rPr>
              <a:t>int</a:t>
            </a:r>
            <a:r>
              <a:rPr lang="en-US" dirty="0">
                <a:latin typeface="Book Antiqua" pitchFamily="18" charset="0"/>
              </a:rPr>
              <a:t> x, y;   </a:t>
            </a:r>
            <a:endParaRPr lang="ru-RU" dirty="0" smtClean="0">
              <a:latin typeface="Book Antiqua" pitchFamily="18" charset="0"/>
            </a:endParaRPr>
          </a:p>
          <a:p>
            <a:pPr marL="0" indent="542925">
              <a:buNone/>
            </a:pPr>
            <a:r>
              <a:rPr lang="en-US" dirty="0" smtClean="0">
                <a:latin typeface="Book Antiqua" pitchFamily="18" charset="0"/>
              </a:rPr>
              <a:t>public </a:t>
            </a:r>
            <a:r>
              <a:rPr lang="en-US" dirty="0" err="1">
                <a:latin typeface="Book Antiqua" pitchFamily="18" charset="0"/>
              </a:rPr>
              <a:t>boolean</a:t>
            </a:r>
            <a:r>
              <a:rPr lang="en-US" dirty="0">
                <a:latin typeface="Book Antiqua" pitchFamily="18" charset="0"/>
              </a:rPr>
              <a:t> equals(Object o) {   </a:t>
            </a:r>
            <a:endParaRPr lang="ru-RU" dirty="0" smtClean="0">
              <a:latin typeface="Book Antiqua" pitchFamily="18" charset="0"/>
            </a:endParaRPr>
          </a:p>
          <a:p>
            <a:pPr marL="0" indent="714375">
              <a:buNone/>
            </a:pPr>
            <a:r>
              <a:rPr lang="en-US" dirty="0" smtClean="0">
                <a:latin typeface="Book Antiqua" pitchFamily="18" charset="0"/>
              </a:rPr>
              <a:t>if </a:t>
            </a:r>
            <a:r>
              <a:rPr lang="en-US" dirty="0">
                <a:latin typeface="Book Antiqua" pitchFamily="18" charset="0"/>
              </a:rPr>
              <a:t>(o </a:t>
            </a:r>
            <a:r>
              <a:rPr lang="en-US" dirty="0" err="1">
                <a:latin typeface="Book Antiqua" pitchFamily="18" charset="0"/>
              </a:rPr>
              <a:t>instanceof</a:t>
            </a:r>
            <a:r>
              <a:rPr lang="en-US" dirty="0">
                <a:latin typeface="Book Antiqua" pitchFamily="18" charset="0"/>
              </a:rPr>
              <a:t> Point) {   </a:t>
            </a:r>
            <a:endParaRPr lang="ru-RU" dirty="0" smtClean="0">
              <a:latin typeface="Book Antiqua" pitchFamily="18" charset="0"/>
            </a:endParaRPr>
          </a:p>
          <a:p>
            <a:pPr marL="0" indent="542925">
              <a:buNone/>
            </a:pPr>
            <a:r>
              <a:rPr lang="en-US" dirty="0" smtClean="0">
                <a:latin typeface="Book Antiqua" pitchFamily="18" charset="0"/>
              </a:rPr>
              <a:t>   </a:t>
            </a:r>
            <a:r>
              <a:rPr lang="en-US" dirty="0">
                <a:latin typeface="Book Antiqua" pitchFamily="18" charset="0"/>
              </a:rPr>
              <a:t>Point p = (Point)o;    </a:t>
            </a:r>
            <a:endParaRPr lang="ru-RU" dirty="0" smtClean="0">
              <a:latin typeface="Book Antiqua" pitchFamily="18" charset="0"/>
            </a:endParaRPr>
          </a:p>
          <a:p>
            <a:pPr marL="0" indent="542925">
              <a:buNone/>
            </a:pP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return </a:t>
            </a:r>
            <a:r>
              <a:rPr lang="en-US" dirty="0" err="1">
                <a:latin typeface="Book Antiqua" pitchFamily="18" charset="0"/>
              </a:rPr>
              <a:t>p.x</a:t>
            </a:r>
            <a:r>
              <a:rPr lang="en-US" dirty="0">
                <a:latin typeface="Book Antiqua" pitchFamily="18" charset="0"/>
              </a:rPr>
              <a:t>==x &amp;&amp; </a:t>
            </a:r>
            <a:r>
              <a:rPr lang="en-US" dirty="0" err="1">
                <a:latin typeface="Book Antiqua" pitchFamily="18" charset="0"/>
              </a:rPr>
              <a:t>p.y</a:t>
            </a:r>
            <a:r>
              <a:rPr lang="en-US" dirty="0">
                <a:latin typeface="Book Antiqua" pitchFamily="18" charset="0"/>
              </a:rPr>
              <a:t>==y;   </a:t>
            </a:r>
            <a:endParaRPr lang="ru-RU" dirty="0" smtClean="0">
              <a:latin typeface="Book Antiqua" pitchFamily="18" charset="0"/>
            </a:endParaRPr>
          </a:p>
          <a:p>
            <a:pPr marL="0" indent="714375">
              <a:buNone/>
            </a:pPr>
            <a:r>
              <a:rPr lang="ru-RU" dirty="0" smtClean="0">
                <a:latin typeface="Book Antiqua" pitchFamily="18" charset="0"/>
              </a:rPr>
              <a:t>}    </a:t>
            </a:r>
          </a:p>
          <a:p>
            <a:pPr marL="0" indent="542925">
              <a:buNone/>
            </a:pPr>
            <a:r>
              <a:rPr lang="ru-RU" dirty="0" err="1" smtClean="0">
                <a:latin typeface="Book Antiqua" pitchFamily="18" charset="0"/>
              </a:rPr>
              <a:t>return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false</a:t>
            </a:r>
            <a:r>
              <a:rPr lang="ru-RU" dirty="0">
                <a:latin typeface="Book Antiqua" pitchFamily="18" charset="0"/>
              </a:rPr>
              <a:t>;  </a:t>
            </a:r>
            <a:endParaRPr lang="ru-RU" dirty="0" smtClean="0">
              <a:latin typeface="Book Antiqua" pitchFamily="18" charset="0"/>
            </a:endParaRPr>
          </a:p>
          <a:p>
            <a:pPr marL="0" indent="542925">
              <a:buNone/>
            </a:pPr>
            <a:r>
              <a:rPr lang="ru-RU" dirty="0" smtClean="0">
                <a:latin typeface="Book Antiqua" pitchFamily="18" charset="0"/>
              </a:rPr>
              <a:t>}</a:t>
            </a:r>
          </a:p>
          <a:p>
            <a:pPr marL="0" indent="361950">
              <a:buNone/>
            </a:pPr>
            <a:r>
              <a:rPr lang="ru-RU" dirty="0" smtClean="0">
                <a:latin typeface="Book Antiqua" pitchFamily="18" charset="0"/>
              </a:rPr>
              <a:t>}</a:t>
            </a:r>
          </a:p>
          <a:p>
            <a:pPr marL="0" indent="361950" algn="just">
              <a:buNone/>
            </a:pPr>
            <a:r>
              <a:rPr lang="ru-RU" dirty="0"/>
              <a:t>В этом примере объявляется класс </a:t>
            </a:r>
            <a:r>
              <a:rPr lang="ru-RU" dirty="0" err="1">
                <a:latin typeface="Book Antiqua" pitchFamily="18" charset="0"/>
              </a:rPr>
              <a:t>Point</a:t>
            </a:r>
            <a:r>
              <a:rPr lang="ru-RU" dirty="0"/>
              <a:t> с двумя полями, описывающими координаты точки. Обратите внимание, что поля полностью закрыты – </a:t>
            </a:r>
            <a:r>
              <a:rPr lang="ru-RU" dirty="0" err="1">
                <a:latin typeface="Book Antiqua" pitchFamily="18" charset="0"/>
              </a:rPr>
              <a:t>private</a:t>
            </a:r>
            <a:r>
              <a:rPr lang="ru-RU" dirty="0"/>
              <a:t>. Далее попытаемся переопределить стандартный </a:t>
            </a:r>
            <a:r>
              <a:rPr lang="ru-RU" i="1" dirty="0"/>
              <a:t>метод</a:t>
            </a:r>
            <a:r>
              <a:rPr lang="ru-RU" dirty="0"/>
              <a:t> </a:t>
            </a:r>
            <a:r>
              <a:rPr lang="ru-RU" dirty="0" err="1">
                <a:latin typeface="Book Antiqua" pitchFamily="18" charset="0"/>
              </a:rPr>
              <a:t>equals</a:t>
            </a:r>
            <a:r>
              <a:rPr lang="ru-RU" dirty="0">
                <a:latin typeface="Book Antiqua" pitchFamily="18" charset="0"/>
              </a:rPr>
              <a:t>()</a:t>
            </a:r>
            <a:r>
              <a:rPr lang="ru-RU" dirty="0"/>
              <a:t> таким образом, чтобы для аргументов, являющихся экземплярами класса </a:t>
            </a:r>
            <a:r>
              <a:rPr lang="ru-RU" dirty="0" err="1">
                <a:latin typeface="Book Antiqua" pitchFamily="18" charset="0"/>
              </a:rPr>
              <a:t>Point</a:t>
            </a:r>
            <a:r>
              <a:rPr lang="ru-RU" dirty="0"/>
              <a:t>, или его наследников (логика работы оператора </a:t>
            </a:r>
            <a:r>
              <a:rPr lang="ru-RU" dirty="0" err="1">
                <a:latin typeface="Book Antiqua" pitchFamily="18" charset="0"/>
              </a:rPr>
              <a:t>instanceof</a:t>
            </a:r>
            <a:r>
              <a:rPr lang="ru-RU" dirty="0"/>
              <a:t> ), в случае равенства координат возвращалось истинное значение.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447</Words>
  <Application>Microsoft Office PowerPoint</Application>
  <PresentationFormat>Экран (4:3)</PresentationFormat>
  <Paragraphs>205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Объявление классов</vt:lpstr>
      <vt:lpstr> Разграничение доступа в Java </vt:lpstr>
      <vt:lpstr>  </vt:lpstr>
      <vt:lpstr>  </vt:lpstr>
      <vt:lpstr>  </vt:lpstr>
      <vt:lpstr>  </vt:lpstr>
      <vt:lpstr>  </vt:lpstr>
      <vt:lpstr>  </vt:lpstr>
      <vt:lpstr>  </vt:lpstr>
      <vt:lpstr>  Объявление классов  </vt:lpstr>
      <vt:lpstr>    </vt:lpstr>
      <vt:lpstr>   Тело класса   </vt:lpstr>
      <vt:lpstr>     </vt:lpstr>
      <vt:lpstr>     </vt:lpstr>
      <vt:lpstr>   Объявление полей    </vt:lpstr>
      <vt:lpstr>       </vt:lpstr>
      <vt:lpstr>    Объявление методов     </vt:lpstr>
      <vt:lpstr>         </vt:lpstr>
      <vt:lpstr>         </vt:lpstr>
      <vt:lpstr>         </vt:lpstr>
      <vt:lpstr>     Объявление конструкторов      </vt:lpstr>
      <vt:lpstr>           </vt:lpstr>
      <vt:lpstr>      Инициализаторы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Объявление классов</dc:title>
  <dc:creator>Admin</dc:creator>
  <cp:lastModifiedBy>Admin</cp:lastModifiedBy>
  <cp:revision>23</cp:revision>
  <dcterms:created xsi:type="dcterms:W3CDTF">2019-10-04T15:38:32Z</dcterms:created>
  <dcterms:modified xsi:type="dcterms:W3CDTF">2019-10-04T18:44:54Z</dcterms:modified>
</cp:coreProperties>
</file>