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307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D25F6-B128-4F24-9A52-D28C65081CD6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BCE7-B390-499E-824E-B6E532F69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D25F6-B128-4F24-9A52-D28C65081CD6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BCE7-B390-499E-824E-B6E532F69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D25F6-B128-4F24-9A52-D28C65081CD6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BCE7-B390-499E-824E-B6E532F69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D25F6-B128-4F24-9A52-D28C65081CD6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BCE7-B390-499E-824E-B6E532F69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D25F6-B128-4F24-9A52-D28C65081CD6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BCE7-B390-499E-824E-B6E532F69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D25F6-B128-4F24-9A52-D28C65081CD6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BCE7-B390-499E-824E-B6E532F69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D25F6-B128-4F24-9A52-D28C65081CD6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BCE7-B390-499E-824E-B6E532F69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D25F6-B128-4F24-9A52-D28C65081CD6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BCE7-B390-499E-824E-B6E532F69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D25F6-B128-4F24-9A52-D28C65081CD6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BCE7-B390-499E-824E-B6E532F69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D25F6-B128-4F24-9A52-D28C65081CD6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BCE7-B390-499E-824E-B6E532F69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D25F6-B128-4F24-9A52-D28C65081CD6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BCE7-B390-499E-824E-B6E532F69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D25F6-B128-4F24-9A52-D28C65081CD6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EBCE7-B390-499E-824E-B6E532F69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Абстрактный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Абстрактный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Абстрактный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Класс </a:t>
            </a:r>
            <a:r>
              <a:rPr lang="en-US" dirty="0" smtClean="0"/>
              <a:t>Keyboard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en-US" dirty="0"/>
              <a:t>class Keyboard :public Device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exist;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state;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 err="1"/>
              <a:t>buttonStatus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x, y;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Keyboard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Keyboard(char</a:t>
            </a:r>
            <a:r>
              <a:rPr lang="en-US" dirty="0"/>
              <a:t>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Init(){};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Out() { </a:t>
            </a:r>
            <a:r>
              <a:rPr lang="en-US" dirty="0" err="1"/>
              <a:t>cout</a:t>
            </a:r>
            <a:r>
              <a:rPr lang="en-US" dirty="0"/>
              <a:t> &lt;&lt; " Keyboard " &lt;&lt; </a:t>
            </a:r>
            <a:r>
              <a:rPr lang="en-US" dirty="0" err="1"/>
              <a:t>endl</a:t>
            </a:r>
            <a:r>
              <a:rPr lang="en-US" dirty="0"/>
              <a:t>; }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Абстрактный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Класс </a:t>
            </a:r>
            <a:r>
              <a:rPr lang="en-US" dirty="0" smtClean="0"/>
              <a:t>Mouse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en-US" dirty="0"/>
              <a:t>class Mouse :public Device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exist;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state;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 err="1"/>
              <a:t>buttonStatus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x, y;</a:t>
            </a:r>
          </a:p>
          <a:p>
            <a:pPr>
              <a:buNone/>
            </a:pPr>
            <a:r>
              <a:rPr lang="en-US" dirty="0" smtClean="0"/>
              <a:t>public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Mouse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Mouse(int</a:t>
            </a:r>
            <a:r>
              <a:rPr lang="en-US" dirty="0"/>
              <a:t>, int);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Init(){};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Out() { </a:t>
            </a:r>
            <a:r>
              <a:rPr lang="en-US" dirty="0" err="1"/>
              <a:t>cout</a:t>
            </a:r>
            <a:r>
              <a:rPr lang="en-US" dirty="0"/>
              <a:t> &lt;&lt; " Mouse " &lt;&lt; </a:t>
            </a:r>
            <a:r>
              <a:rPr lang="en-US" dirty="0" err="1"/>
              <a:t>endl</a:t>
            </a:r>
            <a:r>
              <a:rPr lang="en-US" dirty="0"/>
              <a:t>; }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Абстрактный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Использование данных типов: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//</a:t>
            </a:r>
            <a:r>
              <a:rPr lang="en-US" dirty="0"/>
              <a:t>Device dev</a:t>
            </a:r>
            <a:r>
              <a:rPr lang="en-US" dirty="0" smtClean="0"/>
              <a:t>;</a:t>
            </a:r>
            <a:r>
              <a:rPr lang="ru-RU" dirty="0" smtClean="0"/>
              <a:t>	ошибка </a:t>
            </a:r>
            <a:endParaRPr lang="en-US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Device </a:t>
            </a:r>
            <a:r>
              <a:rPr lang="en-US" dirty="0"/>
              <a:t>*</a:t>
            </a:r>
            <a:r>
              <a:rPr lang="en-US" dirty="0" err="1"/>
              <a:t>ptr_Device</a:t>
            </a:r>
            <a:r>
              <a:rPr lang="en-US" dirty="0"/>
              <a:t> = new Keyboard;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ptr_Device</a:t>
            </a:r>
            <a:r>
              <a:rPr lang="en-US" dirty="0" smtClean="0"/>
              <a:t>-</a:t>
            </a:r>
            <a:r>
              <a:rPr lang="en-US" dirty="0"/>
              <a:t>&gt;Out();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ptr_Device</a:t>
            </a:r>
            <a:r>
              <a:rPr lang="en-US" dirty="0" smtClean="0"/>
              <a:t> </a:t>
            </a:r>
            <a:r>
              <a:rPr lang="en-US" dirty="0"/>
              <a:t>= new Display;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ptr_Device</a:t>
            </a:r>
            <a:r>
              <a:rPr lang="en-US" dirty="0" smtClean="0"/>
              <a:t>-</a:t>
            </a:r>
            <a:r>
              <a:rPr lang="en-US" dirty="0"/>
              <a:t>&gt;Out();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ptr_Device</a:t>
            </a:r>
            <a:r>
              <a:rPr lang="en-US" dirty="0" smtClean="0"/>
              <a:t> </a:t>
            </a:r>
            <a:r>
              <a:rPr lang="en-US" dirty="0"/>
              <a:t>= new Mouse;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ptr_Device</a:t>
            </a:r>
            <a:r>
              <a:rPr lang="en-US" dirty="0" smtClean="0"/>
              <a:t>-</a:t>
            </a:r>
            <a:r>
              <a:rPr lang="en-US" dirty="0"/>
              <a:t>&gt;Out();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Прежде чем говорить о преобразованиях в иерархии классов, вспомним о преобразованиях в целом.</a:t>
            </a:r>
          </a:p>
          <a:p>
            <a:pPr>
              <a:buNone/>
            </a:pPr>
            <a:r>
              <a:rPr lang="ru-RU" dirty="0" smtClean="0"/>
              <a:t>В С++ допустимы преобразования двух видов: в стиле языка С и преобразования с помощью операций преобразования.</a:t>
            </a:r>
          </a:p>
          <a:p>
            <a:pPr>
              <a:buNone/>
            </a:pPr>
            <a:r>
              <a:rPr lang="ru-RU" dirty="0" smtClean="0"/>
              <a:t>Формат старого преобразования можно представить следующим образом:</a:t>
            </a:r>
          </a:p>
          <a:p>
            <a:pPr>
              <a:buNone/>
            </a:pPr>
            <a:r>
              <a:rPr lang="ru-RU" dirty="0" smtClean="0"/>
              <a:t>	тип (выражение) или (тип) выражение.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Язык С++ предлагает набор специальных операций преобразования: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• </a:t>
            </a:r>
            <a:r>
              <a:rPr lang="en-US" dirty="0" err="1" smtClean="0"/>
              <a:t>const_cast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• </a:t>
            </a:r>
            <a:r>
              <a:rPr lang="en-US" dirty="0" err="1" smtClean="0"/>
              <a:t>static_cast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• </a:t>
            </a:r>
            <a:r>
              <a:rPr lang="en-US" dirty="0" err="1" smtClean="0"/>
              <a:t>dynamic_cast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• </a:t>
            </a:r>
            <a:r>
              <a:rPr lang="en-US" dirty="0" err="1" smtClean="0"/>
              <a:t>reinterpret_cast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/>
              <a:t>Операция </a:t>
            </a:r>
            <a:r>
              <a:rPr lang="en-US" b="1" dirty="0" smtClean="0"/>
              <a:t> </a:t>
            </a:r>
            <a:r>
              <a:rPr lang="en-US" b="1" dirty="0" err="1" smtClean="0"/>
              <a:t>static_cast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Операция </a:t>
            </a:r>
            <a:r>
              <a:rPr lang="en-US" dirty="0" smtClean="0"/>
              <a:t> </a:t>
            </a:r>
            <a:r>
              <a:rPr lang="en-US" dirty="0" err="1" smtClean="0"/>
              <a:t>static_cast</a:t>
            </a:r>
            <a:r>
              <a:rPr lang="ru-RU" dirty="0" smtClean="0"/>
              <a:t> используется для преобразования на этапе компиляции (!) между:</a:t>
            </a:r>
          </a:p>
          <a:p>
            <a:pPr>
              <a:buNone/>
            </a:pPr>
            <a:r>
              <a:rPr lang="ru-RU" dirty="0" smtClean="0"/>
              <a:t>	• целыми типами;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• целыми и вещественными;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• целыми и перечисляемыми типами;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• указателями и ссылками на объекты одной иерархии, при условии, что оно однозначно и не связано с понижающим преобразованием виртуального базового класса.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Общий формат операции: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err="1" smtClean="0"/>
              <a:t>static_cast</a:t>
            </a:r>
            <a:r>
              <a:rPr lang="en-US" dirty="0" smtClean="0"/>
              <a:t>&lt;</a:t>
            </a:r>
            <a:r>
              <a:rPr lang="ru-RU" dirty="0" smtClean="0"/>
              <a:t>тип</a:t>
            </a:r>
            <a:r>
              <a:rPr lang="en-US" dirty="0" smtClean="0"/>
              <a:t>&gt; (</a:t>
            </a:r>
            <a:r>
              <a:rPr lang="ru-RU" dirty="0" smtClean="0"/>
              <a:t>выражение);</a:t>
            </a:r>
          </a:p>
          <a:p>
            <a:pPr>
              <a:buNone/>
            </a:pPr>
            <a:r>
              <a:rPr lang="ru-RU" dirty="0" smtClean="0"/>
              <a:t>Например,</a:t>
            </a:r>
          </a:p>
          <a:p>
            <a:pPr>
              <a:buNone/>
            </a:pPr>
            <a:r>
              <a:rPr lang="en-US" dirty="0"/>
              <a:t>c</a:t>
            </a:r>
            <a:r>
              <a:rPr lang="en-US" dirty="0" smtClean="0"/>
              <a:t>lass B{};</a:t>
            </a:r>
          </a:p>
          <a:p>
            <a:pPr>
              <a:buNone/>
            </a:pPr>
            <a:r>
              <a:rPr lang="en-US" dirty="0"/>
              <a:t>c</a:t>
            </a:r>
            <a:r>
              <a:rPr lang="en-US" dirty="0" smtClean="0"/>
              <a:t>lass C :public B{};</a:t>
            </a:r>
          </a:p>
          <a:p>
            <a:pPr>
              <a:buNone/>
            </a:pPr>
            <a:r>
              <a:rPr lang="en-US" dirty="0" smtClean="0"/>
              <a:t>C </a:t>
            </a:r>
            <a:r>
              <a:rPr lang="en-US" dirty="0" err="1" smtClean="0"/>
              <a:t>obj_C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B *</a:t>
            </a:r>
            <a:r>
              <a:rPr lang="en-US" dirty="0" err="1" smtClean="0"/>
              <a:t>ptr_B</a:t>
            </a:r>
            <a:r>
              <a:rPr lang="en-US" dirty="0" smtClean="0"/>
              <a:t> = </a:t>
            </a:r>
            <a:r>
              <a:rPr lang="en-US" dirty="0" err="1" smtClean="0"/>
              <a:t>static_cast</a:t>
            </a:r>
            <a:r>
              <a:rPr lang="en-US" dirty="0" smtClean="0"/>
              <a:t>&lt;B*&gt;(&amp;</a:t>
            </a:r>
            <a:r>
              <a:rPr lang="en-US" dirty="0" err="1" smtClean="0"/>
              <a:t>obj_C</a:t>
            </a:r>
            <a:r>
              <a:rPr lang="en-US" dirty="0" smtClean="0"/>
              <a:t>);  </a:t>
            </a:r>
          </a:p>
          <a:p>
            <a:pPr>
              <a:buNone/>
            </a:pPr>
            <a:r>
              <a:rPr lang="ru-RU" dirty="0" smtClean="0"/>
              <a:t>производный </a:t>
            </a:r>
            <a:r>
              <a:rPr lang="en-US" dirty="0" smtClean="0"/>
              <a:t>-&gt;</a:t>
            </a:r>
            <a:r>
              <a:rPr lang="ru-RU" dirty="0" smtClean="0"/>
              <a:t> базовый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 </a:t>
            </a:r>
            <a:r>
              <a:rPr lang="en-US" dirty="0" err="1" smtClean="0"/>
              <a:t>b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C &amp;</a:t>
            </a:r>
            <a:r>
              <a:rPr lang="en-US" dirty="0" err="1" smtClean="0"/>
              <a:t>ref_C</a:t>
            </a:r>
            <a:r>
              <a:rPr lang="en-US" dirty="0" smtClean="0"/>
              <a:t> = </a:t>
            </a:r>
            <a:r>
              <a:rPr lang="en-US" dirty="0" err="1" smtClean="0"/>
              <a:t>static_cast</a:t>
            </a:r>
            <a:r>
              <a:rPr lang="en-US" dirty="0" smtClean="0"/>
              <a:t>&lt;C&amp;&gt;(b);</a:t>
            </a:r>
            <a:endParaRPr lang="ru-RU" dirty="0" smtClean="0"/>
          </a:p>
          <a:p>
            <a:pPr>
              <a:buNone/>
            </a:pPr>
            <a:r>
              <a:rPr lang="ru-RU" dirty="0"/>
              <a:t>б</a:t>
            </a:r>
            <a:r>
              <a:rPr lang="ru-RU" dirty="0" smtClean="0"/>
              <a:t>азовый </a:t>
            </a:r>
            <a:r>
              <a:rPr lang="en-US" dirty="0" smtClean="0"/>
              <a:t>-&gt;</a:t>
            </a:r>
            <a:r>
              <a:rPr lang="ru-RU" dirty="0" smtClean="0"/>
              <a:t> производный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Стандартные преобразования в иерархии классов</a:t>
            </a:r>
          </a:p>
          <a:p>
            <a:pPr>
              <a:buNone/>
            </a:pPr>
            <a:r>
              <a:rPr lang="ru-RU" dirty="0" smtClean="0"/>
              <a:t>Поскольку между производным и базовым классами существует тесная связь, а именно, производный класс порожден от базового, то есть содержит в себе базовую часть, то между порожденным и базовым классом возможны неявные преобразования.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Эти преобразования называются предопределенными стандартными преобразованиями: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• объект производного класса неявно преобразуется к о объекту базового класса;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• ссылка на производный класс неявно преобразуется к ссылке на базовый класс;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• указатель на производный класс неявно преобразуется к указателю на базовый класс.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Все выше сказанное относится к производному классу с обобществленным базовым классом.</a:t>
            </a:r>
          </a:p>
          <a:p>
            <a:pPr>
              <a:buNone/>
            </a:pPr>
            <a:r>
              <a:rPr lang="ru-RU" dirty="0" smtClean="0"/>
              <a:t>	Рассмотрим пример иерархии классов.</a:t>
            </a:r>
            <a:r>
              <a:rPr lang="en-US" dirty="0"/>
              <a:t>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class </a:t>
            </a:r>
            <a:r>
              <a:rPr lang="en-US" dirty="0"/>
              <a:t>A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</a:t>
            </a:r>
            <a:r>
              <a:rPr lang="en-US" dirty="0"/>
              <a:t>() { </a:t>
            </a:r>
            <a:r>
              <a:rPr lang="en-US" dirty="0" err="1"/>
              <a:t>cout</a:t>
            </a:r>
            <a:r>
              <a:rPr lang="en-US" dirty="0"/>
              <a:t> &lt;&lt; " class A " &lt;&lt; </a:t>
            </a:r>
            <a:r>
              <a:rPr lang="en-US" dirty="0" err="1"/>
              <a:t>endl</a:t>
            </a:r>
            <a:r>
              <a:rPr lang="en-US" dirty="0"/>
              <a:t>; 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Out() { </a:t>
            </a:r>
            <a:r>
              <a:rPr lang="en-US" dirty="0" err="1"/>
              <a:t>cout</a:t>
            </a:r>
            <a:r>
              <a:rPr lang="en-US" dirty="0"/>
              <a:t> &lt;&lt; " class A " &lt;&lt; </a:t>
            </a:r>
            <a:r>
              <a:rPr lang="en-US" dirty="0" err="1"/>
              <a:t>endl</a:t>
            </a:r>
            <a:r>
              <a:rPr lang="en-US" dirty="0"/>
              <a:t>; }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Абстрактный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Функция называется чисто виртуальной, если вместо тело у нее есть признак =0.</a:t>
            </a:r>
          </a:p>
          <a:p>
            <a:pPr>
              <a:buNone/>
            </a:pPr>
            <a:r>
              <a:rPr lang="ru-RU" dirty="0" smtClean="0"/>
              <a:t>Класс, содержащий хотя бы одну чисто виртуальную функцию называется абстрактным. Абстрактный класс может служить только в качестве базового для других классов. В производных классах чисто виртуальные методы могут быть переопределены, либо вновь объявлены как чисто виртуальные.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class B :public A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</a:t>
            </a:r>
            <a:r>
              <a:rPr lang="en-US" dirty="0"/>
              <a:t>():A() { </a:t>
            </a:r>
            <a:r>
              <a:rPr lang="en-US" dirty="0" err="1"/>
              <a:t>cout</a:t>
            </a:r>
            <a:r>
              <a:rPr lang="en-US" dirty="0"/>
              <a:t> &lt;&lt; " class B " &lt;&lt; </a:t>
            </a:r>
            <a:r>
              <a:rPr lang="en-US" dirty="0" err="1"/>
              <a:t>endl</a:t>
            </a:r>
            <a:r>
              <a:rPr lang="en-US" dirty="0"/>
              <a:t>; 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Out() { </a:t>
            </a:r>
            <a:r>
              <a:rPr lang="en-US" dirty="0" err="1"/>
              <a:t>cout</a:t>
            </a:r>
            <a:r>
              <a:rPr lang="en-US" dirty="0"/>
              <a:t> &lt;&lt; " class B " &lt;&lt; </a:t>
            </a:r>
            <a:r>
              <a:rPr lang="en-US" dirty="0" err="1"/>
              <a:t>endl</a:t>
            </a:r>
            <a:r>
              <a:rPr lang="en-US" dirty="0"/>
              <a:t>; }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Все ниже показанные преобразования</a:t>
            </a:r>
            <a:r>
              <a:rPr lang="en-US" dirty="0" smtClean="0"/>
              <a:t> </a:t>
            </a:r>
            <a:r>
              <a:rPr lang="ru-RU" dirty="0" smtClean="0"/>
              <a:t>эквивалентны: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 </a:t>
            </a:r>
            <a:r>
              <a:rPr lang="en-US" dirty="0" err="1"/>
              <a:t>obj_B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//</a:t>
            </a:r>
            <a:r>
              <a:rPr lang="en-US" dirty="0"/>
              <a:t>A </a:t>
            </a:r>
            <a:r>
              <a:rPr lang="en-US" dirty="0" err="1"/>
              <a:t>obj_A</a:t>
            </a:r>
            <a:r>
              <a:rPr lang="en-US" dirty="0"/>
              <a:t> = </a:t>
            </a:r>
            <a:r>
              <a:rPr lang="en-US" dirty="0" err="1"/>
              <a:t>obj_B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//</a:t>
            </a:r>
            <a:r>
              <a:rPr lang="en-US" dirty="0"/>
              <a:t>A </a:t>
            </a:r>
            <a:r>
              <a:rPr lang="en-US" dirty="0" err="1"/>
              <a:t>obj_A</a:t>
            </a:r>
            <a:r>
              <a:rPr lang="en-US" dirty="0"/>
              <a:t> = (A)</a:t>
            </a:r>
            <a:r>
              <a:rPr lang="en-US" dirty="0" err="1"/>
              <a:t>obj_B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 </a:t>
            </a:r>
            <a:r>
              <a:rPr lang="en-US" dirty="0" err="1"/>
              <a:t>obj_A</a:t>
            </a:r>
            <a:r>
              <a:rPr lang="en-US" dirty="0"/>
              <a:t> = </a:t>
            </a:r>
            <a:r>
              <a:rPr lang="en-US" dirty="0" err="1"/>
              <a:t>static_cast</a:t>
            </a:r>
            <a:r>
              <a:rPr lang="en-US" dirty="0"/>
              <a:t>&lt;A&gt;(</a:t>
            </a:r>
            <a:r>
              <a:rPr lang="en-US" dirty="0" err="1"/>
              <a:t>obj_B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То же самое для указателей и ссылок: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 </a:t>
            </a:r>
            <a:r>
              <a:rPr lang="en-US" dirty="0" err="1"/>
              <a:t>obj_B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//</a:t>
            </a:r>
            <a:r>
              <a:rPr lang="en-US" dirty="0"/>
              <a:t>A *</a:t>
            </a:r>
            <a:r>
              <a:rPr lang="en-US" dirty="0" err="1"/>
              <a:t>ptr_A</a:t>
            </a:r>
            <a:r>
              <a:rPr lang="en-US" dirty="0"/>
              <a:t> = &amp;</a:t>
            </a:r>
            <a:r>
              <a:rPr lang="en-US" dirty="0" err="1"/>
              <a:t>obj_B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//</a:t>
            </a:r>
            <a:r>
              <a:rPr lang="en-US" dirty="0"/>
              <a:t>A *</a:t>
            </a:r>
            <a:r>
              <a:rPr lang="en-US" dirty="0" err="1"/>
              <a:t>ptr_A</a:t>
            </a:r>
            <a:r>
              <a:rPr lang="en-US" dirty="0"/>
              <a:t> = (A*)&amp;</a:t>
            </a:r>
            <a:r>
              <a:rPr lang="en-US" dirty="0" err="1"/>
              <a:t>obj_B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 </a:t>
            </a:r>
            <a:r>
              <a:rPr lang="en-US" dirty="0"/>
              <a:t>*</a:t>
            </a:r>
            <a:r>
              <a:rPr lang="en-US" dirty="0" err="1"/>
              <a:t>ptr_A</a:t>
            </a:r>
            <a:r>
              <a:rPr lang="en-US" dirty="0"/>
              <a:t> = </a:t>
            </a:r>
            <a:r>
              <a:rPr lang="en-US" dirty="0" err="1"/>
              <a:t>static_cast</a:t>
            </a:r>
            <a:r>
              <a:rPr lang="en-US" dirty="0"/>
              <a:t>&lt;A *&gt;(&amp;</a:t>
            </a:r>
            <a:r>
              <a:rPr lang="en-US" dirty="0" err="1"/>
              <a:t>obj_B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//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 </a:t>
            </a:r>
            <a:r>
              <a:rPr lang="en-US" dirty="0" err="1"/>
              <a:t>obj_B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//</a:t>
            </a:r>
            <a:r>
              <a:rPr lang="en-US" dirty="0"/>
              <a:t>A &amp;</a:t>
            </a:r>
            <a:r>
              <a:rPr lang="en-US" dirty="0" err="1"/>
              <a:t>ref_A</a:t>
            </a:r>
            <a:r>
              <a:rPr lang="en-US" dirty="0"/>
              <a:t> = </a:t>
            </a:r>
            <a:r>
              <a:rPr lang="en-US" dirty="0" err="1"/>
              <a:t>obj_B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//</a:t>
            </a:r>
            <a:r>
              <a:rPr lang="en-US" dirty="0"/>
              <a:t>A &amp;</a:t>
            </a:r>
            <a:r>
              <a:rPr lang="en-US" dirty="0" err="1"/>
              <a:t>ref_A</a:t>
            </a:r>
            <a:r>
              <a:rPr lang="en-US" dirty="0"/>
              <a:t> = (A &amp;)</a:t>
            </a:r>
            <a:r>
              <a:rPr lang="en-US" dirty="0" err="1"/>
              <a:t>obj_B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 </a:t>
            </a:r>
            <a:r>
              <a:rPr lang="en-US" dirty="0"/>
              <a:t>&amp;</a:t>
            </a:r>
            <a:r>
              <a:rPr lang="en-US" dirty="0" err="1"/>
              <a:t>ref_A</a:t>
            </a:r>
            <a:r>
              <a:rPr lang="en-US" dirty="0"/>
              <a:t> = </a:t>
            </a:r>
            <a:r>
              <a:rPr lang="en-US" dirty="0" err="1"/>
              <a:t>static_cast</a:t>
            </a:r>
            <a:r>
              <a:rPr lang="en-US" dirty="0"/>
              <a:t>&lt;A &amp;&gt;(</a:t>
            </a:r>
            <a:r>
              <a:rPr lang="en-US" dirty="0" err="1"/>
              <a:t>obj_B</a:t>
            </a:r>
            <a:r>
              <a:rPr lang="en-US" dirty="0"/>
              <a:t>);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Приведенные преобразования часто называют преобразованием «вверх». </a:t>
            </a:r>
          </a:p>
          <a:p>
            <a:pPr>
              <a:buNone/>
            </a:pPr>
            <a:r>
              <a:rPr lang="ru-RU" dirty="0"/>
              <a:t>Б</a:t>
            </a:r>
            <a:r>
              <a:rPr lang="ru-RU" dirty="0" smtClean="0"/>
              <a:t>олее конкретный пример преобразования вверх можно посмотреть при передаче некой функции параметра типа базового класса.</a:t>
            </a:r>
          </a:p>
          <a:p>
            <a:pPr>
              <a:buNone/>
            </a:pPr>
            <a:r>
              <a:rPr lang="ru-RU" dirty="0" smtClean="0"/>
              <a:t>Изменим несколько определение классов.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/>
              <a:t>class A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a;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</a:t>
            </a:r>
            <a:r>
              <a:rPr lang="en-US" dirty="0"/>
              <a:t>() : a(0){};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A(int </a:t>
            </a:r>
            <a:r>
              <a:rPr lang="en-US" dirty="0" err="1"/>
              <a:t>i</a:t>
            </a:r>
            <a:r>
              <a:rPr lang="en-US" dirty="0"/>
              <a:t>) : a(</a:t>
            </a:r>
            <a:r>
              <a:rPr lang="en-US" dirty="0" err="1"/>
              <a:t>i</a:t>
            </a:r>
            <a:r>
              <a:rPr lang="en-US" dirty="0"/>
              <a:t>) { </a:t>
            </a:r>
            <a:r>
              <a:rPr lang="en-US" dirty="0" err="1"/>
              <a:t>cout</a:t>
            </a:r>
            <a:r>
              <a:rPr lang="en-US" dirty="0"/>
              <a:t> &lt;&lt; " class A " &lt;&lt; </a:t>
            </a:r>
            <a:r>
              <a:rPr lang="en-US" dirty="0" err="1"/>
              <a:t>endl</a:t>
            </a:r>
            <a:r>
              <a:rPr lang="en-US" dirty="0"/>
              <a:t>; 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Out() { </a:t>
            </a:r>
            <a:r>
              <a:rPr lang="en-US" dirty="0" err="1"/>
              <a:t>cout</a:t>
            </a:r>
            <a:r>
              <a:rPr lang="en-US" dirty="0"/>
              <a:t> &lt;&lt; " class A: " &lt;&lt;  a &lt;&lt; </a:t>
            </a:r>
            <a:r>
              <a:rPr lang="en-US" dirty="0" err="1"/>
              <a:t>endl</a:t>
            </a:r>
            <a:r>
              <a:rPr lang="en-US" dirty="0"/>
              <a:t>; }</a:t>
            </a:r>
          </a:p>
          <a:p>
            <a:pPr>
              <a:buNone/>
            </a:pPr>
            <a:r>
              <a:rPr lang="ru-RU" dirty="0" smtClean="0"/>
              <a:t>};</a:t>
            </a:r>
            <a:endParaRPr lang="ru-RU" dirty="0"/>
          </a:p>
          <a:p>
            <a:pPr>
              <a:buNone/>
            </a:pPr>
            <a:r>
              <a:rPr lang="en-US" dirty="0"/>
              <a:t>class B : public A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b;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</a:t>
            </a:r>
            <a:r>
              <a:rPr lang="en-US" dirty="0"/>
              <a:t>() : A(),b(0){};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B(int </a:t>
            </a:r>
            <a:r>
              <a:rPr lang="en-US" dirty="0" err="1"/>
              <a:t>i</a:t>
            </a:r>
            <a:r>
              <a:rPr lang="en-US" dirty="0"/>
              <a:t>):A(), b(</a:t>
            </a:r>
            <a:r>
              <a:rPr lang="en-US" dirty="0" err="1"/>
              <a:t>i</a:t>
            </a:r>
            <a:r>
              <a:rPr lang="en-US" dirty="0"/>
              <a:t>) { </a:t>
            </a:r>
            <a:r>
              <a:rPr lang="en-US" dirty="0" err="1"/>
              <a:t>cout</a:t>
            </a:r>
            <a:r>
              <a:rPr lang="en-US" dirty="0"/>
              <a:t> &lt;&lt; " class B " &lt;&lt; </a:t>
            </a:r>
            <a:r>
              <a:rPr lang="en-US" dirty="0" err="1"/>
              <a:t>endl</a:t>
            </a:r>
            <a:r>
              <a:rPr lang="en-US" dirty="0"/>
              <a:t>; 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Out() { </a:t>
            </a:r>
            <a:r>
              <a:rPr lang="en-US" dirty="0" err="1"/>
              <a:t>cout</a:t>
            </a:r>
            <a:r>
              <a:rPr lang="en-US" dirty="0"/>
              <a:t> &lt;&lt; " class B:  " &lt;&lt; b &lt;&lt; </a:t>
            </a:r>
            <a:r>
              <a:rPr lang="en-US" dirty="0" err="1"/>
              <a:t>endl</a:t>
            </a:r>
            <a:r>
              <a:rPr lang="en-US" dirty="0"/>
              <a:t>; }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Функция, получающая параметр базового класса:</a:t>
            </a:r>
          </a:p>
          <a:p>
            <a:pPr>
              <a:buNone/>
            </a:pPr>
            <a:r>
              <a:rPr lang="en-US" dirty="0"/>
              <a:t>void </a:t>
            </a:r>
            <a:r>
              <a:rPr lang="en-US" dirty="0" err="1"/>
              <a:t>func</a:t>
            </a:r>
            <a:r>
              <a:rPr lang="en-US" dirty="0"/>
              <a:t>(A </a:t>
            </a:r>
            <a:r>
              <a:rPr lang="en-US" dirty="0" err="1"/>
              <a:t>a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a.Out</a:t>
            </a:r>
            <a:r>
              <a:rPr lang="en-US" dirty="0"/>
              <a:t>(); 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ru-RU" dirty="0" smtClean="0"/>
              <a:t>И пример ее использования: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 </a:t>
            </a:r>
            <a:r>
              <a:rPr lang="en-US" dirty="0" err="1" smtClean="0"/>
              <a:t>obj_A</a:t>
            </a:r>
            <a:r>
              <a:rPr lang="en-US" dirty="0" smtClean="0"/>
              <a:t>(1);</a:t>
            </a:r>
            <a:endParaRPr lang="en-US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func</a:t>
            </a:r>
            <a:r>
              <a:rPr lang="en-US" dirty="0" smtClean="0"/>
              <a:t>(</a:t>
            </a:r>
            <a:r>
              <a:rPr lang="en-US" dirty="0" err="1" smtClean="0"/>
              <a:t>obj_A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 </a:t>
            </a:r>
            <a:r>
              <a:rPr lang="en-US" dirty="0" err="1" smtClean="0"/>
              <a:t>obj_B</a:t>
            </a:r>
            <a:r>
              <a:rPr lang="en-US" dirty="0" smtClean="0"/>
              <a:t>(222);</a:t>
            </a:r>
            <a:endParaRPr lang="en-US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func</a:t>
            </a:r>
            <a:r>
              <a:rPr lang="en-US" dirty="0" smtClean="0"/>
              <a:t>(</a:t>
            </a:r>
            <a:r>
              <a:rPr lang="en-US" dirty="0" err="1" smtClean="0"/>
              <a:t>obj_B</a:t>
            </a:r>
            <a:r>
              <a:rPr lang="en-US" dirty="0"/>
              <a:t>);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Вызов </a:t>
            </a:r>
            <a:r>
              <a:rPr lang="en-US" dirty="0" err="1" smtClean="0"/>
              <a:t>func</a:t>
            </a:r>
            <a:r>
              <a:rPr lang="en-US" dirty="0" smtClean="0"/>
              <a:t>(</a:t>
            </a:r>
            <a:r>
              <a:rPr lang="en-US" dirty="0" err="1" smtClean="0"/>
              <a:t>obj_A</a:t>
            </a:r>
            <a:r>
              <a:rPr lang="en-US" dirty="0" smtClean="0"/>
              <a:t>);</a:t>
            </a:r>
            <a:r>
              <a:rPr lang="ru-RU" dirty="0" smtClean="0"/>
              <a:t> не вызывает сомнений, а вызов </a:t>
            </a:r>
            <a:r>
              <a:rPr lang="en-US" dirty="0" err="1"/>
              <a:t>func</a:t>
            </a:r>
            <a:r>
              <a:rPr lang="en-US" dirty="0"/>
              <a:t>(</a:t>
            </a:r>
            <a:r>
              <a:rPr lang="en-US" dirty="0" err="1"/>
              <a:t>obj_B</a:t>
            </a:r>
            <a:r>
              <a:rPr lang="en-US" dirty="0" smtClean="0"/>
              <a:t>);</a:t>
            </a:r>
            <a:r>
              <a:rPr lang="ru-RU" dirty="0" smtClean="0"/>
              <a:t> производит неявное преобразование объекта производного класса к типу базового.</a:t>
            </a:r>
          </a:p>
          <a:p>
            <a:pPr>
              <a:buNone/>
            </a:pPr>
            <a:r>
              <a:rPr lang="ru-RU" dirty="0" smtClean="0"/>
              <a:t>Более «грамотный» вызов: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/>
              <a:t> </a:t>
            </a:r>
            <a:r>
              <a:rPr lang="en-US" dirty="0" err="1"/>
              <a:t>func</a:t>
            </a:r>
            <a:r>
              <a:rPr lang="en-US" dirty="0"/>
              <a:t>(</a:t>
            </a:r>
            <a:r>
              <a:rPr lang="en-US" dirty="0" err="1"/>
              <a:t>static_cast</a:t>
            </a:r>
            <a:r>
              <a:rPr lang="en-US" dirty="0"/>
              <a:t>&lt;A&gt;(</a:t>
            </a:r>
            <a:r>
              <a:rPr lang="en-US" dirty="0" err="1"/>
              <a:t>obj_B</a:t>
            </a:r>
            <a:r>
              <a:rPr lang="en-US" dirty="0" smtClean="0"/>
              <a:t>));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Преобразование указателей и ссылок попробуйте самостоятельно.</a:t>
            </a:r>
            <a:endParaRPr lang="en-US" dirty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Преобразования вниз</a:t>
            </a:r>
          </a:p>
          <a:p>
            <a:pPr>
              <a:buNone/>
            </a:pPr>
            <a:r>
              <a:rPr lang="ru-RU" dirty="0" smtClean="0"/>
              <a:t>Преобразования в иерархии классов можно осуществлять не только снизу вверх, но и снизу вверх, то есть от базовых классов к типу производных классов. Следует оговориться, что такие преобразования</a:t>
            </a:r>
            <a:r>
              <a:rPr lang="en-US" dirty="0" smtClean="0"/>
              <a:t> </a:t>
            </a:r>
            <a:r>
              <a:rPr lang="ru-RU" dirty="0" smtClean="0"/>
              <a:t>не относятся к стандартным и допускаются только для указателей или ссылок. Преобразование объектов запрещено (!).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Рассмотрим еще раз иерархию классов.</a:t>
            </a:r>
          </a:p>
          <a:p>
            <a:pPr>
              <a:buNone/>
            </a:pPr>
            <a:r>
              <a:rPr lang="en-US" dirty="0"/>
              <a:t>class A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a;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</a:t>
            </a:r>
            <a:r>
              <a:rPr lang="en-US" dirty="0"/>
              <a:t>() : a(0){};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A(int </a:t>
            </a:r>
            <a:r>
              <a:rPr lang="en-US" dirty="0" err="1"/>
              <a:t>i</a:t>
            </a:r>
            <a:r>
              <a:rPr lang="en-US" dirty="0"/>
              <a:t>) : a(</a:t>
            </a:r>
            <a:r>
              <a:rPr lang="en-US" dirty="0" err="1"/>
              <a:t>i</a:t>
            </a:r>
            <a:r>
              <a:rPr lang="en-US" dirty="0"/>
              <a:t>) 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Out() { </a:t>
            </a:r>
            <a:r>
              <a:rPr lang="en-US" dirty="0" err="1"/>
              <a:t>cout</a:t>
            </a:r>
            <a:r>
              <a:rPr lang="en-US" dirty="0"/>
              <a:t> &lt;&lt; " class A: " &lt;&lt;  a &lt;&lt; </a:t>
            </a:r>
            <a:r>
              <a:rPr lang="en-US" dirty="0" err="1"/>
              <a:t>endl</a:t>
            </a:r>
            <a:r>
              <a:rPr lang="en-US" dirty="0"/>
              <a:t>; }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class B : public A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b;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</a:t>
            </a:r>
            <a:r>
              <a:rPr lang="en-US" dirty="0"/>
              <a:t>() : A(),b(0){};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B(int </a:t>
            </a:r>
            <a:r>
              <a:rPr lang="en-US" dirty="0"/>
              <a:t>a, int </a:t>
            </a:r>
            <a:r>
              <a:rPr lang="en-US" dirty="0" err="1"/>
              <a:t>i</a:t>
            </a:r>
            <a:r>
              <a:rPr lang="en-US" dirty="0"/>
              <a:t>):A(a), b(</a:t>
            </a:r>
            <a:r>
              <a:rPr lang="en-US" dirty="0" err="1"/>
              <a:t>i</a:t>
            </a:r>
            <a:r>
              <a:rPr lang="en-US" dirty="0"/>
              <a:t>) 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Out() { </a:t>
            </a:r>
            <a:r>
              <a:rPr lang="en-US" dirty="0" err="1"/>
              <a:t>cout</a:t>
            </a:r>
            <a:r>
              <a:rPr lang="en-US" dirty="0"/>
              <a:t> &lt;&lt; " class B:  " &lt;&lt; b &lt;&lt; </a:t>
            </a:r>
            <a:r>
              <a:rPr lang="en-US" dirty="0" err="1"/>
              <a:t>endl</a:t>
            </a:r>
            <a:r>
              <a:rPr lang="en-US" dirty="0"/>
              <a:t>; }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Абстрактный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Правила использования абстрактных классов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	• тип параметра метода (функции) не может быть абстрактным классом;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• тип возвращаемого методом (функцией) значения не может быть абстрактным классом;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• разрешено создавать указатель и ссылку на абстрактный базовый класс;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Переопределим функцию:</a:t>
            </a:r>
          </a:p>
          <a:p>
            <a:pPr>
              <a:buNone/>
            </a:pPr>
            <a:r>
              <a:rPr lang="en-US" dirty="0"/>
              <a:t>void </a:t>
            </a:r>
            <a:r>
              <a:rPr lang="en-US" dirty="0" err="1"/>
              <a:t>func</a:t>
            </a:r>
            <a:r>
              <a:rPr lang="en-US" dirty="0"/>
              <a:t>(A *</a:t>
            </a:r>
            <a:r>
              <a:rPr lang="en-US" dirty="0" err="1"/>
              <a:t>pA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 </a:t>
            </a:r>
            <a:r>
              <a:rPr lang="en-US" dirty="0"/>
              <a:t>*</a:t>
            </a:r>
            <a:r>
              <a:rPr lang="en-US" dirty="0" err="1"/>
              <a:t>pB</a:t>
            </a:r>
            <a:r>
              <a:rPr lang="en-US" dirty="0"/>
              <a:t> = </a:t>
            </a:r>
            <a:r>
              <a:rPr lang="en-US" dirty="0" err="1"/>
              <a:t>static_cast</a:t>
            </a:r>
            <a:r>
              <a:rPr lang="en-US" dirty="0"/>
              <a:t>&lt;B *&gt;(</a:t>
            </a:r>
            <a:r>
              <a:rPr lang="en-US" dirty="0" err="1"/>
              <a:t>pA</a:t>
            </a:r>
            <a:r>
              <a:rPr lang="en-US" dirty="0"/>
              <a:t>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pB</a:t>
            </a:r>
            <a:r>
              <a:rPr lang="en-US" dirty="0" smtClean="0"/>
              <a:t>-</a:t>
            </a:r>
            <a:r>
              <a:rPr lang="en-US" dirty="0"/>
              <a:t>&gt;Out(); </a:t>
            </a:r>
          </a:p>
          <a:p>
            <a:pPr>
              <a:buNone/>
            </a:pPr>
            <a:r>
              <a:rPr lang="ru-RU" dirty="0" smtClean="0"/>
              <a:t>} </a:t>
            </a:r>
          </a:p>
          <a:p>
            <a:pPr>
              <a:buNone/>
            </a:pPr>
            <a:r>
              <a:rPr lang="ru-RU" dirty="0" smtClean="0"/>
              <a:t>Несложно заметить, что функция получает указатель на объект базового класса.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Ее основным действием является </a:t>
            </a:r>
            <a:r>
              <a:rPr lang="ru-RU" dirty="0"/>
              <a:t>я</a:t>
            </a:r>
            <a:r>
              <a:rPr lang="ru-RU" dirty="0" smtClean="0"/>
              <a:t>вное преобразование аргумента к типу производного класса: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 B *</a:t>
            </a:r>
            <a:r>
              <a:rPr lang="en-US" dirty="0" err="1" smtClean="0"/>
              <a:t>pB</a:t>
            </a:r>
            <a:r>
              <a:rPr lang="en-US" dirty="0" smtClean="0"/>
              <a:t> = </a:t>
            </a:r>
            <a:r>
              <a:rPr lang="en-US" dirty="0" err="1" smtClean="0"/>
              <a:t>static_cast</a:t>
            </a:r>
            <a:r>
              <a:rPr lang="en-US" dirty="0" smtClean="0"/>
              <a:t>&lt;B *&gt;(</a:t>
            </a:r>
            <a:r>
              <a:rPr lang="en-US" dirty="0" err="1" smtClean="0"/>
              <a:t>pA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Результат вызова данной функции будет зависеть от типа фактического аргумента.</a:t>
            </a:r>
          </a:p>
          <a:p>
            <a:pPr>
              <a:buNone/>
            </a:pPr>
            <a:r>
              <a:rPr lang="ru-RU" dirty="0" smtClean="0"/>
              <a:t>Вызов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 </a:t>
            </a:r>
            <a:r>
              <a:rPr lang="en-US" dirty="0"/>
              <a:t>*</a:t>
            </a:r>
            <a:r>
              <a:rPr lang="en-US" dirty="0" err="1"/>
              <a:t>ptr_A</a:t>
            </a:r>
            <a:r>
              <a:rPr lang="en-US" dirty="0"/>
              <a:t> = new A(1);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func</a:t>
            </a:r>
            <a:r>
              <a:rPr lang="en-US" dirty="0" smtClean="0"/>
              <a:t>(</a:t>
            </a:r>
            <a:r>
              <a:rPr lang="en-US" dirty="0" err="1" smtClean="0"/>
              <a:t>ptr_A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ru-RU" dirty="0"/>
              <a:t>п</a:t>
            </a:r>
            <a:r>
              <a:rPr lang="ru-RU" dirty="0" smtClean="0"/>
              <a:t>риведет к выводу неопределенного значения (мусора).</a:t>
            </a: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Объяснение следующее: аргумент инициализирован объектом не полного (базового) типа и преобразование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 *</a:t>
            </a:r>
            <a:r>
              <a:rPr lang="en-US" dirty="0" err="1" smtClean="0"/>
              <a:t>pB</a:t>
            </a:r>
            <a:r>
              <a:rPr lang="en-US" dirty="0" smtClean="0"/>
              <a:t> = </a:t>
            </a:r>
            <a:r>
              <a:rPr lang="en-US" dirty="0" err="1" smtClean="0"/>
              <a:t>static_cast</a:t>
            </a:r>
            <a:r>
              <a:rPr lang="en-US" dirty="0" smtClean="0"/>
              <a:t>&lt;B *&gt;(</a:t>
            </a:r>
            <a:r>
              <a:rPr lang="en-US" dirty="0" err="1" smtClean="0"/>
              <a:t>pA</a:t>
            </a:r>
            <a:r>
              <a:rPr lang="en-US" dirty="0" smtClean="0"/>
              <a:t>);</a:t>
            </a:r>
            <a:r>
              <a:rPr lang="ru-RU" dirty="0"/>
              <a:t> </a:t>
            </a:r>
            <a:r>
              <a:rPr lang="ru-RU" dirty="0" smtClean="0"/>
              <a:t>завершиться неуспехом.</a:t>
            </a:r>
          </a:p>
          <a:p>
            <a:pPr>
              <a:buNone/>
            </a:pPr>
            <a:r>
              <a:rPr lang="ru-RU" dirty="0" smtClean="0"/>
              <a:t>Вызов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ptr_A</a:t>
            </a:r>
            <a:r>
              <a:rPr lang="en-US" dirty="0" smtClean="0"/>
              <a:t> </a:t>
            </a:r>
            <a:r>
              <a:rPr lang="en-US" dirty="0"/>
              <a:t>= new B(2,100);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func</a:t>
            </a:r>
            <a:r>
              <a:rPr lang="en-US" dirty="0" smtClean="0"/>
              <a:t>(</a:t>
            </a:r>
            <a:r>
              <a:rPr lang="en-US" dirty="0" err="1" smtClean="0"/>
              <a:t>ptr_A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приведет к активизации функции </a:t>
            </a:r>
            <a:r>
              <a:rPr lang="en-US" dirty="0" smtClean="0"/>
              <a:t>Out() </a:t>
            </a:r>
            <a:r>
              <a:rPr lang="ru-RU" dirty="0" smtClean="0"/>
              <a:t>производного (полного) типа, которая выведет число 100.</a:t>
            </a: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Следует отметить, что рассмотренные преобразования статические и происходят на этапе компиляции программы. Другими словами, компилятору на момент преобразования должны быть известны все аргументы и их типы.</a:t>
            </a:r>
          </a:p>
          <a:p>
            <a:pPr>
              <a:buNone/>
            </a:pPr>
            <a:r>
              <a:rPr lang="ru-RU" dirty="0" smtClean="0"/>
              <a:t>Если типы аргументов на момент написания не известен, а выясняются только в период выполнения программы, на помощь приходит операция </a:t>
            </a:r>
            <a:r>
              <a:rPr lang="en-US" dirty="0" err="1" smtClean="0"/>
              <a:t>dynamic_cast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Операция </a:t>
            </a:r>
            <a:r>
              <a:rPr lang="en-US" b="1" dirty="0" err="1" smtClean="0"/>
              <a:t>dynamic_cast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В отличие от операции </a:t>
            </a:r>
            <a:r>
              <a:rPr lang="en-US" dirty="0" err="1" smtClean="0"/>
              <a:t>static_cast</a:t>
            </a:r>
            <a:r>
              <a:rPr lang="en-US" dirty="0" smtClean="0"/>
              <a:t> </a:t>
            </a:r>
            <a:r>
              <a:rPr lang="ru-RU" dirty="0" smtClean="0"/>
              <a:t>операция </a:t>
            </a:r>
            <a:r>
              <a:rPr lang="en-US" dirty="0" err="1" smtClean="0"/>
              <a:t>dynamic_cast</a:t>
            </a:r>
            <a:r>
              <a:rPr lang="ru-RU" dirty="0" smtClean="0"/>
              <a:t> осуществляет преобразование на этапе выполнения программы, когда становятся известны типы фактических объектов. Эта операция применяется для преобразования указателей (ссылок) родственных классов, в основном базового типа к типу производного класса.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/>
              <a:t>Повышающее преобразование</a:t>
            </a:r>
          </a:p>
          <a:p>
            <a:pPr>
              <a:buNone/>
            </a:pPr>
            <a:r>
              <a:rPr lang="ru-RU" dirty="0" smtClean="0"/>
              <a:t>Выполнение с помощью операции </a:t>
            </a:r>
            <a:r>
              <a:rPr lang="en-US" dirty="0" err="1" smtClean="0"/>
              <a:t>dynamic_cast</a:t>
            </a:r>
            <a:r>
              <a:rPr lang="ru-RU" dirty="0" smtClean="0"/>
              <a:t> повышающего преобразования равносильно простому присваиванию: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 *</a:t>
            </a:r>
            <a:r>
              <a:rPr lang="en-US" dirty="0" err="1" smtClean="0"/>
              <a:t>ptr_B</a:t>
            </a:r>
            <a:r>
              <a:rPr lang="en-US" dirty="0" smtClean="0"/>
              <a:t> = new B;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 *</a:t>
            </a:r>
            <a:r>
              <a:rPr lang="en-US" dirty="0" err="1" smtClean="0"/>
              <a:t>ptr_A</a:t>
            </a:r>
            <a:r>
              <a:rPr lang="en-US" dirty="0" smtClean="0"/>
              <a:t> = </a:t>
            </a:r>
            <a:r>
              <a:rPr lang="en-US" dirty="0" err="1" smtClean="0"/>
              <a:t>dynamic_cast</a:t>
            </a:r>
            <a:r>
              <a:rPr lang="en-US" dirty="0" smtClean="0"/>
              <a:t>&lt;A *&gt;(</a:t>
            </a:r>
            <a:r>
              <a:rPr lang="en-US" dirty="0" err="1" smtClean="0"/>
              <a:t>ptr_B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//</a:t>
            </a:r>
            <a:r>
              <a:rPr lang="ru-RU" dirty="0" smtClean="0"/>
              <a:t> или </a:t>
            </a:r>
            <a:r>
              <a:rPr lang="en-US" dirty="0" smtClean="0"/>
              <a:t>A *</a:t>
            </a:r>
            <a:r>
              <a:rPr lang="en-US" dirty="0" err="1" smtClean="0"/>
              <a:t>ptr_A</a:t>
            </a:r>
            <a:r>
              <a:rPr lang="en-US" dirty="0" smtClean="0"/>
              <a:t> = </a:t>
            </a:r>
            <a:r>
              <a:rPr lang="en-US" dirty="0" err="1" smtClean="0"/>
              <a:t>ptr_B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ptr_A</a:t>
            </a:r>
            <a:r>
              <a:rPr lang="en-US" dirty="0" smtClean="0"/>
              <a:t>-&gt;Out();</a:t>
            </a: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Вызов функции </a:t>
            </a:r>
            <a:r>
              <a:rPr lang="en-US" dirty="0" smtClean="0"/>
              <a:t>Out()</a:t>
            </a:r>
            <a:r>
              <a:rPr lang="ru-RU" dirty="0" smtClean="0"/>
              <a:t> приведет к выводу функции базового класса, а если функция базового класса определена как виртуальная, то произойдет активизация одноименной функции производного типа.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smtClean="0"/>
              <a:t>*</a:t>
            </a:r>
            <a:r>
              <a:rPr lang="ru-RU" b="1" smtClean="0"/>
              <a:t>Понижающее </a:t>
            </a:r>
            <a:r>
              <a:rPr lang="ru-RU" b="1" dirty="0" smtClean="0"/>
              <a:t>преобразование</a:t>
            </a:r>
          </a:p>
          <a:p>
            <a:pPr>
              <a:buNone/>
            </a:pPr>
            <a:r>
              <a:rPr lang="ru-RU" dirty="0" smtClean="0"/>
              <a:t>Чаще всего операция </a:t>
            </a:r>
            <a:r>
              <a:rPr lang="en-US" dirty="0" err="1" smtClean="0"/>
              <a:t>dynamic_cast</a:t>
            </a:r>
            <a:r>
              <a:rPr lang="en-US" dirty="0" smtClean="0"/>
              <a:t> </a:t>
            </a:r>
            <a:r>
              <a:rPr lang="ru-RU" dirty="0" smtClean="0"/>
              <a:t>применяется при понижающем преобразовании.</a:t>
            </a:r>
          </a:p>
          <a:p>
            <a:pPr>
              <a:buNone/>
            </a:pPr>
            <a:r>
              <a:rPr lang="ru-RU" dirty="0" smtClean="0"/>
              <a:t>Производные функции могут содержать функции, которых нет в базовых классах. Для их вызова через указатель базового класса необходимо иметь уверенность в том, что этот указатель в действительности ссылается на объект производного класса. 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Такая проверка производится в момент выполнения преобразования с использованием </a:t>
            </a:r>
            <a:r>
              <a:rPr lang="en-US" dirty="0" smtClean="0"/>
              <a:t>RTTI (run-time-type-information) – </a:t>
            </a:r>
            <a:r>
              <a:rPr lang="ru-RU" dirty="0" smtClean="0"/>
              <a:t>информации о типе объекта во время исполнения программы. Для того чтобы проверка допустимости могла быть выполнена, аргумент операции </a:t>
            </a:r>
            <a:r>
              <a:rPr lang="en-US" dirty="0" err="1" smtClean="0"/>
              <a:t>dynamic_cast</a:t>
            </a:r>
            <a:r>
              <a:rPr lang="ru-RU" dirty="0" smtClean="0"/>
              <a:t> должен быть полиморфного типа, то есть иметь хотя бы один виртуальный метод.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Преобразуем классы:</a:t>
            </a:r>
          </a:p>
          <a:p>
            <a:pPr>
              <a:buNone/>
            </a:pPr>
            <a:r>
              <a:rPr lang="en-US" dirty="0" smtClean="0"/>
              <a:t>class A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a;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A() : a(0){};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A(int </a:t>
            </a:r>
            <a:r>
              <a:rPr lang="en-US" dirty="0" err="1" smtClean="0"/>
              <a:t>i</a:t>
            </a:r>
            <a:r>
              <a:rPr lang="en-US" dirty="0" smtClean="0"/>
              <a:t>) : a(</a:t>
            </a:r>
            <a:r>
              <a:rPr lang="en-US" dirty="0" err="1" smtClean="0"/>
              <a:t>i</a:t>
            </a:r>
            <a:r>
              <a:rPr lang="en-US" dirty="0" smtClean="0"/>
              <a:t>) 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 ~A(){};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r>
              <a:rPr lang="ru-RU" dirty="0" smtClean="0"/>
              <a:t>В классе отсутствует функция </a:t>
            </a:r>
            <a:r>
              <a:rPr lang="en-US" dirty="0" smtClean="0"/>
              <a:t>Out()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Абстрактный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• методы абстрактного класса могут вызывать абстрактные методы этого же класса. В этом случае будет вызван соответствующий типу объекта метод, определенный в производном классе;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• абстрактный класс может содержать конструкторы и деструктор. Конструктор абстрактного класса будет активизироваться при создании объектов производных классов, а деструктор – при их разрушении.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Производный класс без изменений:</a:t>
            </a:r>
          </a:p>
          <a:p>
            <a:pPr>
              <a:buNone/>
            </a:pPr>
            <a:r>
              <a:rPr lang="en-US" dirty="0" smtClean="0"/>
              <a:t>class B : public A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b;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B() : A(),b(0){};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B(int a, int </a:t>
            </a:r>
            <a:r>
              <a:rPr lang="en-US" dirty="0" err="1" smtClean="0"/>
              <a:t>i</a:t>
            </a:r>
            <a:r>
              <a:rPr lang="en-US" dirty="0" smtClean="0"/>
              <a:t>):A(a), b(</a:t>
            </a:r>
            <a:r>
              <a:rPr lang="en-US" dirty="0" err="1" smtClean="0"/>
              <a:t>i</a:t>
            </a:r>
            <a:r>
              <a:rPr lang="en-US" dirty="0" smtClean="0"/>
              <a:t>) 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Out() { </a:t>
            </a:r>
            <a:r>
              <a:rPr lang="en-US" dirty="0" err="1" smtClean="0"/>
              <a:t>cout</a:t>
            </a:r>
            <a:r>
              <a:rPr lang="en-US" dirty="0" smtClean="0"/>
              <a:t> &lt;&lt; " class B:  " &lt;&lt; b &lt;&lt; </a:t>
            </a:r>
            <a:r>
              <a:rPr lang="en-US" dirty="0" err="1" smtClean="0"/>
              <a:t>endl</a:t>
            </a:r>
            <a:r>
              <a:rPr lang="en-US" dirty="0" smtClean="0"/>
              <a:t>; 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И еще раз функция, получающая указатель на базовый класс: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 err="1" smtClean="0"/>
              <a:t>func</a:t>
            </a:r>
            <a:r>
              <a:rPr lang="en-US" dirty="0" smtClean="0"/>
              <a:t>(A *</a:t>
            </a:r>
            <a:r>
              <a:rPr lang="en-US" dirty="0" err="1" smtClean="0"/>
              <a:t>pA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B *</a:t>
            </a:r>
            <a:r>
              <a:rPr lang="en-US" dirty="0" err="1" smtClean="0"/>
              <a:t>pB</a:t>
            </a:r>
            <a:r>
              <a:rPr lang="en-US" dirty="0" smtClean="0"/>
              <a:t> = </a:t>
            </a:r>
            <a:r>
              <a:rPr lang="en-US" dirty="0" err="1" smtClean="0"/>
              <a:t>dynamic_cast</a:t>
            </a:r>
            <a:r>
              <a:rPr lang="en-US" dirty="0" smtClean="0"/>
              <a:t>&lt;B *&gt;(</a:t>
            </a:r>
            <a:r>
              <a:rPr lang="en-US" dirty="0" err="1" smtClean="0"/>
              <a:t>pA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if(</a:t>
            </a:r>
            <a:r>
              <a:rPr lang="en-US" dirty="0" err="1" smtClean="0"/>
              <a:t>pB</a:t>
            </a:r>
            <a:r>
              <a:rPr lang="en-US" dirty="0" smtClean="0"/>
              <a:t> == 0)</a:t>
            </a:r>
          </a:p>
          <a:p>
            <a:pPr>
              <a:buNone/>
            </a:pPr>
            <a:r>
              <a:rPr lang="ru-RU" dirty="0" smtClean="0"/>
              <a:t>		{</a:t>
            </a:r>
          </a:p>
          <a:p>
            <a:pPr>
              <a:buNone/>
            </a:pPr>
            <a:r>
              <a:rPr lang="ru-RU" dirty="0" smtClean="0"/>
              <a:t>			</a:t>
            </a:r>
            <a:r>
              <a:rPr lang="en-US" dirty="0" err="1" smtClean="0"/>
              <a:t>cout</a:t>
            </a:r>
            <a:r>
              <a:rPr lang="en-US" dirty="0" smtClean="0"/>
              <a:t> &lt;&lt; " Bad cast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		</a:t>
            </a:r>
            <a:r>
              <a:rPr lang="en-US" dirty="0" smtClean="0"/>
              <a:t>exit(-1);</a:t>
            </a:r>
          </a:p>
          <a:p>
            <a:pPr>
              <a:buNone/>
            </a:pPr>
            <a:r>
              <a:rPr lang="ru-RU" dirty="0" smtClean="0"/>
              <a:t>		}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else</a:t>
            </a:r>
            <a:r>
              <a:rPr lang="ru-RU" dirty="0" smtClean="0"/>
              <a:t>  </a:t>
            </a:r>
            <a:r>
              <a:rPr lang="en-US" dirty="0" err="1" smtClean="0"/>
              <a:t>pB</a:t>
            </a:r>
            <a:r>
              <a:rPr lang="en-US" dirty="0" smtClean="0"/>
              <a:t>-&gt;Out(); 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Заметим, что функция будет работать в случае, если ее параметр (указатель на базовый класс) будет инициализирован адресом объекта полного (производного) типа. То есть следующие вызовы приведут к успеху: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 *</a:t>
            </a:r>
            <a:r>
              <a:rPr lang="en-US" dirty="0" err="1" smtClean="0"/>
              <a:t>ptr_A</a:t>
            </a:r>
            <a:r>
              <a:rPr lang="en-US" dirty="0" smtClean="0"/>
              <a:t> = new B(2,100);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func</a:t>
            </a:r>
            <a:r>
              <a:rPr lang="en-US" dirty="0" smtClean="0"/>
              <a:t>(</a:t>
            </a:r>
            <a:r>
              <a:rPr lang="en-US" dirty="0" err="1" smtClean="0"/>
              <a:t>ptr_A</a:t>
            </a:r>
            <a:r>
              <a:rPr lang="en-US" dirty="0" smtClean="0"/>
              <a:t>);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	а вызовы: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 *</a:t>
            </a:r>
            <a:r>
              <a:rPr lang="en-US" dirty="0" err="1" smtClean="0"/>
              <a:t>ptr_A</a:t>
            </a:r>
            <a:r>
              <a:rPr lang="en-US" dirty="0" smtClean="0"/>
              <a:t> = new A;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func</a:t>
            </a:r>
            <a:r>
              <a:rPr lang="en-US" dirty="0" smtClean="0"/>
              <a:t>(</a:t>
            </a:r>
            <a:r>
              <a:rPr lang="en-US" dirty="0" err="1" smtClean="0"/>
              <a:t>ptr_A</a:t>
            </a:r>
            <a:r>
              <a:rPr lang="en-US" dirty="0" smtClean="0"/>
              <a:t>);</a:t>
            </a:r>
            <a:r>
              <a:rPr lang="ru-RU" dirty="0" smtClean="0"/>
              <a:t> - к аварийному завершению программы.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Обработка исключительных ситуаций при преобразовании</a:t>
            </a:r>
          </a:p>
          <a:p>
            <a:pPr>
              <a:buNone/>
            </a:pPr>
            <a:r>
              <a:rPr lang="ru-RU" dirty="0" smtClean="0"/>
              <a:t>Аварийное завершение процесса – не самый лучший способ решения проблемы. Преобразование можно сделать более корректным, если снабдить его обработчиком исключительных ситуаций.</a:t>
            </a:r>
          </a:p>
          <a:p>
            <a:pPr>
              <a:buNone/>
            </a:pPr>
            <a:r>
              <a:rPr lang="ru-RU" dirty="0" smtClean="0"/>
              <a:t>Рассмотрим пример.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Базовый класс:</a:t>
            </a:r>
          </a:p>
          <a:p>
            <a:pPr>
              <a:buNone/>
            </a:pPr>
            <a:r>
              <a:rPr lang="en-US" dirty="0" smtClean="0"/>
              <a:t>class Base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~Base(){};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Производный класс:</a:t>
            </a:r>
          </a:p>
          <a:p>
            <a:pPr>
              <a:buNone/>
            </a:pPr>
            <a:r>
              <a:rPr lang="en-US" dirty="0" smtClean="0"/>
              <a:t>class Derived :public Base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Derived():Base(){};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~Derived(){};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Out() </a:t>
            </a:r>
          </a:p>
          <a:p>
            <a:pPr>
              <a:buNone/>
            </a:pPr>
            <a:r>
              <a:rPr lang="ru-RU" dirty="0" smtClean="0"/>
              <a:t>	{ </a:t>
            </a:r>
            <a:r>
              <a:rPr lang="en-US" dirty="0" err="1" smtClean="0"/>
              <a:t>cout</a:t>
            </a:r>
            <a:r>
              <a:rPr lang="en-US" dirty="0" smtClean="0"/>
              <a:t> &lt;&lt; " Ok!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r>
              <a:rPr lang="ru-RU" dirty="0" smtClean="0"/>
              <a:t> }</a:t>
            </a:r>
          </a:p>
          <a:p>
            <a:pPr>
              <a:buNone/>
            </a:pPr>
            <a:r>
              <a:rPr lang="ru-RU" dirty="0" smtClean="0"/>
              <a:t>};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Функция, содержащая преобразование:</a:t>
            </a:r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func</a:t>
            </a:r>
            <a:r>
              <a:rPr lang="en-US" dirty="0" smtClean="0"/>
              <a:t>(Base *</a:t>
            </a:r>
            <a:r>
              <a:rPr lang="en-US" dirty="0" err="1" smtClean="0"/>
              <a:t>pB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 *</a:t>
            </a:r>
            <a:r>
              <a:rPr lang="en-US" dirty="0" err="1" smtClean="0"/>
              <a:t>pD</a:t>
            </a:r>
            <a:r>
              <a:rPr lang="en-US" dirty="0" smtClean="0"/>
              <a:t> = </a:t>
            </a:r>
            <a:r>
              <a:rPr lang="en-US" dirty="0" err="1" smtClean="0"/>
              <a:t>dynamic_cast</a:t>
            </a:r>
            <a:r>
              <a:rPr lang="en-US" dirty="0" smtClean="0"/>
              <a:t>&lt;Derived *&gt;(</a:t>
            </a:r>
            <a:r>
              <a:rPr lang="en-US" dirty="0" err="1" smtClean="0"/>
              <a:t>pB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if(!</a:t>
            </a:r>
            <a:r>
              <a:rPr lang="en-US" dirty="0" err="1" smtClean="0"/>
              <a:t>pD</a:t>
            </a:r>
            <a:r>
              <a:rPr lang="en-US" dirty="0" smtClean="0"/>
              <a:t>) throw (</a:t>
            </a:r>
            <a:r>
              <a:rPr lang="en-US" dirty="0" err="1" smtClean="0"/>
              <a:t>pB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else </a:t>
            </a:r>
            <a:r>
              <a:rPr lang="en-US" dirty="0" err="1" smtClean="0"/>
              <a:t>pD</a:t>
            </a:r>
            <a:r>
              <a:rPr lang="en-US" dirty="0" smtClean="0"/>
              <a:t>-&gt;Out();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Блок </a:t>
            </a:r>
            <a:r>
              <a:rPr lang="ru-RU" dirty="0" err="1" smtClean="0"/>
              <a:t>обаботки</a:t>
            </a:r>
            <a:r>
              <a:rPr lang="ru-RU" dirty="0" smtClean="0"/>
              <a:t> исключительной ситуации в теле основной функции </a:t>
            </a:r>
            <a:r>
              <a:rPr lang="en-US" dirty="0" smtClean="0"/>
              <a:t>main</a:t>
            </a:r>
            <a:r>
              <a:rPr lang="ru-RU" dirty="0" smtClean="0"/>
              <a:t>()</a:t>
            </a:r>
          </a:p>
          <a:p>
            <a:pPr>
              <a:buNone/>
            </a:pPr>
            <a:r>
              <a:rPr lang="en-US" dirty="0" smtClean="0"/>
              <a:t>try		//</a:t>
            </a:r>
            <a:r>
              <a:rPr lang="ru-RU" dirty="0" smtClean="0"/>
              <a:t>перехват исключений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 *</a:t>
            </a:r>
            <a:r>
              <a:rPr lang="en-US" dirty="0" err="1" smtClean="0"/>
              <a:t>ptr_Base</a:t>
            </a:r>
            <a:r>
              <a:rPr lang="en-US" dirty="0" smtClean="0"/>
              <a:t> = new Derived();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//Base *</a:t>
            </a:r>
            <a:r>
              <a:rPr lang="en-US" dirty="0" err="1" smtClean="0"/>
              <a:t>ptr_Base</a:t>
            </a:r>
            <a:r>
              <a:rPr lang="en-US" dirty="0" smtClean="0"/>
              <a:t> = new Base();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func</a:t>
            </a:r>
            <a:r>
              <a:rPr lang="en-US" dirty="0" smtClean="0"/>
              <a:t>(</a:t>
            </a:r>
            <a:r>
              <a:rPr lang="en-US" dirty="0" err="1" smtClean="0"/>
              <a:t>ptr_Base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catch(Base *</a:t>
            </a:r>
            <a:r>
              <a:rPr lang="en-US" dirty="0" err="1" smtClean="0"/>
              <a:t>pB</a:t>
            </a:r>
            <a:r>
              <a:rPr lang="en-US" dirty="0" smtClean="0"/>
              <a:t>)		//</a:t>
            </a:r>
            <a:r>
              <a:rPr lang="ru-RU" dirty="0" smtClean="0"/>
              <a:t>обработчик исключения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Bad cast: "&lt;&lt; ' '  &lt;&lt; </a:t>
            </a:r>
            <a:r>
              <a:rPr lang="en-US" dirty="0" err="1" smtClean="0"/>
              <a:t>pB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случае инициализации указателя на базовый тип –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Base *</a:t>
            </a:r>
            <a:r>
              <a:rPr lang="en-US" dirty="0" err="1" smtClean="0"/>
              <a:t>ptr_Base</a:t>
            </a:r>
            <a:r>
              <a:rPr lang="en-US" dirty="0" smtClean="0"/>
              <a:t> = new Derived();</a:t>
            </a:r>
            <a:r>
              <a:rPr lang="ru-RU" dirty="0" smtClean="0"/>
              <a:t> вызов функции завершится успехом, а в случае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Base *</a:t>
            </a:r>
            <a:r>
              <a:rPr lang="en-US" dirty="0" err="1" smtClean="0"/>
              <a:t>ptr_Base</a:t>
            </a:r>
            <a:r>
              <a:rPr lang="en-US" dirty="0" smtClean="0"/>
              <a:t> = new Base();</a:t>
            </a:r>
            <a:r>
              <a:rPr lang="ru-RU" dirty="0" smtClean="0"/>
              <a:t> - выходом на обработку исключения.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Абстрактный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Деструктор абстрактного класса не должен вызывать абстрактные методы своего класса, это может привести к ошибке во время исполнения программы;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• если в классе, производном от абстрактного класса, определены не все абстрактные функции, то производные класс также является абстрактным;</a:t>
            </a: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Абстрактный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• любой класс, произведенный от абстрактного базового класса, унаследует от него абстрактные методы. Чтобы получить возможность определять объекты производного класса, в нем нужно переопределить абстрактные методы;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• абстрактный класс предназначен для представления наиболее общих понятий, которые предполагается конкретизировать в производных классах. Он может использоваться только в качестве базового класса.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Абстрактный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Рассмотрим следующую иерархию классов.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47864" y="2492896"/>
            <a:ext cx="194421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Device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96136" y="3861048"/>
            <a:ext cx="194421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Mouse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3861048"/>
            <a:ext cx="194421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Keyboard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3861048"/>
            <a:ext cx="194421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Display</a:t>
            </a:r>
            <a:endParaRPr lang="ru-RU" dirty="0"/>
          </a:p>
        </p:txBody>
      </p:sp>
      <p:cxnSp>
        <p:nvCxnSpPr>
          <p:cNvPr id="9" name="Прямая со стрелкой 8"/>
          <p:cNvCxnSpPr>
            <a:stCxn id="4" idx="2"/>
          </p:cNvCxnSpPr>
          <p:nvPr/>
        </p:nvCxnSpPr>
        <p:spPr>
          <a:xfrm flipH="1">
            <a:off x="1835696" y="3212976"/>
            <a:ext cx="248427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2"/>
            <a:endCxn id="6" idx="0"/>
          </p:cNvCxnSpPr>
          <p:nvPr/>
        </p:nvCxnSpPr>
        <p:spPr>
          <a:xfrm>
            <a:off x="4319972" y="3212976"/>
            <a:ext cx="7200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2"/>
            <a:endCxn id="5" idx="0"/>
          </p:cNvCxnSpPr>
          <p:nvPr/>
        </p:nvCxnSpPr>
        <p:spPr>
          <a:xfrm>
            <a:off x="4319972" y="3212976"/>
            <a:ext cx="244827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Абстрактный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Описание классов. Базовый класс </a:t>
            </a:r>
            <a:r>
              <a:rPr lang="en-US" dirty="0" smtClean="0"/>
              <a:t>Device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en-US" dirty="0"/>
              <a:t>class Device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en-US" dirty="0"/>
              <a:t>protected: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type;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exist;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state;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Device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</a:t>
            </a:r>
            <a:r>
              <a:rPr lang="en-US" dirty="0"/>
              <a:t>~Device(){};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</a:t>
            </a:r>
            <a:r>
              <a:rPr lang="en-US" dirty="0"/>
              <a:t>void Init()=0;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</a:t>
            </a:r>
            <a:r>
              <a:rPr lang="en-US" dirty="0"/>
              <a:t>void Out()=0;</a:t>
            </a:r>
          </a:p>
          <a:p>
            <a:pPr>
              <a:buNone/>
            </a:pPr>
            <a:r>
              <a:rPr lang="ru-RU" dirty="0" smtClean="0"/>
              <a:t>	//</a:t>
            </a:r>
            <a:endParaRPr lang="ru-RU" dirty="0"/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Абстрактный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Класс </a:t>
            </a:r>
            <a:r>
              <a:rPr lang="en-US" dirty="0" smtClean="0"/>
              <a:t>Display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en-US" dirty="0"/>
              <a:t>class Display :public Device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exist;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state;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x, y;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public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Display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Display(</a:t>
            </a:r>
            <a:r>
              <a:rPr lang="en-US" dirty="0" err="1" smtClean="0"/>
              <a:t>int,int</a:t>
            </a:r>
            <a:r>
              <a:rPr lang="en-US" dirty="0"/>
              <a:t>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Init(){};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Out() { </a:t>
            </a:r>
            <a:r>
              <a:rPr lang="en-US" dirty="0" err="1"/>
              <a:t>cout</a:t>
            </a:r>
            <a:r>
              <a:rPr lang="en-US" dirty="0"/>
              <a:t> &lt;&lt; " Display " &lt;&lt; </a:t>
            </a:r>
            <a:r>
              <a:rPr lang="en-US" dirty="0" err="1"/>
              <a:t>endl</a:t>
            </a:r>
            <a:r>
              <a:rPr lang="en-US" dirty="0"/>
              <a:t>; }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1009</Words>
  <Application>Microsoft Office PowerPoint</Application>
  <PresentationFormat>Экран (4:3)</PresentationFormat>
  <Paragraphs>356</Paragraphs>
  <Slides>52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Тема Office</vt:lpstr>
      <vt:lpstr>Абстрактный класс</vt:lpstr>
      <vt:lpstr>Абстрактный класс</vt:lpstr>
      <vt:lpstr>Абстрактный класс</vt:lpstr>
      <vt:lpstr>Абстрактный класс</vt:lpstr>
      <vt:lpstr>Абстрактный класс</vt:lpstr>
      <vt:lpstr>Абстрактный класс</vt:lpstr>
      <vt:lpstr>Абстрактный класс</vt:lpstr>
      <vt:lpstr>Абстрактный класс</vt:lpstr>
      <vt:lpstr>Абстрактный класс</vt:lpstr>
      <vt:lpstr>Абстрактный класс</vt:lpstr>
      <vt:lpstr>Абстрактный класс</vt:lpstr>
      <vt:lpstr>Абстрактный класс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Слайд 50</vt:lpstr>
      <vt:lpstr>Слайд 51</vt:lpstr>
      <vt:lpstr>Слайд 52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Игорь</cp:lastModifiedBy>
  <cp:revision>128</cp:revision>
  <dcterms:created xsi:type="dcterms:W3CDTF">2021-04-04T09:57:40Z</dcterms:created>
  <dcterms:modified xsi:type="dcterms:W3CDTF">2021-04-06T13:57:34Z</dcterms:modified>
</cp:coreProperties>
</file>