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9" r:id="rId4"/>
    <p:sldId id="291" r:id="rId5"/>
    <p:sldId id="292" r:id="rId6"/>
    <p:sldId id="340" r:id="rId7"/>
    <p:sldId id="293" r:id="rId8"/>
    <p:sldId id="297" r:id="rId9"/>
    <p:sldId id="298" r:id="rId10"/>
    <p:sldId id="294" r:id="rId11"/>
    <p:sldId id="261" r:id="rId12"/>
    <p:sldId id="262" r:id="rId13"/>
    <p:sldId id="263" r:id="rId14"/>
    <p:sldId id="264" r:id="rId15"/>
    <p:sldId id="295" r:id="rId16"/>
    <p:sldId id="265" r:id="rId17"/>
    <p:sldId id="266" r:id="rId18"/>
    <p:sldId id="268" r:id="rId19"/>
    <p:sldId id="269" r:id="rId20"/>
    <p:sldId id="271" r:id="rId21"/>
    <p:sldId id="272" r:id="rId22"/>
    <p:sldId id="273" r:id="rId23"/>
    <p:sldId id="274" r:id="rId24"/>
    <p:sldId id="296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F8C04F-3A44-4B7A-89FF-B5B2821149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637C2D9-03C5-48F8-A436-CC5778C84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0AC53D-694D-40BB-9357-B8057963D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B06391-6DD0-440B-9B70-71439B53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B30C72-A748-49BC-8A1B-D302C530C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98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DA64CC-9193-45D2-BE4C-94CDB5A0A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C653C9-F7EE-4F68-BBC0-220E672F2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A943A0-C00A-4D54-9123-869C55F58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27BF38-7795-4E20-8EDB-73EAD46EE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F1E4C7-CCB4-4EB6-93FB-4F1078BC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23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23B102C-C930-4212-B2E8-841492DD94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0E9483-588A-4B79-AA9F-96046314B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128108-4D43-4F91-89DF-813A57F86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64B2DD-30E0-41ED-9FBA-6C453980F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E4FE67-FD9E-4B47-9FA6-73748A6D0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60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404FCB-7A1A-4B46-B14A-8375FCE09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40EFC1-8ADA-4287-B55E-20E321437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CD5234-499A-4304-A998-A4DC7CD2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8E28C0-3BF4-4278-947C-F7C7AF0A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41F53B-6929-432A-9B7A-7288C4D5B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77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4DD68-2CD0-480B-8644-8E17D89C5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6A60E2-B490-4FB5-A0B4-335AA638C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03922C-DB7F-4657-9592-4819220F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D5309E-AE45-407E-91B4-12E8C81E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0D5383-CBB3-4D00-815D-EF254857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56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CCC575-64DC-436E-9433-235707941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04B75F-39C0-471F-B3EB-A3194C54E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72DEDE-98EC-44F6-AC06-9B93757B8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7585CB-D5B2-4899-A8A3-51C8D436A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B26494-1F00-44E1-8089-5BF6E08CA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01A4E56-9D0A-4E0C-ACAE-B41F6549E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0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92BA7-E4CD-49D6-9BF4-3934993D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08E7E0-CA94-4F63-9E60-FD387FEFB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E46EFF-ADCC-4219-B92F-0F449BEDB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176E827-6777-445F-AC1C-EFA6419FC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0D848EE-C27B-4E81-BF79-2B149ADFB8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B43C2F2-B279-4F84-925F-F1073B121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383F57B-FAF4-4050-B2E0-A945F4981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C96689-75AB-4D0B-AA72-A4932AA71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67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09B057-DCFD-4060-B4D8-51CF2524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C4368BB-C8AA-4824-9A66-C685BB26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D3FD188-892D-4D60-AA25-894F7E2D9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8B990F-F01B-463B-90B8-9C05425A8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489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5F6D4BB-4E43-47A0-9C0B-80CF62ED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B199A6B-135C-4F18-9ADC-912949905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5F806C-91DA-4DCE-8899-BC371C2CC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38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9215CE-878D-4271-98FB-A062F0919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5EB7FA-54AB-4DB4-8C56-0F4CFF442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FE8DFA-5727-44D9-AD2C-370858F88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13A058-3021-4C2C-983C-8DA9E7A81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C58BA3-FB56-4B87-B80B-0F666CDE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381774-798B-4145-A5D6-7E045BE50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2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974466-6EBE-473E-B725-90DED852E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8375DB1-F73A-48FA-A5E1-BCC303D3B4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A399AA-9E17-4ADA-AD0C-6358FD6AF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0A4792-3C14-42B1-A725-3462F6A4B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2BADBB-1273-4220-B0E6-DC57E094B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E42C16-3DA3-49BC-981A-CCBF91B5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03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FF38A-7380-4770-8A50-CBAF09260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E487D4-3F96-4F51-A3A0-C35BF567F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8C562F-5E73-4872-9A30-73EC70B2D8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DC4FF-F4A4-4E5E-BF7C-C4C54C54E31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AF4473-D581-4467-8EF7-F47EE93BF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3148BE-7907-403D-B1AF-61E6C262B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33B48-A822-437C-9023-A6DA59E64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09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03160-4388-469C-ACAD-8CBD69839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274638"/>
            <a:ext cx="7747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/>
              <a:t>Считывание строки с клавиатуры</a:t>
            </a:r>
            <a:endParaRPr lang="ru-RU" dirty="0"/>
          </a:p>
        </p:txBody>
      </p:sp>
      <p:sp>
        <p:nvSpPr>
          <p:cNvPr id="12291" name="Содержимое 2">
            <a:extLst>
              <a:ext uri="{FF2B5EF4-FFF2-40B4-BE49-F238E27FC236}">
                <a16:creationId xmlns:a16="http://schemas.microsoft.com/office/drawing/2014/main" id="{949BCE67-18EF-4F70-9A5B-B9966C1F6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550" indent="0">
              <a:buNone/>
              <a:defRPr/>
            </a:pPr>
            <a:r>
              <a:rPr lang="ru-RU" altLang="ru-RU" dirty="0"/>
              <a:t>Значение строковой переменной может быть задано путем ввода его с клавиатуры: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altLang="ru-RU" dirty="0"/>
              <a:t>		</a:t>
            </a:r>
            <a:r>
              <a:rPr lang="en-US" altLang="ru-RU" sz="2400" dirty="0" err="1"/>
              <a:t>cin</a:t>
            </a:r>
            <a:r>
              <a:rPr lang="en-US" altLang="ru-RU" sz="2400" dirty="0"/>
              <a:t> &gt;&gt; </a:t>
            </a:r>
            <a:r>
              <a:rPr lang="en-US" altLang="ru-RU" sz="2400" dirty="0" err="1"/>
              <a:t>str</a:t>
            </a:r>
            <a:r>
              <a:rPr lang="en-US" altLang="ru-RU" sz="2400" dirty="0"/>
              <a:t>;</a:t>
            </a:r>
            <a:endParaRPr lang="ru-RU" altLang="ru-RU" sz="2400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ru-RU" altLang="ru-RU" sz="2400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sz="2400" dirty="0"/>
              <a:t>ввод выполняется до первого пробельного символа (то есть пробела, знака табуляции или символа перевода строки '\n')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ru-RU" altLang="ru-RU" sz="2400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ru-RU" altLang="ru-RU" sz="2400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n-US" altLang="ru-RU" sz="2400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altLang="ru-RU" sz="2400" dirty="0"/>
              <a:t>	</a:t>
            </a:r>
            <a:endParaRPr lang="ru-RU" alt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C851F4-DF2A-4053-BF89-11780A1BD5C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65A25A-7BB4-46BC-9F65-F7FC580F30B0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46085" name="Номер слайда 4">
            <a:extLst>
              <a:ext uri="{FF2B5EF4-FFF2-40B4-BE49-F238E27FC236}">
                <a16:creationId xmlns:a16="http://schemas.microsoft.com/office/drawing/2014/main" id="{F17C4623-5E5B-49BD-9C19-3C11B87393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4FE1C8-4B9B-4968-A0BB-653DC7B817FE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B93D8-EAB7-4EFF-BD20-462D67E3E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8438" y="1844675"/>
            <a:ext cx="6400800" cy="2286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5400" dirty="0"/>
              <a:t>Функции для работы со строками</a:t>
            </a:r>
            <a:br>
              <a:rPr lang="ru-RU" sz="5400" dirty="0"/>
            </a:br>
            <a:r>
              <a:rPr lang="ru-RU" sz="5400" dirty="0"/>
              <a:t>и символами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A03F1B-D0DE-4B95-92A1-E22BC6765B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29.04.2020</a:t>
            </a:fld>
            <a:endParaRPr lang="ru-RU" dirty="0"/>
          </a:p>
        </p:txBody>
      </p:sp>
      <p:sp>
        <p:nvSpPr>
          <p:cNvPr id="55300" name="Номер слайда 4">
            <a:extLst>
              <a:ext uri="{FF2B5EF4-FFF2-40B4-BE49-F238E27FC236}">
                <a16:creationId xmlns:a16="http://schemas.microsoft.com/office/drawing/2014/main" id="{FF4D988C-EAD1-4031-86FD-9750F811CE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A80C45-C0D5-4637-98A9-4A9BF7C6A2B3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2846A-366A-4D47-B046-EBB353887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Обработка строк</a:t>
            </a:r>
          </a:p>
        </p:txBody>
      </p:sp>
      <p:sp>
        <p:nvSpPr>
          <p:cNvPr id="56323" name="Содержимое 2">
            <a:extLst>
              <a:ext uri="{FF2B5EF4-FFF2-40B4-BE49-F238E27FC236}">
                <a16:creationId xmlns:a16="http://schemas.microsoft.com/office/drawing/2014/main" id="{204EC4D9-D494-448F-9A15-121659ED6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Обработку строк можно вести, используя возможности посимвольного доступа</a:t>
            </a:r>
          </a:p>
          <a:p>
            <a:pPr eaLnBrk="1" hangingPunct="1"/>
            <a:r>
              <a:rPr lang="ru-RU" altLang="ru-RU"/>
              <a:t>Например, определение длины строки </a:t>
            </a:r>
            <a:r>
              <a:rPr lang="en-US" altLang="ru-RU"/>
              <a:t>str </a:t>
            </a:r>
            <a:r>
              <a:rPr lang="ru-RU" altLang="ru-RU"/>
              <a:t>реализуется циклом: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/>
              <a:t>		</a:t>
            </a:r>
            <a:r>
              <a:rPr lang="en-US" altLang="ru-RU" sz="2400" b="1"/>
              <a:t>for </a:t>
            </a:r>
            <a:r>
              <a:rPr lang="en-US" altLang="ru-RU" sz="2400"/>
              <a:t>(ls=0; str[ls]; ls++)</a:t>
            </a:r>
            <a:r>
              <a:rPr lang="ru-RU" altLang="ru-RU" sz="2400"/>
              <a:t> </a:t>
            </a:r>
            <a:r>
              <a:rPr lang="en-US" altLang="ru-RU" sz="2400"/>
              <a:t>;</a:t>
            </a:r>
            <a:endParaRPr lang="en-US" altLang="ru-RU"/>
          </a:p>
          <a:p>
            <a:pPr eaLnBrk="1" hangingPunct="1"/>
            <a:r>
              <a:rPr lang="ru-RU" altLang="ru-RU"/>
              <a:t>Аналогичный цикл можно использовать для копирования строки </a:t>
            </a:r>
            <a:r>
              <a:rPr lang="en-US" altLang="ru-RU"/>
              <a:t>str2</a:t>
            </a:r>
            <a:r>
              <a:rPr lang="ru-RU" altLang="ru-RU"/>
              <a:t> в строку</a:t>
            </a:r>
            <a:r>
              <a:rPr lang="en-US" altLang="ru-RU"/>
              <a:t> str1: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/>
              <a:t>		</a:t>
            </a:r>
            <a:r>
              <a:rPr lang="en-US" altLang="ru-RU" sz="2400" b="1"/>
              <a:t>for </a:t>
            </a:r>
            <a:r>
              <a:rPr lang="en-US" altLang="ru-RU" sz="2400"/>
              <a:t>(</a:t>
            </a:r>
            <a:r>
              <a:rPr lang="en-US" altLang="ru-RU" sz="2400" b="1"/>
              <a:t>int</a:t>
            </a:r>
            <a:r>
              <a:rPr lang="en-US" altLang="ru-RU" sz="2400"/>
              <a:t> i=0; str1[i] &amp;&amp; str2[i] ; str1[i] = str2[i++]);</a:t>
            </a:r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91C489-2B77-4897-A8BD-BE2851438F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3A87957-AF71-4483-B258-FCDFAB6929BB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6325" name="Номер слайда 4">
            <a:extLst>
              <a:ext uri="{FF2B5EF4-FFF2-40B4-BE49-F238E27FC236}">
                <a16:creationId xmlns:a16="http://schemas.microsoft.com/office/drawing/2014/main" id="{D9E7DA32-3D2D-4599-A02A-C9ADE8429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27801E-4486-40BC-9C3F-7B38D808E5FE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0131CC-62F3-45AF-B56E-F95FF3437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Обработка строк</a:t>
            </a:r>
          </a:p>
        </p:txBody>
      </p:sp>
      <p:sp>
        <p:nvSpPr>
          <p:cNvPr id="57347" name="Содержимое 2">
            <a:extLst>
              <a:ext uri="{FF2B5EF4-FFF2-40B4-BE49-F238E27FC236}">
                <a16:creationId xmlns:a16="http://schemas.microsoft.com/office/drawing/2014/main" id="{5C0D7B60-04FD-4A19-8D1E-79CAF8FA9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Однако, при таком способе обработки программист должен самостоятельно обеспечивать выполнение двух важнейших условий:</a:t>
            </a:r>
          </a:p>
          <a:p>
            <a:pPr lvl="1" eaLnBrk="1" hangingPunct="1"/>
            <a:r>
              <a:rPr lang="ru-RU" altLang="ru-RU"/>
              <a:t>не допускать выход за границу массива</a:t>
            </a:r>
          </a:p>
          <a:p>
            <a:pPr lvl="1" eaLnBrk="1" hangingPunct="1"/>
            <a:r>
              <a:rPr lang="ru-RU" altLang="ru-RU"/>
              <a:t>проверять наличие нулевого символа в конце строки</a:t>
            </a:r>
          </a:p>
          <a:p>
            <a:pPr eaLnBrk="1" hangingPunct="1"/>
            <a:r>
              <a:rPr lang="ru-RU" altLang="ru-RU"/>
              <a:t>Эти проблемы перестают быть актуальными при использовании библиотечных функций работы со строками 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5764C5-5ECB-477A-8051-602A635C3C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DDBB36-A115-4037-AA3A-01860DF8269E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7349" name="Номер слайда 4">
            <a:extLst>
              <a:ext uri="{FF2B5EF4-FFF2-40B4-BE49-F238E27FC236}">
                <a16:creationId xmlns:a16="http://schemas.microsoft.com/office/drawing/2014/main" id="{19F9E497-D287-454E-8E9A-60F42D825A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C73705-E0E1-4D84-9183-79D0CE61E942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DC008-1265-46E1-800F-E22E07D49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Библиотека </a:t>
            </a:r>
            <a:r>
              <a:rPr lang="en-US" dirty="0"/>
              <a:t>string</a:t>
            </a:r>
            <a:endParaRPr lang="ru-RU" dirty="0"/>
          </a:p>
        </p:txBody>
      </p:sp>
      <p:sp>
        <p:nvSpPr>
          <p:cNvPr id="58371" name="Содержимое 2">
            <a:extLst>
              <a:ext uri="{FF2B5EF4-FFF2-40B4-BE49-F238E27FC236}">
                <a16:creationId xmlns:a16="http://schemas.microsoft.com/office/drawing/2014/main" id="{E224C367-8055-4B94-99B0-6C0B8BA72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Библиотечные функции работы со строками объявлены в заголовочном файле </a:t>
            </a:r>
            <a:r>
              <a:rPr lang="en-US" altLang="ru-RU"/>
              <a:t>string.h,</a:t>
            </a:r>
            <a:r>
              <a:rPr lang="ru-RU" altLang="ru-RU"/>
              <a:t> который автоматически подключается к исполняемому файлу или &lt;</a:t>
            </a:r>
            <a:r>
              <a:rPr lang="ru-RU" altLang="ru-RU" i="1"/>
              <a:t>cstring</a:t>
            </a:r>
            <a:r>
              <a:rPr lang="ru-RU" altLang="ru-RU"/>
              <a:t>&gt;), </a:t>
            </a:r>
          </a:p>
          <a:p>
            <a:pPr eaLnBrk="1" hangingPunct="1"/>
            <a:r>
              <a:rPr lang="ru-RU" altLang="ru-RU"/>
              <a:t>Это означает что директиву препроцессора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/>
              <a:t>		</a:t>
            </a:r>
            <a:r>
              <a:rPr lang="en-US" altLang="ru-RU" sz="2400"/>
              <a:t># include &lt;string.h&gt;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/>
              <a:t>можно не указывать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D79619-731A-4D54-B622-2E79F5DD567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6D9FDC-7DDB-443C-9DED-D18ED1907EB2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8373" name="Номер слайда 4">
            <a:extLst>
              <a:ext uri="{FF2B5EF4-FFF2-40B4-BE49-F238E27FC236}">
                <a16:creationId xmlns:a16="http://schemas.microsoft.com/office/drawing/2014/main" id="{36471506-DD0A-4270-BBC2-047BC5E0E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D08BE0-F680-46A2-9294-A24CE2E19DA5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20EEBB-FC9D-4C1E-AE15-CA7D8166C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Функции библиотеки</a:t>
            </a:r>
          </a:p>
        </p:txBody>
      </p:sp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id="{F444A151-3347-4C92-87F1-BAB6A406C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 библиотеку входят следующие функции:</a:t>
            </a:r>
          </a:p>
          <a:p>
            <a:pPr lvl="1" eaLnBrk="1" hangingPunct="1"/>
            <a:r>
              <a:rPr lang="ru-RU" altLang="ru-RU"/>
              <a:t>копирования строк</a:t>
            </a:r>
          </a:p>
          <a:p>
            <a:pPr lvl="1" eaLnBrk="1" hangingPunct="1"/>
            <a:r>
              <a:rPr lang="ru-RU" altLang="ru-RU"/>
              <a:t>объединения строк</a:t>
            </a:r>
          </a:p>
          <a:p>
            <a:pPr lvl="1" eaLnBrk="1" hangingPunct="1"/>
            <a:r>
              <a:rPr lang="ru-RU" altLang="ru-RU"/>
              <a:t>сравнения строк</a:t>
            </a:r>
          </a:p>
          <a:p>
            <a:pPr lvl="1" eaLnBrk="1" hangingPunct="1"/>
            <a:r>
              <a:rPr lang="ru-RU" altLang="ru-RU"/>
              <a:t>определения длины строки</a:t>
            </a:r>
          </a:p>
          <a:p>
            <a:pPr lvl="1" eaLnBrk="1" hangingPunct="1"/>
            <a:r>
              <a:rPr lang="ru-RU" altLang="ru-RU"/>
              <a:t>поиска символов в строке</a:t>
            </a:r>
          </a:p>
          <a:p>
            <a:pPr lvl="1" eaLnBrk="1" hangingPunct="1"/>
            <a:r>
              <a:rPr lang="ru-RU" altLang="ru-RU"/>
              <a:t>поиска подстроки в строке</a:t>
            </a:r>
          </a:p>
          <a:p>
            <a:pPr eaLnBrk="1" hangingPunct="1"/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78FCA5-2EEB-4DFC-AE36-48B722AF41E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E374F69-AED3-4730-8D28-953DBAA39CA6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9397" name="Номер слайда 4">
            <a:extLst>
              <a:ext uri="{FF2B5EF4-FFF2-40B4-BE49-F238E27FC236}">
                <a16:creationId xmlns:a16="http://schemas.microsoft.com/office/drawing/2014/main" id="{55D0CEFD-D3F8-444C-BBAD-718D84D45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A71A8D-5C5F-4A7C-BDCD-6549CC9F0ADA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6BA5D030-331E-4871-AD63-A89CDEA370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 sz="3800" dirty="0"/>
              <a:t>Функции для работы со строками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57426D5-ED4F-4BF1-8E2C-8C53112BC2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b="1"/>
              <a:t>Некоторые функции работы со строками</a:t>
            </a:r>
            <a:endParaRPr lang="ru-RU" altLang="ru-RU" sz="15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/>
              <a:t>1. Длина строки </a:t>
            </a:r>
            <a:endParaRPr lang="en-US" altLang="ru-RU" sz="15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500" b="1" i="1"/>
              <a:t>int strlen</a:t>
            </a:r>
            <a:r>
              <a:rPr lang="ru-RU" altLang="ru-RU" sz="1500" b="1" i="1"/>
              <a:t>(</a:t>
            </a:r>
            <a:r>
              <a:rPr lang="en-US" altLang="ru-RU" sz="1500" b="1" i="1"/>
              <a:t>char</a:t>
            </a:r>
            <a:r>
              <a:rPr lang="ru-RU" altLang="ru-RU" sz="1500" b="1" i="1"/>
              <a:t>*&lt; строка&gt;)</a:t>
            </a:r>
            <a:endParaRPr lang="ru-RU" altLang="ru-RU" sz="15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/>
              <a:t>2. Конкатенация.</a:t>
            </a:r>
            <a:endParaRPr lang="en-US" altLang="ru-RU" sz="15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500" b="1" i="1"/>
              <a:t>char</a:t>
            </a:r>
            <a:r>
              <a:rPr lang="ru-RU" altLang="ru-RU" sz="1500" b="1" i="1"/>
              <a:t>* </a:t>
            </a:r>
            <a:r>
              <a:rPr lang="en-US" altLang="ru-RU" sz="1500" b="1" i="1"/>
              <a:t>strcat</a:t>
            </a:r>
            <a:r>
              <a:rPr lang="ru-RU" altLang="ru-RU" sz="1500" b="1" i="1"/>
              <a:t>(</a:t>
            </a:r>
            <a:r>
              <a:rPr lang="en-US" altLang="ru-RU" sz="1500" b="1" i="1"/>
              <a:t>char</a:t>
            </a:r>
            <a:r>
              <a:rPr lang="ru-RU" altLang="ru-RU" sz="1500" b="1" i="1"/>
              <a:t>*&lt; строка-приемник&gt;, </a:t>
            </a:r>
            <a:r>
              <a:rPr lang="en-US" altLang="ru-RU" sz="1500" b="1" i="1"/>
              <a:t>char</a:t>
            </a:r>
            <a:r>
              <a:rPr lang="ru-RU" altLang="ru-RU" sz="1500" b="1" i="1"/>
              <a:t>*&lt; строка-источник&gt;)</a:t>
            </a:r>
            <a:r>
              <a:rPr lang="ru-RU" altLang="ru-RU" sz="150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/>
              <a:t>3. Копирование</a:t>
            </a:r>
            <a:endParaRPr lang="en-US" altLang="ru-RU" sz="15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500" b="1" i="1"/>
              <a:t>char</a:t>
            </a:r>
            <a:r>
              <a:rPr lang="ru-RU" altLang="ru-RU" sz="1500" b="1" i="1"/>
              <a:t>* </a:t>
            </a:r>
            <a:r>
              <a:rPr lang="en-US" altLang="ru-RU" sz="1500" b="1" i="1"/>
              <a:t>strcpy</a:t>
            </a:r>
            <a:r>
              <a:rPr lang="ru-RU" altLang="ru-RU" sz="1500" b="1" i="1"/>
              <a:t>(</a:t>
            </a:r>
            <a:r>
              <a:rPr lang="en-US" altLang="ru-RU" sz="1500" b="1" i="1"/>
              <a:t>char</a:t>
            </a:r>
            <a:r>
              <a:rPr lang="ru-RU" altLang="ru-RU" sz="1500" b="1" i="1"/>
              <a:t>*&lt; строка-приемник&gt;, </a:t>
            </a:r>
            <a:r>
              <a:rPr lang="en-US" altLang="ru-RU" sz="1500" b="1" i="1"/>
              <a:t>char</a:t>
            </a:r>
            <a:r>
              <a:rPr lang="ru-RU" altLang="ru-RU" sz="1500" b="1" i="1"/>
              <a:t>*&lt; строка-источник&gt;) </a:t>
            </a:r>
            <a:r>
              <a:rPr lang="ru-RU" altLang="ru-RU" sz="150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/>
              <a:t>4. Сравнение</a:t>
            </a:r>
            <a:endParaRPr lang="en-US" altLang="ru-RU" sz="15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500" b="1" i="1"/>
              <a:t>int  strcmp(char*&lt; </a:t>
            </a:r>
            <a:r>
              <a:rPr lang="ru-RU" altLang="ru-RU" sz="1500" b="1" i="1"/>
              <a:t>строка</a:t>
            </a:r>
            <a:r>
              <a:rPr lang="en-US" altLang="ru-RU" sz="1500" b="1" i="1"/>
              <a:t>1&gt;, char*&lt; </a:t>
            </a:r>
            <a:r>
              <a:rPr lang="ru-RU" altLang="ru-RU" sz="1500" b="1" i="1"/>
              <a:t>строка</a:t>
            </a:r>
            <a:r>
              <a:rPr lang="en-US" altLang="ru-RU" sz="1500" b="1" i="1"/>
              <a:t>2&gt;)</a:t>
            </a:r>
            <a:endParaRPr lang="en-US" altLang="ru-RU" sz="15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500" i="1"/>
              <a:t>	                             </a:t>
            </a:r>
            <a:r>
              <a:rPr lang="ru-RU" altLang="ru-RU" sz="1500"/>
              <a:t>0, если &lt;строка1&gt; совпадает со &lt;строкой 2&gt;,</a:t>
            </a:r>
            <a:endParaRPr lang="ru-RU" altLang="ru-RU" sz="15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i="1"/>
              <a:t>Возвращает:       </a:t>
            </a:r>
            <a:r>
              <a:rPr lang="ru-RU" altLang="ru-RU" sz="1500"/>
              <a:t>число &lt;0, если &lt;строка1&gt; </a:t>
            </a:r>
            <a:r>
              <a:rPr lang="ru-RU" altLang="ru-RU" sz="1500" b="1"/>
              <a:t>&lt;</a:t>
            </a:r>
            <a:r>
              <a:rPr lang="ru-RU" altLang="ru-RU" sz="1500"/>
              <a:t> &lt;строки 2&gt;,</a:t>
            </a:r>
            <a:endParaRPr lang="ru-RU" altLang="ru-RU" sz="15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i="1"/>
              <a:t>                                          </a:t>
            </a:r>
            <a:r>
              <a:rPr lang="ru-RU" altLang="ru-RU" sz="1500"/>
              <a:t>число &gt;0, если &lt;строка1&gt; </a:t>
            </a:r>
            <a:r>
              <a:rPr lang="ru-RU" altLang="ru-RU" sz="1500" b="1"/>
              <a:t>&gt;</a:t>
            </a:r>
            <a:r>
              <a:rPr lang="ru-RU" altLang="ru-RU" sz="1500"/>
              <a:t> &lt;строки 2&gt;.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/>
              <a:t>5. Поиск символа в строке. Возвращает указатель на найденный символ.</a:t>
            </a:r>
            <a:endParaRPr lang="en-US" altLang="ru-RU" sz="15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500" b="1" i="1"/>
              <a:t>char* strchr(char*&lt; </a:t>
            </a:r>
            <a:r>
              <a:rPr lang="ru-RU" altLang="ru-RU" sz="1500" b="1" i="1"/>
              <a:t>строка</a:t>
            </a:r>
            <a:r>
              <a:rPr lang="en-US" altLang="ru-RU" sz="1500" b="1" i="1"/>
              <a:t>&gt;, int &lt;</a:t>
            </a:r>
            <a:r>
              <a:rPr lang="ru-RU" altLang="ru-RU" sz="1500" b="1" i="1"/>
              <a:t>символ</a:t>
            </a:r>
            <a:r>
              <a:rPr lang="en-US" altLang="ru-RU" sz="1500" b="1" i="1"/>
              <a:t>&gt;) </a:t>
            </a:r>
            <a:r>
              <a:rPr lang="en-US" altLang="ru-RU" sz="1500"/>
              <a:t> </a:t>
            </a:r>
            <a:endParaRPr lang="ru-RU" altLang="ru-RU" sz="15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/>
              <a:t>6. Поиск подстроки в строке. Возвращает указатель на найденную строку.</a:t>
            </a:r>
            <a:endParaRPr lang="en-US" altLang="ru-RU" sz="15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500" b="1" i="1"/>
              <a:t>char* strchr(char*&lt; </a:t>
            </a:r>
            <a:r>
              <a:rPr lang="ru-RU" altLang="ru-RU" sz="1500" b="1" i="1"/>
              <a:t>строка</a:t>
            </a:r>
            <a:r>
              <a:rPr lang="en-US" altLang="ru-RU" sz="1500" b="1" i="1"/>
              <a:t>&gt;, char*&lt; </a:t>
            </a:r>
            <a:r>
              <a:rPr lang="ru-RU" altLang="ru-RU" sz="1500" b="1" i="1"/>
              <a:t>подстрока</a:t>
            </a:r>
            <a:r>
              <a:rPr lang="en-US" altLang="ru-RU" sz="1500" b="1" i="1"/>
              <a:t>&gt;)</a:t>
            </a:r>
            <a:r>
              <a:rPr lang="en-US" altLang="ru-RU" sz="1500"/>
              <a:t> </a:t>
            </a:r>
            <a:endParaRPr lang="ru-RU" altLang="ru-RU" sz="15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F6E87-7CF4-4D39-8840-D7C6DAD5B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Копирование строк</a:t>
            </a:r>
          </a:p>
        </p:txBody>
      </p:sp>
      <p:sp>
        <p:nvSpPr>
          <p:cNvPr id="17411" name="Содержимое 2">
            <a:extLst>
              <a:ext uri="{FF2B5EF4-FFF2-40B4-BE49-F238E27FC236}">
                <a16:creationId xmlns:a16="http://schemas.microsoft.com/office/drawing/2014/main" id="{07793DE1-8A0E-4855-9CB8-9AB294A23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550" indent="0">
              <a:buNone/>
              <a:defRPr/>
            </a:pPr>
            <a:r>
              <a:rPr lang="ru-RU" altLang="ru-RU" dirty="0"/>
              <a:t>Функция </a:t>
            </a:r>
            <a:r>
              <a:rPr lang="en-US" altLang="ru-RU" b="1" i="1" dirty="0" err="1"/>
              <a:t>strcpy</a:t>
            </a:r>
            <a:r>
              <a:rPr lang="en-US" altLang="ru-RU" dirty="0"/>
              <a:t> </a:t>
            </a:r>
            <a:r>
              <a:rPr lang="en-US" altLang="ru-RU" b="1" i="1" dirty="0"/>
              <a:t>(</a:t>
            </a:r>
            <a:r>
              <a:rPr lang="en-US" altLang="ru-RU" b="1" i="1" dirty="0" err="1"/>
              <a:t>dest</a:t>
            </a:r>
            <a:r>
              <a:rPr lang="en-US" altLang="ru-RU" b="1" i="1" dirty="0"/>
              <a:t>, </a:t>
            </a:r>
            <a:r>
              <a:rPr lang="en-US" altLang="ru-RU" b="1" i="1" dirty="0" err="1"/>
              <a:t>src</a:t>
            </a:r>
            <a:r>
              <a:rPr lang="en-US" altLang="ru-RU" b="1" i="1" dirty="0"/>
              <a:t>)</a:t>
            </a:r>
          </a:p>
          <a:p>
            <a:pPr marL="82550" indent="0">
              <a:buNone/>
              <a:defRPr/>
            </a:pPr>
            <a:r>
              <a:rPr lang="ru-RU" altLang="ru-RU" dirty="0"/>
              <a:t>Копирует содержимое строки </a:t>
            </a:r>
            <a:r>
              <a:rPr lang="en-US" altLang="ru-RU" dirty="0" err="1"/>
              <a:t>src</a:t>
            </a:r>
            <a:r>
              <a:rPr lang="ru-RU" altLang="ru-RU" dirty="0"/>
              <a:t> в строку </a:t>
            </a:r>
            <a:r>
              <a:rPr lang="en-US" altLang="ru-RU" dirty="0" err="1"/>
              <a:t>dest</a:t>
            </a:r>
            <a:r>
              <a:rPr lang="ru-RU" altLang="ru-RU" dirty="0"/>
              <a:t>, заменяя старое содержимое этой строки</a:t>
            </a:r>
          </a:p>
          <a:p>
            <a:pPr marL="82550" indent="0">
              <a:buNone/>
              <a:defRPr/>
            </a:pPr>
            <a:endParaRPr lang="ru-RU" altLang="ru-RU" dirty="0"/>
          </a:p>
          <a:p>
            <a:pPr marL="82550" indent="0">
              <a:buNone/>
              <a:defRPr/>
            </a:pPr>
            <a:r>
              <a:rPr lang="ru-RU" altLang="ru-RU" dirty="0"/>
              <a:t>Функция </a:t>
            </a:r>
            <a:r>
              <a:rPr lang="en-US" altLang="ru-RU" b="1" i="1" dirty="0" err="1"/>
              <a:t>strncpy</a:t>
            </a:r>
            <a:r>
              <a:rPr lang="en-US" altLang="ru-RU" dirty="0"/>
              <a:t> </a:t>
            </a:r>
            <a:r>
              <a:rPr lang="en-US" altLang="ru-RU" b="1" i="1" dirty="0"/>
              <a:t>(</a:t>
            </a:r>
            <a:r>
              <a:rPr lang="en-US" altLang="ru-RU" b="1" i="1" dirty="0" err="1"/>
              <a:t>dest</a:t>
            </a:r>
            <a:r>
              <a:rPr lang="en-US" altLang="ru-RU" b="1" i="1" dirty="0"/>
              <a:t>, </a:t>
            </a:r>
            <a:r>
              <a:rPr lang="en-US" altLang="ru-RU" b="1" i="1" dirty="0" err="1"/>
              <a:t>src</a:t>
            </a:r>
            <a:r>
              <a:rPr lang="en-US" altLang="ru-RU" b="1" i="1" dirty="0"/>
              <a:t>, n)</a:t>
            </a:r>
          </a:p>
          <a:p>
            <a:pPr marL="82550" indent="0">
              <a:buNone/>
              <a:defRPr/>
            </a:pPr>
            <a:r>
              <a:rPr lang="ru-RU" altLang="ru-RU" dirty="0"/>
              <a:t>Заменяет первые </a:t>
            </a:r>
            <a:r>
              <a:rPr lang="en-US" altLang="ru-RU" dirty="0"/>
              <a:t>n</a:t>
            </a:r>
            <a:r>
              <a:rPr lang="ru-RU" altLang="ru-RU" dirty="0"/>
              <a:t> символов строки </a:t>
            </a:r>
            <a:r>
              <a:rPr lang="en-US" altLang="ru-RU" dirty="0" err="1"/>
              <a:t>dest</a:t>
            </a:r>
            <a:r>
              <a:rPr lang="ru-RU" altLang="ru-RU" dirty="0"/>
              <a:t> первыми </a:t>
            </a:r>
            <a:r>
              <a:rPr lang="en-US" altLang="ru-RU" dirty="0"/>
              <a:t>n</a:t>
            </a:r>
            <a:r>
              <a:rPr lang="ru-RU" altLang="ru-RU" dirty="0"/>
              <a:t> символами строки </a:t>
            </a:r>
            <a:r>
              <a:rPr lang="en-US" altLang="ru-RU" dirty="0" err="1"/>
              <a:t>src</a:t>
            </a:r>
            <a:endParaRPr lang="ru-RU" altLang="ru-RU" dirty="0"/>
          </a:p>
          <a:p>
            <a:pPr marL="82550" indent="0">
              <a:buNone/>
              <a:defRPr/>
            </a:pPr>
            <a:endParaRPr lang="ru-RU" altLang="ru-RU" dirty="0"/>
          </a:p>
          <a:p>
            <a:pPr marL="82550" indent="0">
              <a:buNone/>
              <a:defRPr/>
            </a:pPr>
            <a:r>
              <a:rPr lang="ru-RU" altLang="ru-RU" dirty="0"/>
              <a:t>Обе функции возвращают обновленную строку </a:t>
            </a:r>
            <a:r>
              <a:rPr lang="en-US" altLang="ru-RU" dirty="0" err="1"/>
              <a:t>dest</a:t>
            </a:r>
            <a:endParaRPr lang="ru-RU" altLang="ru-RU" dirty="0"/>
          </a:p>
          <a:p>
            <a:pPr eaLnBrk="1" hangingPunct="1">
              <a:defRPr/>
            </a:pPr>
            <a:endParaRPr lang="en-US" altLang="ru-RU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altLang="ru-RU" dirty="0"/>
              <a:t>		</a:t>
            </a:r>
            <a:endParaRPr lang="ru-RU" alt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25D734-73B3-4EC0-B487-59E93F8AFF8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848B60-917A-4094-B82C-947AB7CCFFFB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1445" name="Номер слайда 4">
            <a:extLst>
              <a:ext uri="{FF2B5EF4-FFF2-40B4-BE49-F238E27FC236}">
                <a16:creationId xmlns:a16="http://schemas.microsoft.com/office/drawing/2014/main" id="{A61C512A-9E12-481B-96E8-5B2DABA89C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5BA9D5-9C62-42E1-B366-1429781C37AB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26B517-7A9F-40EE-8F95-D67905A8D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Объединение строк</a:t>
            </a:r>
          </a:p>
        </p:txBody>
      </p:sp>
      <p:sp>
        <p:nvSpPr>
          <p:cNvPr id="18435" name="Содержимое 2">
            <a:extLst>
              <a:ext uri="{FF2B5EF4-FFF2-40B4-BE49-F238E27FC236}">
                <a16:creationId xmlns:a16="http://schemas.microsoft.com/office/drawing/2014/main" id="{08338436-F071-4214-8AEC-7260A3FC0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  <a:defRPr/>
            </a:pPr>
            <a:r>
              <a:rPr lang="ru-RU" altLang="ru-RU" dirty="0"/>
              <a:t>Функция </a:t>
            </a:r>
            <a:r>
              <a:rPr lang="en-US" altLang="ru-RU" b="1" i="1" dirty="0" err="1"/>
              <a:t>strcat</a:t>
            </a:r>
            <a:r>
              <a:rPr lang="en-US" altLang="ru-RU" dirty="0"/>
              <a:t> </a:t>
            </a:r>
            <a:r>
              <a:rPr lang="en-US" altLang="ru-RU" b="1" i="1" dirty="0"/>
              <a:t>(</a:t>
            </a:r>
            <a:r>
              <a:rPr lang="en-US" altLang="ru-RU" b="1" i="1" dirty="0" err="1"/>
              <a:t>dest</a:t>
            </a:r>
            <a:r>
              <a:rPr lang="en-US" altLang="ru-RU" b="1" i="1" dirty="0"/>
              <a:t>, </a:t>
            </a:r>
            <a:r>
              <a:rPr lang="en-US" altLang="ru-RU" b="1" i="1" dirty="0" err="1"/>
              <a:t>src</a:t>
            </a:r>
            <a:r>
              <a:rPr lang="en-US" altLang="ru-RU" b="1" i="1" dirty="0"/>
              <a:t>)</a:t>
            </a:r>
          </a:p>
          <a:p>
            <a:pPr marL="82550" indent="0">
              <a:buNone/>
              <a:defRPr/>
            </a:pPr>
            <a:r>
              <a:rPr lang="ru-RU" altLang="ru-RU" dirty="0"/>
              <a:t>Добавляет содержимое строки </a:t>
            </a:r>
            <a:r>
              <a:rPr lang="en-US" altLang="ru-RU" dirty="0" err="1"/>
              <a:t>src</a:t>
            </a:r>
            <a:r>
              <a:rPr lang="ru-RU" altLang="ru-RU" dirty="0"/>
              <a:t> к строке </a:t>
            </a:r>
            <a:r>
              <a:rPr lang="en-US" altLang="ru-RU" dirty="0" err="1"/>
              <a:t>dest</a:t>
            </a:r>
            <a:r>
              <a:rPr lang="ru-RU" altLang="ru-RU" dirty="0"/>
              <a:t>, заменяя старое содержимое этой строки</a:t>
            </a:r>
          </a:p>
          <a:p>
            <a:pPr marL="82550" indent="0">
              <a:buNone/>
              <a:defRPr/>
            </a:pPr>
            <a:endParaRPr lang="ru-RU" altLang="ru-RU" dirty="0"/>
          </a:p>
          <a:p>
            <a:pPr marL="82550" indent="0">
              <a:buNone/>
              <a:defRPr/>
            </a:pPr>
            <a:r>
              <a:rPr lang="ru-RU" altLang="ru-RU" dirty="0"/>
              <a:t>Функция </a:t>
            </a:r>
            <a:r>
              <a:rPr lang="en-US" altLang="ru-RU" b="1" i="1" dirty="0" err="1"/>
              <a:t>strncat</a:t>
            </a:r>
            <a:r>
              <a:rPr lang="en-US" altLang="ru-RU" dirty="0"/>
              <a:t> </a:t>
            </a:r>
            <a:r>
              <a:rPr lang="en-US" altLang="ru-RU" b="1" i="1" dirty="0"/>
              <a:t>(</a:t>
            </a:r>
            <a:r>
              <a:rPr lang="en-US" altLang="ru-RU" b="1" i="1" dirty="0" err="1"/>
              <a:t>dest</a:t>
            </a:r>
            <a:r>
              <a:rPr lang="en-US" altLang="ru-RU" b="1" i="1" dirty="0"/>
              <a:t>, </a:t>
            </a:r>
            <a:r>
              <a:rPr lang="en-US" altLang="ru-RU" b="1" i="1" dirty="0" err="1"/>
              <a:t>src</a:t>
            </a:r>
            <a:r>
              <a:rPr lang="en-US" altLang="ru-RU" b="1" i="1" dirty="0"/>
              <a:t>, n)</a:t>
            </a:r>
          </a:p>
          <a:p>
            <a:pPr marL="82550" indent="0">
              <a:buNone/>
              <a:defRPr/>
            </a:pPr>
            <a:r>
              <a:rPr lang="ru-RU" altLang="ru-RU" dirty="0"/>
              <a:t>Добавляет первые </a:t>
            </a:r>
            <a:r>
              <a:rPr lang="en-US" altLang="ru-RU" dirty="0"/>
              <a:t>n</a:t>
            </a:r>
            <a:r>
              <a:rPr lang="ru-RU" altLang="ru-RU" dirty="0"/>
              <a:t> символов строки </a:t>
            </a:r>
            <a:r>
              <a:rPr lang="en-US" altLang="ru-RU" dirty="0" err="1"/>
              <a:t>src</a:t>
            </a:r>
            <a:r>
              <a:rPr lang="ru-RU" altLang="ru-RU" dirty="0"/>
              <a:t> к строке </a:t>
            </a:r>
            <a:r>
              <a:rPr lang="en-US" altLang="ru-RU" dirty="0" err="1"/>
              <a:t>dest</a:t>
            </a:r>
            <a:endParaRPr lang="ru-RU" altLang="ru-RU" dirty="0"/>
          </a:p>
          <a:p>
            <a:pPr marL="82550" indent="0">
              <a:buNone/>
              <a:defRPr/>
            </a:pPr>
            <a:endParaRPr lang="ru-RU" altLang="ru-RU" dirty="0"/>
          </a:p>
          <a:p>
            <a:pPr marL="82550" indent="0">
              <a:buNone/>
              <a:defRPr/>
            </a:pPr>
            <a:r>
              <a:rPr lang="ru-RU" altLang="ru-RU" dirty="0"/>
              <a:t>Обе функции возвращают обновленную строку </a:t>
            </a:r>
            <a:r>
              <a:rPr lang="en-US" altLang="ru-RU" dirty="0" err="1"/>
              <a:t>dest</a:t>
            </a:r>
            <a:endParaRPr lang="ru-RU" altLang="ru-RU" dirty="0"/>
          </a:p>
          <a:p>
            <a:pPr eaLnBrk="1" hangingPunct="1">
              <a:defRPr/>
            </a:pPr>
            <a:endParaRPr lang="ru-RU" alt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5B0A06-6D26-4E34-A0D9-ED3D9EB7061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79196C-63AF-4B6D-A6D2-FAD4CCDD6B12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2469" name="Номер слайда 4">
            <a:extLst>
              <a:ext uri="{FF2B5EF4-FFF2-40B4-BE49-F238E27FC236}">
                <a16:creationId xmlns:a16="http://schemas.microsoft.com/office/drawing/2014/main" id="{F07F0D0F-B4FD-4A7F-8FDF-DDE0D2ED15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199B99-C94B-44A5-ADC7-955EF7A96A1B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80A02-900D-4275-968E-6C34242C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Сравнение строк</a:t>
            </a:r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AF45F817-1A55-41CD-B344-6883DE91F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/>
              <a:t>Функция </a:t>
            </a:r>
            <a:r>
              <a:rPr lang="en-US" altLang="ru-RU" b="1" i="1" dirty="0" err="1"/>
              <a:t>strcmp</a:t>
            </a:r>
            <a:r>
              <a:rPr lang="en-US" altLang="ru-RU" dirty="0"/>
              <a:t> (str1, str2)</a:t>
            </a:r>
          </a:p>
          <a:p>
            <a:pPr marL="82550" indent="0">
              <a:buNone/>
              <a:defRPr/>
            </a:pPr>
            <a:r>
              <a:rPr lang="ru-RU" altLang="ru-RU" dirty="0"/>
              <a:t>Сравнивает содержимое строки </a:t>
            </a:r>
            <a:r>
              <a:rPr lang="en-US" altLang="ru-RU" dirty="0"/>
              <a:t>str1</a:t>
            </a:r>
            <a:r>
              <a:rPr lang="ru-RU" altLang="ru-RU" dirty="0"/>
              <a:t> с содержимым строки </a:t>
            </a:r>
            <a:r>
              <a:rPr lang="en-US" altLang="ru-RU" dirty="0"/>
              <a:t>str2</a:t>
            </a:r>
            <a:endParaRPr lang="ru-RU" altLang="ru-RU" dirty="0"/>
          </a:p>
          <a:p>
            <a:pPr eaLnBrk="1" hangingPunct="1">
              <a:defRPr/>
            </a:pPr>
            <a:endParaRPr lang="ru-RU" altLang="ru-RU" dirty="0"/>
          </a:p>
          <a:p>
            <a:pPr eaLnBrk="1" hangingPunct="1">
              <a:defRPr/>
            </a:pPr>
            <a:r>
              <a:rPr lang="ru-RU" altLang="ru-RU" dirty="0"/>
              <a:t>Функция </a:t>
            </a:r>
            <a:r>
              <a:rPr lang="en-US" altLang="ru-RU" b="1" i="1" dirty="0" err="1"/>
              <a:t>strncmp</a:t>
            </a:r>
            <a:r>
              <a:rPr lang="en-US" altLang="ru-RU" dirty="0"/>
              <a:t> (str1, str2, n)</a:t>
            </a:r>
          </a:p>
          <a:p>
            <a:pPr marL="82550" indent="0">
              <a:buNone/>
              <a:defRPr/>
            </a:pPr>
            <a:r>
              <a:rPr lang="ru-RU" altLang="ru-RU" dirty="0"/>
              <a:t>Сравнивает первые </a:t>
            </a:r>
            <a:r>
              <a:rPr lang="en-US" altLang="ru-RU" dirty="0"/>
              <a:t>n</a:t>
            </a:r>
            <a:r>
              <a:rPr lang="ru-RU" altLang="ru-RU" dirty="0"/>
              <a:t> символов строк </a:t>
            </a:r>
            <a:r>
              <a:rPr lang="en-US" altLang="ru-RU" dirty="0"/>
              <a:t>str1</a:t>
            </a:r>
            <a:r>
              <a:rPr lang="ru-RU" altLang="ru-RU" dirty="0"/>
              <a:t> и</a:t>
            </a:r>
            <a:r>
              <a:rPr lang="en-US" altLang="ru-RU" dirty="0"/>
              <a:t> str2</a:t>
            </a:r>
            <a:endParaRPr lang="ru-RU" altLang="ru-RU" dirty="0"/>
          </a:p>
          <a:p>
            <a:pPr eaLnBrk="1" hangingPunct="1">
              <a:defRPr/>
            </a:pPr>
            <a:endParaRPr lang="ru-RU" altLang="ru-RU" dirty="0"/>
          </a:p>
          <a:p>
            <a:pPr marL="82550" indent="0">
              <a:buNone/>
              <a:defRPr/>
            </a:pPr>
            <a:r>
              <a:rPr lang="ru-RU" altLang="ru-RU" dirty="0"/>
              <a:t>Сравнение выполняется по </a:t>
            </a:r>
            <a:r>
              <a:rPr lang="ru-RU" altLang="ru-RU" i="1" dirty="0"/>
              <a:t>лексикографическому принципу</a:t>
            </a:r>
          </a:p>
          <a:p>
            <a:pPr eaLnBrk="1" hangingPunct="1">
              <a:defRPr/>
            </a:pPr>
            <a:endParaRPr lang="ru-RU" alt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B99C64-672C-47A9-940C-D6D37180FF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0C594A9-E144-4EDF-B3BC-9BB681769416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3493" name="Номер слайда 4">
            <a:extLst>
              <a:ext uri="{FF2B5EF4-FFF2-40B4-BE49-F238E27FC236}">
                <a16:creationId xmlns:a16="http://schemas.microsoft.com/office/drawing/2014/main" id="{A14EBE57-2F49-4263-BECD-8361437920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65113B-E41B-4E99-ACBD-7987DE1C14AE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7F6227-90C7-4C8A-B6E8-88263B833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Правило сравнения</a:t>
            </a:r>
          </a:p>
        </p:txBody>
      </p:sp>
      <p:sp>
        <p:nvSpPr>
          <p:cNvPr id="64515" name="Содержимое 2">
            <a:extLst>
              <a:ext uri="{FF2B5EF4-FFF2-40B4-BE49-F238E27FC236}">
                <a16:creationId xmlns:a16="http://schemas.microsoft.com/office/drawing/2014/main" id="{BBB41D35-7257-48B4-A7DA-64DCE78F0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Строки сравниваются посимвольно до тех пор, пока не будут обнаружены несовпадающие символы или будет достигнут конец одной из строк</a:t>
            </a:r>
          </a:p>
          <a:p>
            <a:r>
              <a:rPr lang="ru-RU" altLang="ru-RU"/>
              <a:t>Если достигнут конец одной из строк и одновременно достигнут конец другой строки, то строки считаются равными, иначе закончившаяся строка считается меньшей</a:t>
            </a:r>
          </a:p>
          <a:p>
            <a:r>
              <a:rPr lang="ru-RU" altLang="ru-RU"/>
              <a:t>Если обнаружены несовпадающие символы, то меньшей считается строка, которой принадлежит меньший из символов</a:t>
            </a:r>
          </a:p>
          <a:p>
            <a:endParaRPr lang="ru-RU" altLang="ru-RU"/>
          </a:p>
          <a:p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D0A9A4-3EF3-4ABE-9E42-190B9097087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9D30346-8908-4153-9F4C-EC6481FDEDA1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4517" name="Номер слайда 4">
            <a:extLst>
              <a:ext uri="{FF2B5EF4-FFF2-40B4-BE49-F238E27FC236}">
                <a16:creationId xmlns:a16="http://schemas.microsoft.com/office/drawing/2014/main" id="{2DF106AA-A665-4435-B98A-75E63CB590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5E48F2-D1B9-4C23-81D2-2B91F06B52D7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275120-95BD-49A6-B45F-0DDA9DE8D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274638"/>
            <a:ext cx="7747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/>
              <a:t>Считывание строки с клавиатуры</a:t>
            </a:r>
            <a:endParaRPr lang="ru-RU" dirty="0"/>
          </a:p>
        </p:txBody>
      </p:sp>
      <p:sp>
        <p:nvSpPr>
          <p:cNvPr id="47107" name="Содержимое 2">
            <a:extLst>
              <a:ext uri="{FF2B5EF4-FFF2-40B4-BE49-F238E27FC236}">
                <a16:creationId xmlns:a16="http://schemas.microsoft.com/office/drawing/2014/main" id="{60F995C8-A3D7-4471-BA47-D9F21A14E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/>
              <a:t>Функция </a:t>
            </a:r>
            <a:r>
              <a:rPr lang="ru-RU" altLang="ru-RU" sz="2400" b="1"/>
              <a:t>gets</a:t>
            </a:r>
            <a:r>
              <a:rPr lang="en-US" altLang="ru-RU" sz="2400" b="1"/>
              <a:t>_s</a:t>
            </a:r>
            <a:r>
              <a:rPr lang="ru-RU" altLang="ru-RU" sz="2400" b="1"/>
              <a:t>(s)</a:t>
            </a:r>
            <a:r>
              <a:rPr lang="ru-RU" altLang="ru-RU" sz="2400"/>
              <a:t> </a:t>
            </a:r>
            <a:endParaRPr lang="en-US" altLang="ru-RU" sz="240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/>
              <a:t>читает символы с клавиатуры до появления символа новой строки и помещает их в строку </a:t>
            </a:r>
            <a:r>
              <a:rPr lang="ru-RU" altLang="ru-RU" sz="2400" b="1"/>
              <a:t>s</a:t>
            </a:r>
            <a:r>
              <a:rPr lang="ru-RU" altLang="ru-RU" sz="2400"/>
              <a:t> (сам символ новой строки в строку не включается, вместо него в строку заносится нуль-символ).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/>
              <a:t>В общем случае для использования функции gets</a:t>
            </a:r>
            <a:r>
              <a:rPr lang="en-US" altLang="ru-RU" sz="2400"/>
              <a:t>_s</a:t>
            </a:r>
            <a:r>
              <a:rPr lang="ru-RU" altLang="ru-RU" sz="2400"/>
              <a:t>() необходимо подключить заголовок &lt;</a:t>
            </a:r>
            <a:r>
              <a:rPr lang="en-US" altLang="ru-RU" sz="2400"/>
              <a:t>cstdio&gt;.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ru-RU" sz="2400" b="1"/>
              <a:t>gets_s (str);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93B667-6318-403F-BDB9-1B57F282466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65A25A-7BB4-46BC-9F65-F7FC580F30B0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47109" name="Номер слайда 4">
            <a:extLst>
              <a:ext uri="{FF2B5EF4-FFF2-40B4-BE49-F238E27FC236}">
                <a16:creationId xmlns:a16="http://schemas.microsoft.com/office/drawing/2014/main" id="{C67CCB23-D250-4A65-BC24-BD3D0A35F6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42BA1D-6368-4E9C-B3AB-FFDC7445862A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204001-0E07-4BF6-92E6-A37B8B692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Определение длины строки</a:t>
            </a:r>
          </a:p>
        </p:txBody>
      </p:sp>
      <p:sp>
        <p:nvSpPr>
          <p:cNvPr id="66563" name="Содержимое 2">
            <a:extLst>
              <a:ext uri="{FF2B5EF4-FFF2-40B4-BE49-F238E27FC236}">
                <a16:creationId xmlns:a16="http://schemas.microsoft.com/office/drawing/2014/main" id="{C3D97613-3E9E-4EE0-9F72-22F75F459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Функция </a:t>
            </a:r>
            <a:r>
              <a:rPr lang="en-US" altLang="ru-RU"/>
              <a:t>strlen (str1)</a:t>
            </a:r>
          </a:p>
          <a:p>
            <a:pPr eaLnBrk="1" hangingPunct="1"/>
            <a:r>
              <a:rPr lang="ru-RU" altLang="ru-RU"/>
              <a:t>Возвращает длину строки (без нулевого символа конца строки)</a:t>
            </a:r>
            <a:endParaRPr lang="en-US" altLang="ru-RU"/>
          </a:p>
          <a:p>
            <a:pPr eaLnBrk="1" hangingPunct="1"/>
            <a:r>
              <a:rPr lang="ru-RU" altLang="ru-RU"/>
              <a:t>При отсутствии нуль-символа в конце строки выдается сообщение об ошибке</a:t>
            </a:r>
          </a:p>
          <a:p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821C03-6EE2-40C6-90F4-4F611C7C0C1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3D1C02-FAA7-4CD9-991D-AEEE3AAC1FCE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6565" name="Номер слайда 4">
            <a:extLst>
              <a:ext uri="{FF2B5EF4-FFF2-40B4-BE49-F238E27FC236}">
                <a16:creationId xmlns:a16="http://schemas.microsoft.com/office/drawing/2014/main" id="{010E89B3-3840-4C15-9918-1CACF5DFF1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42A36A-9CA4-4FDF-AB74-DC6A661F063F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7AC25-4C21-4CC0-9082-39408AC29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Поиск подстроки</a:t>
            </a:r>
          </a:p>
        </p:txBody>
      </p:sp>
      <p:sp>
        <p:nvSpPr>
          <p:cNvPr id="23555" name="Содержимое 2">
            <a:extLst>
              <a:ext uri="{FF2B5EF4-FFF2-40B4-BE49-F238E27FC236}">
                <a16:creationId xmlns:a16="http://schemas.microsoft.com/office/drawing/2014/main" id="{A6F53271-9BA5-4F0D-AC2D-2BAB6345B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  <a:defRPr/>
            </a:pPr>
            <a:r>
              <a:rPr lang="ru-RU" altLang="ru-RU" dirty="0"/>
              <a:t>Функция </a:t>
            </a:r>
            <a:r>
              <a:rPr lang="en-US" altLang="ru-RU" b="1" i="1" dirty="0" err="1"/>
              <a:t>strstr</a:t>
            </a:r>
            <a:r>
              <a:rPr lang="en-US" altLang="ru-RU" dirty="0"/>
              <a:t> </a:t>
            </a:r>
            <a:r>
              <a:rPr lang="en-US" altLang="ru-RU" b="1" i="1" dirty="0"/>
              <a:t>(</a:t>
            </a:r>
            <a:r>
              <a:rPr lang="en-US" altLang="ru-RU" b="1" i="1" dirty="0" err="1"/>
              <a:t>str</a:t>
            </a:r>
            <a:r>
              <a:rPr lang="en-US" altLang="ru-RU" b="1" i="1" dirty="0"/>
              <a:t>, sub)</a:t>
            </a:r>
          </a:p>
          <a:p>
            <a:pPr marL="82550" indent="0">
              <a:buNone/>
              <a:defRPr/>
            </a:pPr>
            <a:r>
              <a:rPr lang="ru-RU" altLang="ru-RU" dirty="0"/>
              <a:t>Ищет первое вхождение подстроки </a:t>
            </a:r>
            <a:r>
              <a:rPr lang="en-US" altLang="ru-RU" dirty="0"/>
              <a:t>sub</a:t>
            </a:r>
            <a:r>
              <a:rPr lang="ru-RU" altLang="ru-RU" dirty="0"/>
              <a:t> в строку </a:t>
            </a:r>
            <a:r>
              <a:rPr lang="en-US" altLang="ru-RU" dirty="0" err="1"/>
              <a:t>str</a:t>
            </a:r>
            <a:endParaRPr lang="ru-RU" altLang="ru-RU" dirty="0"/>
          </a:p>
          <a:p>
            <a:pPr marL="82550" indent="0">
              <a:buNone/>
              <a:defRPr/>
            </a:pPr>
            <a:r>
              <a:rPr lang="ru-RU" altLang="ru-RU" dirty="0"/>
              <a:t>Если подстрока обнаружена, то функция возвращает </a:t>
            </a:r>
            <a:r>
              <a:rPr lang="ru-RU" altLang="ru-RU" i="1" dirty="0"/>
              <a:t>указатель </a:t>
            </a:r>
            <a:r>
              <a:rPr lang="ru-RU" altLang="ru-RU" dirty="0"/>
              <a:t>на то место в строке </a:t>
            </a:r>
            <a:r>
              <a:rPr lang="en-US" altLang="ru-RU" dirty="0" err="1"/>
              <a:t>str</a:t>
            </a:r>
            <a:r>
              <a:rPr lang="en-US" altLang="ru-RU" dirty="0"/>
              <a:t>,</a:t>
            </a:r>
            <a:r>
              <a:rPr lang="ru-RU" altLang="ru-RU" dirty="0"/>
              <a:t> с которого начинается подстрока</a:t>
            </a:r>
          </a:p>
          <a:p>
            <a:pPr marL="82550" indent="0">
              <a:buNone/>
              <a:defRPr/>
            </a:pPr>
            <a:r>
              <a:rPr lang="ru-RU" altLang="ru-RU" dirty="0"/>
              <a:t>Если подстрока не обнаружена, то возвращается значение</a:t>
            </a:r>
            <a:r>
              <a:rPr lang="en-US" altLang="ru-RU" dirty="0"/>
              <a:t> NULL</a:t>
            </a:r>
            <a:endParaRPr lang="ru-RU" altLang="ru-RU" dirty="0"/>
          </a:p>
          <a:p>
            <a:pPr>
              <a:defRPr/>
            </a:pPr>
            <a:endParaRPr lang="ru-RU" alt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F1C68E-D577-476F-8A30-EAA1664FA6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AE7DDA-03BE-4B1C-9EBD-20A08C1B15A8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7589" name="Номер слайда 4">
            <a:extLst>
              <a:ext uri="{FF2B5EF4-FFF2-40B4-BE49-F238E27FC236}">
                <a16:creationId xmlns:a16="http://schemas.microsoft.com/office/drawing/2014/main" id="{22C3516A-A48F-45CA-A22E-FD2F56377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3E61B1-960C-4F7A-996B-D097B526C639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C5D1D7-B7CA-4231-A1E7-E012095F5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Указатель на подстроку</a:t>
            </a:r>
          </a:p>
        </p:txBody>
      </p:sp>
      <p:sp>
        <p:nvSpPr>
          <p:cNvPr id="68611" name="Содержимое 2">
            <a:extLst>
              <a:ext uri="{FF2B5EF4-FFF2-40B4-BE49-F238E27FC236}">
                <a16:creationId xmlns:a16="http://schemas.microsoft.com/office/drawing/2014/main" id="{EE03EA54-D1CC-4FFD-82DF-1BA26172C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ru-RU" altLang="ru-RU"/>
              <a:t>Значение, возвращаемое функцией </a:t>
            </a:r>
            <a:r>
              <a:rPr lang="en-US" altLang="ru-RU"/>
              <a:t>strstr </a:t>
            </a:r>
            <a:r>
              <a:rPr lang="ru-RU" altLang="ru-RU"/>
              <a:t>может быть сохранено в отдельной переменной (указателе)</a:t>
            </a:r>
          </a:p>
          <a:p>
            <a:pPr marL="82550" indent="0">
              <a:buNone/>
            </a:pPr>
            <a:r>
              <a:rPr lang="ru-RU" altLang="ru-RU"/>
              <a:t>Такая переменная объявляется следующим образом:</a:t>
            </a:r>
          </a:p>
          <a:p>
            <a:pPr marL="82550" indent="0">
              <a:buNone/>
            </a:pPr>
            <a:r>
              <a:rPr lang="ru-RU" altLang="ru-RU"/>
              <a:t>		</a:t>
            </a:r>
            <a:r>
              <a:rPr lang="en-US" altLang="ru-RU" sz="2400" b="1"/>
              <a:t>char* &lt;</a:t>
            </a:r>
            <a:r>
              <a:rPr lang="ru-RU" altLang="ru-RU" sz="2400"/>
              <a:t>имя</a:t>
            </a:r>
            <a:r>
              <a:rPr lang="en-US" altLang="ru-RU" sz="2400"/>
              <a:t> </a:t>
            </a:r>
            <a:r>
              <a:rPr lang="ru-RU" altLang="ru-RU" sz="2400"/>
              <a:t>переменной</a:t>
            </a:r>
            <a:r>
              <a:rPr lang="en-US" altLang="ru-RU" sz="2400"/>
              <a:t>&gt;;</a:t>
            </a:r>
            <a:r>
              <a:rPr lang="en-US" altLang="ru-RU" sz="2400" b="1"/>
              <a:t> </a:t>
            </a:r>
          </a:p>
          <a:p>
            <a:pPr marL="82550" indent="0">
              <a:buNone/>
            </a:pPr>
            <a:r>
              <a:rPr lang="ru-RU" altLang="ru-RU"/>
              <a:t>Например:</a:t>
            </a:r>
          </a:p>
          <a:p>
            <a:pPr marL="82550" indent="0">
              <a:buNone/>
            </a:pPr>
            <a:r>
              <a:rPr lang="en-US" altLang="ru-RU"/>
              <a:t>		</a:t>
            </a:r>
            <a:r>
              <a:rPr lang="en-US" altLang="ru-RU" b="1"/>
              <a:t> </a:t>
            </a:r>
            <a:r>
              <a:rPr lang="en-US" altLang="ru-RU" sz="2400" b="1"/>
              <a:t>char* </a:t>
            </a:r>
            <a:r>
              <a:rPr lang="en-US" altLang="ru-RU" sz="2400"/>
              <a:t>w;  w = strstr (s, substr);</a:t>
            </a:r>
            <a:endParaRPr lang="ru-RU" altLang="ru-RU"/>
          </a:p>
          <a:p>
            <a:pPr marL="82550" indent="0">
              <a:buNone/>
            </a:pPr>
            <a:r>
              <a:rPr lang="ru-RU" altLang="ru-RU"/>
              <a:t>В дальнейшем с этой переменной можно работать как с обычной строкой</a:t>
            </a:r>
            <a:endParaRPr lang="ru-RU" altLang="ru-RU" sz="320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84E7BF-4754-498B-944A-3893FB9A97B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0C6A454-BC89-44CF-9D1F-97D8510CE45A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8613" name="Номер слайда 4">
            <a:extLst>
              <a:ext uri="{FF2B5EF4-FFF2-40B4-BE49-F238E27FC236}">
                <a16:creationId xmlns:a16="http://schemas.microsoft.com/office/drawing/2014/main" id="{D0F5673E-47C4-4F7C-BEF0-EA5A0D3513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C1973E-7C65-4899-A999-E17881892A3C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EB3443-B930-4B0F-9AB8-D6466A7BD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Поиск символов в строке</a:t>
            </a:r>
          </a:p>
        </p:txBody>
      </p:sp>
      <p:sp>
        <p:nvSpPr>
          <p:cNvPr id="69635" name="Содержимое 2">
            <a:extLst>
              <a:ext uri="{FF2B5EF4-FFF2-40B4-BE49-F238E27FC236}">
                <a16:creationId xmlns:a16="http://schemas.microsoft.com/office/drawing/2014/main" id="{15718928-7757-45FF-8D55-9546BD6C8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Группа функций:</a:t>
            </a:r>
          </a:p>
          <a:p>
            <a:pPr lvl="1"/>
            <a:r>
              <a:rPr lang="en-US" altLang="ru-RU"/>
              <a:t>s</a:t>
            </a:r>
            <a:r>
              <a:rPr lang="ru-RU" altLang="ru-RU"/>
              <a:t>trchr</a:t>
            </a:r>
            <a:r>
              <a:rPr lang="en-US" altLang="ru-RU"/>
              <a:t> </a:t>
            </a:r>
            <a:r>
              <a:rPr lang="ru-RU" altLang="ru-RU"/>
              <a:t>(</a:t>
            </a:r>
            <a:r>
              <a:rPr lang="en-US" altLang="ru-RU"/>
              <a:t>str</a:t>
            </a:r>
            <a:r>
              <a:rPr lang="ru-RU" altLang="ru-RU"/>
              <a:t>, </a:t>
            </a:r>
            <a:r>
              <a:rPr lang="en-US" altLang="ru-RU"/>
              <a:t>ch</a:t>
            </a:r>
            <a:r>
              <a:rPr lang="ru-RU" altLang="ru-RU"/>
              <a:t>) – ищет первое вхождение символа </a:t>
            </a:r>
            <a:r>
              <a:rPr lang="en-US" altLang="ru-RU"/>
              <a:t>ch </a:t>
            </a:r>
            <a:r>
              <a:rPr lang="ru-RU" altLang="ru-RU"/>
              <a:t>в строке</a:t>
            </a:r>
            <a:r>
              <a:rPr lang="en-US" altLang="ru-RU"/>
              <a:t> str</a:t>
            </a:r>
            <a:r>
              <a:rPr lang="ru-RU" altLang="ru-RU"/>
              <a:t>; </a:t>
            </a:r>
          </a:p>
          <a:p>
            <a:pPr lvl="1"/>
            <a:r>
              <a:rPr lang="ru-RU" altLang="ru-RU"/>
              <a:t>strrchr(</a:t>
            </a:r>
            <a:r>
              <a:rPr lang="en-US" altLang="ru-RU"/>
              <a:t>str</a:t>
            </a:r>
            <a:r>
              <a:rPr lang="ru-RU" altLang="ru-RU"/>
              <a:t>, </a:t>
            </a:r>
            <a:r>
              <a:rPr lang="en-US" altLang="ru-RU"/>
              <a:t>ch</a:t>
            </a:r>
            <a:r>
              <a:rPr lang="ru-RU" altLang="ru-RU"/>
              <a:t>) - поиск символа </a:t>
            </a:r>
            <a:r>
              <a:rPr lang="en-US" altLang="ru-RU"/>
              <a:t>ch</a:t>
            </a:r>
            <a:r>
              <a:rPr lang="ru-RU" altLang="ru-RU"/>
              <a:t>, начиная</a:t>
            </a:r>
            <a:r>
              <a:rPr lang="en-US" altLang="ru-RU"/>
              <a:t> </a:t>
            </a:r>
            <a:r>
              <a:rPr lang="ru-RU" altLang="ru-RU"/>
              <a:t>с конца строки </a:t>
            </a:r>
            <a:r>
              <a:rPr lang="en-US" altLang="ru-RU"/>
              <a:t>str</a:t>
            </a:r>
            <a:r>
              <a:rPr lang="ru-RU" altLang="ru-RU"/>
              <a:t>; </a:t>
            </a:r>
          </a:p>
          <a:p>
            <a:pPr lvl="1"/>
            <a:r>
              <a:rPr lang="ru-RU" altLang="ru-RU"/>
              <a:t>strcspn</a:t>
            </a:r>
            <a:r>
              <a:rPr lang="en-US" altLang="ru-RU"/>
              <a:t> </a:t>
            </a:r>
            <a:r>
              <a:rPr lang="ru-RU" altLang="ru-RU"/>
              <a:t>(s</a:t>
            </a:r>
            <a:r>
              <a:rPr lang="en-US" altLang="ru-RU"/>
              <a:t>r1</a:t>
            </a:r>
            <a:r>
              <a:rPr lang="ru-RU" altLang="ru-RU"/>
              <a:t>, </a:t>
            </a:r>
            <a:r>
              <a:rPr lang="en-US" altLang="ru-RU"/>
              <a:t>s</a:t>
            </a:r>
            <a:r>
              <a:rPr lang="ru-RU" altLang="ru-RU"/>
              <a:t>t</a:t>
            </a:r>
            <a:r>
              <a:rPr lang="en-US" altLang="ru-RU"/>
              <a:t>r2</a:t>
            </a:r>
            <a:r>
              <a:rPr lang="ru-RU" altLang="ru-RU"/>
              <a:t>) – возвращает индекс первого символа в строке str1, который не принадлежит множеству символов str2, т.е. длину начальной подстроки в строке str1, которая полностью состоит из символов строки str2; 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9B1703-76E9-489B-AE72-23852DB84A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9231EE2-91E7-4663-BB3C-A5C954660483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9637" name="Номер слайда 4">
            <a:extLst>
              <a:ext uri="{FF2B5EF4-FFF2-40B4-BE49-F238E27FC236}">
                <a16:creationId xmlns:a16="http://schemas.microsoft.com/office/drawing/2014/main" id="{EA673024-7749-4F60-BC48-FBF154EC9D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9B18BC-9BBF-4FFA-BAC5-D598EA137AE0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528444A8-E032-4E8E-93ED-8E8B85111F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 dirty="0"/>
              <a:t>Функции преобразования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E3EE1316-BBE7-48E5-B8C8-414DA7C5D8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b="1"/>
              <a:t>Некоторые функции преобразования данных “строка ↔ число” </a:t>
            </a:r>
            <a:r>
              <a:rPr lang="en-US" altLang="ru-RU" sz="1900" b="1"/>
              <a:t>(</a:t>
            </a:r>
            <a:r>
              <a:rPr lang="ru-RU" altLang="ru-RU" sz="1900" b="1"/>
              <a:t>Заголовочный файл </a:t>
            </a:r>
            <a:r>
              <a:rPr lang="ru-RU" altLang="ru-RU" sz="1900" b="1" i="1"/>
              <a:t>&lt;</a:t>
            </a:r>
            <a:r>
              <a:rPr lang="en-US" altLang="ru-RU" sz="1900" b="1" i="1"/>
              <a:t>stdlib</a:t>
            </a:r>
            <a:r>
              <a:rPr lang="ru-RU" altLang="ru-RU" sz="1900" b="1" i="1"/>
              <a:t>.</a:t>
            </a:r>
            <a:r>
              <a:rPr lang="en-US" altLang="ru-RU" sz="1900" b="1" i="1"/>
              <a:t>h</a:t>
            </a:r>
            <a:r>
              <a:rPr lang="ru-RU" altLang="ru-RU" sz="1900" b="1" i="1"/>
              <a:t>&gt;</a:t>
            </a:r>
            <a:r>
              <a:rPr lang="ru-RU" altLang="ru-RU" sz="1900" b="1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b="1"/>
              <a:t>Преобразование строки  в double, int, long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i="1">
                <a:latin typeface="Courier New" panose="02070309020205020404" pitchFamily="49" charset="0"/>
              </a:rPr>
              <a:t>double atof (char*&lt; строка&gt;)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i="1">
                <a:latin typeface="Courier New" panose="02070309020205020404" pitchFamily="49" charset="0"/>
              </a:rPr>
              <a:t>int atoi (char*&lt; строка&gt;)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i="1">
                <a:latin typeface="Courier New" panose="02070309020205020404" pitchFamily="49" charset="0"/>
              </a:rPr>
              <a:t>long atol (char*&lt; строка&gt;)</a:t>
            </a:r>
            <a:r>
              <a:rPr lang="ru-RU" altLang="ru-RU" sz="1900" b="1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9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b="1"/>
              <a:t>Преобразование int, long, unsigned long в строку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i="1">
                <a:latin typeface="Courier New" panose="02070309020205020404" pitchFamily="49" charset="0"/>
              </a:rPr>
              <a:t>char*  itoa (int &lt;число&gt;, char*&lt; строка&gt;, int &lt;основание сист. сч.&gt;)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i="1">
                <a:latin typeface="Courier New" panose="02070309020205020404" pitchFamily="49" charset="0"/>
              </a:rPr>
              <a:t>char*  ltoa (long &lt;число&gt;, char*&lt; строка&gt;, int &lt;основание сист. сч.&gt;)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900" i="1">
                <a:latin typeface="Courier New" panose="02070309020205020404" pitchFamily="49" charset="0"/>
              </a:rPr>
              <a:t>char* ultoa (unsigned long &lt;число&gt;, char*&lt; строка&gt;, int &lt;основание сист. сч.&gt;)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900" i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4A1713-745D-4111-8366-E6822892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274638"/>
            <a:ext cx="7747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/>
              <a:t>Считывание строки с клавиатуры</a:t>
            </a:r>
            <a:endParaRPr lang="ru-RU" dirty="0"/>
          </a:p>
        </p:txBody>
      </p:sp>
      <p:sp>
        <p:nvSpPr>
          <p:cNvPr id="48131" name="Содержимое 2">
            <a:extLst>
              <a:ext uri="{FF2B5EF4-FFF2-40B4-BE49-F238E27FC236}">
                <a16:creationId xmlns:a16="http://schemas.microsoft.com/office/drawing/2014/main" id="{28D4635E-1CF2-4B31-9418-074EE3686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988" y="1447800"/>
            <a:ext cx="7891462" cy="4800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sz="2400"/>
              <a:t>	</a:t>
            </a:r>
            <a:r>
              <a:rPr lang="ru-RU" altLang="ru-RU"/>
              <a:t>Использование методов </a:t>
            </a:r>
            <a:r>
              <a:rPr lang="ru-RU" altLang="ru-RU" b="1"/>
              <a:t>getline </a:t>
            </a:r>
            <a:r>
              <a:rPr lang="ru-RU" altLang="ru-RU"/>
              <a:t>или </a:t>
            </a:r>
            <a:r>
              <a:rPr lang="ru-RU" altLang="ru-RU" b="1"/>
              <a:t>get </a:t>
            </a:r>
            <a:r>
              <a:rPr lang="ru-RU" altLang="ru-RU"/>
              <a:t>класса </a:t>
            </a:r>
            <a:r>
              <a:rPr lang="ru-RU" altLang="ru-RU" i="1"/>
              <a:t>istream</a:t>
            </a:r>
            <a:r>
              <a:rPr lang="ru-RU" altLang="ru-RU"/>
              <a:t>, объектом которого является </a:t>
            </a:r>
            <a:r>
              <a:rPr lang="ru-RU" altLang="ru-RU" b="1"/>
              <a:t>cin.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/>
              <a:t> cin</a:t>
            </a:r>
            <a:r>
              <a:rPr lang="en-US" altLang="ru-RU" b="1"/>
              <a:t>.</a:t>
            </a:r>
            <a:r>
              <a:rPr lang="en-US" altLang="ru-RU"/>
              <a:t>getline</a:t>
            </a:r>
            <a:r>
              <a:rPr lang="en-US" altLang="ru-RU" b="1"/>
              <a:t>(</a:t>
            </a:r>
            <a:r>
              <a:rPr lang="en-US" altLang="ru-RU"/>
              <a:t>s</a:t>
            </a:r>
            <a:r>
              <a:rPr lang="en-US" altLang="ru-RU" b="1"/>
              <a:t>,</a:t>
            </a:r>
            <a:r>
              <a:rPr lang="en-US" altLang="ru-RU"/>
              <a:t> n</a:t>
            </a:r>
            <a:r>
              <a:rPr lang="en-US" altLang="ru-RU" b="1"/>
              <a:t>);</a:t>
            </a:r>
            <a:r>
              <a:rPr lang="ru-RU" altLang="ru-RU" b="1"/>
              <a:t> 		</a:t>
            </a:r>
            <a:r>
              <a:rPr lang="en-US" altLang="ru-RU"/>
              <a:t>cin</a:t>
            </a:r>
            <a:r>
              <a:rPr lang="en-US" altLang="ru-RU" b="1"/>
              <a:t>.</a:t>
            </a:r>
            <a:r>
              <a:rPr lang="en-US" altLang="ru-RU"/>
              <a:t>get</a:t>
            </a:r>
            <a:r>
              <a:rPr lang="en-US" altLang="ru-RU" b="1"/>
              <a:t>(</a:t>
            </a:r>
            <a:r>
              <a:rPr lang="en-US" altLang="ru-RU"/>
              <a:t>s</a:t>
            </a:r>
            <a:r>
              <a:rPr lang="en-US" altLang="ru-RU" b="1"/>
              <a:t>,</a:t>
            </a:r>
            <a:r>
              <a:rPr lang="en-US" altLang="ru-RU"/>
              <a:t> n</a:t>
            </a:r>
            <a:r>
              <a:rPr lang="en-US" altLang="ru-RU" b="1"/>
              <a:t>);</a:t>
            </a:r>
            <a:endParaRPr lang="ru-RU" altLang="ru-RU" b="1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/>
              <a:t>Метод </a:t>
            </a:r>
            <a:r>
              <a:rPr lang="ru-RU" altLang="ru-RU" sz="2000" b="1"/>
              <a:t>getline</a:t>
            </a:r>
            <a:r>
              <a:rPr lang="ru-RU" altLang="ru-RU" sz="2000"/>
              <a:t> считывает из входного потока </a:t>
            </a:r>
            <a:r>
              <a:rPr lang="ru-RU" altLang="ru-RU" sz="2000" b="1"/>
              <a:t>n - 1</a:t>
            </a:r>
            <a:r>
              <a:rPr lang="ru-RU" altLang="ru-RU" sz="2000"/>
              <a:t> символов или менее (если символ перевода строки встретится раньше) и </a:t>
            </a:r>
            <a:r>
              <a:rPr lang="ru-RU" altLang="ru-RU" sz="2000" b="1"/>
              <a:t>записывает </a:t>
            </a:r>
            <a:r>
              <a:rPr lang="ru-RU" altLang="ru-RU" sz="2000"/>
              <a:t>их в строковую переменную </a:t>
            </a:r>
            <a:r>
              <a:rPr lang="ru-RU" altLang="ru-RU" sz="2000" b="1"/>
              <a:t>s</a:t>
            </a:r>
            <a:r>
              <a:rPr lang="en-US" altLang="ru-RU" sz="2000"/>
              <a:t>.</a:t>
            </a:r>
            <a:r>
              <a:rPr lang="ru-RU" altLang="ru-RU" sz="2000"/>
              <a:t> Символ перевода строки также считывается (удаляется) из входного потока, но не записывается в переменную, вместо него размещается завершающий '</a:t>
            </a:r>
            <a:r>
              <a:rPr lang="ru-RU" altLang="ru-RU" sz="2000" b="1"/>
              <a:t>\0</a:t>
            </a:r>
            <a:r>
              <a:rPr lang="ru-RU" altLang="ru-RU" sz="2000"/>
              <a:t>'. Если в строке исходных данных более </a:t>
            </a:r>
            <a:r>
              <a:rPr lang="ru-RU" altLang="ru-RU" sz="2000" b="1"/>
              <a:t>n - 1 </a:t>
            </a:r>
            <a:r>
              <a:rPr lang="ru-RU" altLang="ru-RU" sz="2000"/>
              <a:t>символов, следующий ввод будет выполняться из той же строки, начиная с первого несчитанного символа.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/>
              <a:t>Метод </a:t>
            </a:r>
            <a:r>
              <a:rPr lang="ru-RU" altLang="ru-RU" sz="2000" b="1"/>
              <a:t>get </a:t>
            </a:r>
            <a:r>
              <a:rPr lang="ru-RU" altLang="ru-RU" sz="2000"/>
              <a:t>работает аналогично, но оставляет в потоке символ перевода строки. В строковую переменную добавляется завершающий ноль.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A42A67-6E53-4132-A245-F2F999288C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65A25A-7BB4-46BC-9F65-F7FC580F30B0}" type="datetime1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48133" name="Номер слайда 4">
            <a:extLst>
              <a:ext uri="{FF2B5EF4-FFF2-40B4-BE49-F238E27FC236}">
                <a16:creationId xmlns:a16="http://schemas.microsoft.com/office/drawing/2014/main" id="{EA610AEC-9A9A-4800-91B9-1C1CB69227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D513CE-C282-47B9-A4D1-139C7B1AEE63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ъект 2">
            <a:extLst>
              <a:ext uri="{FF2B5EF4-FFF2-40B4-BE49-F238E27FC236}">
                <a16:creationId xmlns:a16="http://schemas.microsoft.com/office/drawing/2014/main" id="{C659A5C0-437E-44F8-B929-D5E599CC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450" y="333375"/>
            <a:ext cx="7499350" cy="4800600"/>
          </a:xfrm>
        </p:spPr>
        <p:txBody>
          <a:bodyPr/>
          <a:lstStyle/>
          <a:p>
            <a:pPr marL="82550" indent="0" latinLnBrk="1">
              <a:buNone/>
            </a:pPr>
            <a:r>
              <a:rPr lang="en-US" altLang="ru-RU" sz="2400"/>
              <a:t>using namespace std;</a:t>
            </a:r>
          </a:p>
          <a:p>
            <a:pPr marL="82550" indent="0" latinLnBrk="1">
              <a:buNone/>
            </a:pPr>
            <a:r>
              <a:rPr lang="en-US" altLang="ru-RU" sz="2400"/>
              <a:t>int main()</a:t>
            </a:r>
          </a:p>
          <a:p>
            <a:pPr marL="82550" indent="0" latinLnBrk="1">
              <a:buNone/>
            </a:pPr>
            <a:r>
              <a:rPr lang="en-US" altLang="ru-RU" sz="2400"/>
              <a:t>{</a:t>
            </a:r>
          </a:p>
          <a:p>
            <a:pPr marL="82550" indent="0" latinLnBrk="1">
              <a:buNone/>
            </a:pPr>
            <a:r>
              <a:rPr lang="en-US" altLang="ru-RU" sz="2400"/>
              <a:t>  char str[256];</a:t>
            </a:r>
          </a:p>
          <a:p>
            <a:pPr marL="82550" indent="0" latinLnBrk="1">
              <a:buNone/>
            </a:pPr>
            <a:r>
              <a:rPr lang="en-US" altLang="ru-RU" sz="2400"/>
              <a:t>  cout &lt;&lt; "</a:t>
            </a:r>
            <a:r>
              <a:rPr lang="ru-RU" altLang="ru-RU" sz="2400"/>
              <a:t>Введите четыре предложения: " &lt;&lt; </a:t>
            </a:r>
            <a:r>
              <a:rPr lang="en-US" altLang="ru-RU" sz="2400"/>
              <a:t>endl;</a:t>
            </a:r>
          </a:p>
          <a:p>
            <a:pPr marL="82550" indent="0" latinLnBrk="1">
              <a:buNone/>
            </a:pPr>
            <a:r>
              <a:rPr lang="en-US" altLang="ru-RU" sz="2400"/>
              <a:t>  cin.getline(str, 256, ';’); </a:t>
            </a:r>
            <a:r>
              <a:rPr lang="en-US" altLang="ru-RU" sz="1600">
                <a:solidFill>
                  <a:srgbClr val="00B050"/>
                </a:solidFill>
              </a:rPr>
              <a:t>//</a:t>
            </a:r>
            <a:r>
              <a:rPr lang="ru-RU" altLang="ru-RU" sz="1600">
                <a:solidFill>
                  <a:srgbClr val="00B050"/>
                </a:solidFill>
              </a:rPr>
              <a:t> «;» символ до которого берется строка</a:t>
            </a:r>
            <a:endParaRPr lang="en-US" altLang="ru-RU" sz="2400">
              <a:solidFill>
                <a:srgbClr val="00B050"/>
              </a:solidFill>
            </a:endParaRPr>
          </a:p>
          <a:p>
            <a:pPr marL="82550" indent="0" latinLnBrk="1">
              <a:buNone/>
            </a:pPr>
            <a:r>
              <a:rPr lang="en-US" altLang="ru-RU" sz="2400"/>
              <a:t>  cout &lt;&lt; str;</a:t>
            </a:r>
          </a:p>
          <a:p>
            <a:pPr marL="82550" indent="0" latinLnBrk="1">
              <a:buNone/>
            </a:pPr>
            <a:r>
              <a:rPr lang="en-US" altLang="ru-RU" sz="2400"/>
              <a:t>  cin.getline(str, 256, ';');</a:t>
            </a:r>
          </a:p>
          <a:p>
            <a:pPr marL="82550" indent="0" latinLnBrk="1">
              <a:buNone/>
            </a:pPr>
            <a:r>
              <a:rPr lang="en-US" altLang="ru-RU" sz="2400"/>
              <a:t>  cout &lt;&lt; str;</a:t>
            </a:r>
          </a:p>
          <a:p>
            <a:pPr marL="82550" indent="0" latinLnBrk="1">
              <a:buNone/>
            </a:pPr>
            <a:r>
              <a:rPr lang="en-US" altLang="ru-RU" sz="2400"/>
              <a:t>}</a:t>
            </a:r>
          </a:p>
          <a:p>
            <a:pPr marL="82550" indent="0">
              <a:buNone/>
            </a:pPr>
            <a:endParaRPr lang="ru-RU" altLang="ru-RU" sz="240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642B91-CE4B-443C-8C8F-313CE31C351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49156" name="Номер слайда 4">
            <a:extLst>
              <a:ext uri="{FF2B5EF4-FFF2-40B4-BE49-F238E27FC236}">
                <a16:creationId xmlns:a16="http://schemas.microsoft.com/office/drawing/2014/main" id="{55FE95A3-C1DD-4FE9-8DE2-3257EBAAF0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440F6F-BEC3-4E26-A017-2B647459E7A4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1D91A-F150-4695-89A7-32A4FA8E2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dirty="0"/>
              <a:t>Считывание строки с клавиатуры</a:t>
            </a:r>
            <a:endParaRPr lang="ru-RU" sz="360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76111C-2922-4584-9CC4-6ECFA16AC9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0180" name="Номер слайда 4">
            <a:extLst>
              <a:ext uri="{FF2B5EF4-FFF2-40B4-BE49-F238E27FC236}">
                <a16:creationId xmlns:a16="http://schemas.microsoft.com/office/drawing/2014/main" id="{56F98145-F12A-42F6-A93A-95BEB1898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637434-12DC-4EF9-B194-40AB015C9305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50181" name="Rectangle 1">
            <a:extLst>
              <a:ext uri="{FF2B5EF4-FFF2-40B4-BE49-F238E27FC236}">
                <a16:creationId xmlns:a16="http://schemas.microsoft.com/office/drawing/2014/main" id="{839F8C1F-222E-4B7F-9D5D-6FA68588D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4" y="1763714"/>
            <a:ext cx="6264275" cy="21542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639763" indent="-236538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885825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096963" indent="-173038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1296988" indent="-182563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  </a:t>
            </a:r>
            <a:r>
              <a:rPr lang="ru-RU" altLang="ru-RU" sz="2000" b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scanf</a:t>
            </a:r>
            <a:r>
              <a:rPr lang="ru-RU" altLang="ru-RU" sz="200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служит для ввода информации с клавиатуры. Перед использованием функции необходимо подключить файл с  описанием функции с помощью директивы </a:t>
            </a:r>
            <a:r>
              <a:rPr lang="en-US" altLang="ru-RU" sz="2000">
                <a:solidFill>
                  <a:srgbClr val="B85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&lt;stdio.h&gt;</a:t>
            </a:r>
            <a:endParaRPr lang="en-US" altLang="ru-RU" sz="2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функции имеет вид:</a:t>
            </a: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82" name="Прямоугольник 8">
            <a:extLst>
              <a:ext uri="{FF2B5EF4-FFF2-40B4-BE49-F238E27FC236}">
                <a16:creationId xmlns:a16="http://schemas.microsoft.com/office/drawing/2014/main" id="{61FEC864-788F-4EDF-A01D-97D2B53EF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4" y="4005264"/>
            <a:ext cx="734377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Формат: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scanf </a:t>
            </a:r>
            <a:r>
              <a:rPr lang="ru-RU" altLang="ru-RU" sz="1800">
                <a:latin typeface="Arial" panose="020B0604020202020204" pitchFamily="34" charset="0"/>
              </a:rPr>
              <a:t>(&lt;управляющая строка&gt;, &lt;список адресов&gt;);</a:t>
            </a:r>
            <a:endParaRPr lang="en-US" altLang="ru-RU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en-US" altLang="ru-RU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ru-RU" sz="2800"/>
              <a:t>scanf("%s", str);</a:t>
            </a:r>
            <a:endParaRPr lang="ru-RU" altLang="ru-RU" sz="16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583CAE-2302-4DFA-966C-8EE41251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100" y="274639"/>
            <a:ext cx="7499350" cy="561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i="1" dirty="0">
                <a:effectLst/>
              </a:rPr>
              <a:t>Форматы</a:t>
            </a:r>
            <a:r>
              <a:rPr lang="ru-RU" dirty="0">
                <a:effectLst/>
              </a:rPr>
              <a:t> </a:t>
            </a:r>
            <a:endParaRPr lang="ru-RU" dirty="0"/>
          </a:p>
        </p:txBody>
      </p:sp>
      <p:sp>
        <p:nvSpPr>
          <p:cNvPr id="51203" name="Объект 2">
            <a:extLst>
              <a:ext uri="{FF2B5EF4-FFF2-40B4-BE49-F238E27FC236}">
                <a16:creationId xmlns:a16="http://schemas.microsoft.com/office/drawing/2014/main" id="{7BC49921-AFA9-48AD-B06F-5BDE659EA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9676" y="842963"/>
            <a:ext cx="8245475" cy="4800600"/>
          </a:xfrm>
        </p:spPr>
        <p:txBody>
          <a:bodyPr>
            <a:normAutofit fontScale="85000" lnSpcReduction="20000"/>
          </a:bodyPr>
          <a:lstStyle/>
          <a:p>
            <a:pPr marL="82550" indent="0">
              <a:buNone/>
            </a:pPr>
            <a:r>
              <a:rPr lang="ru-RU" altLang="ru-RU" sz="1800"/>
              <a:t>нужны для того, чтобы указывать вид, в котором информация будет выведена на экран. Отличительной чертой формата является наличие символа процент ‘%’ перед ним:</a:t>
            </a:r>
            <a:endParaRPr lang="en-US" altLang="ru-RU" sz="1800"/>
          </a:p>
          <a:p>
            <a:pPr marL="82550" indent="0">
              <a:buNone/>
            </a:pPr>
            <a:r>
              <a:rPr lang="ru-RU" altLang="ru-RU" sz="1600"/>
              <a:t>%d — целое число типа int со знаком в десятичной системе счисления;</a:t>
            </a:r>
          </a:p>
          <a:p>
            <a:pPr marL="82550" indent="0">
              <a:buNone/>
            </a:pPr>
            <a:r>
              <a:rPr lang="ru-RU" altLang="ru-RU" sz="1600"/>
              <a:t>%u — целое число типа unsigned int;</a:t>
            </a:r>
          </a:p>
          <a:p>
            <a:pPr marL="82550" indent="0">
              <a:buNone/>
            </a:pPr>
            <a:r>
              <a:rPr lang="ru-RU" altLang="ru-RU" sz="1600"/>
              <a:t>%x — целое число типа int со знаком в шестнадцатеричной системе счисления;</a:t>
            </a:r>
          </a:p>
          <a:p>
            <a:pPr marL="82550" indent="0">
              <a:buNone/>
            </a:pPr>
            <a:r>
              <a:rPr lang="ru-RU" altLang="ru-RU" sz="1600"/>
              <a:t>%o — целое число типа int со знаком в восьмеричной системе счисления;</a:t>
            </a:r>
          </a:p>
          <a:p>
            <a:pPr marL="82550" indent="0">
              <a:buNone/>
            </a:pPr>
            <a:r>
              <a:rPr lang="ru-RU" altLang="ru-RU" sz="1600"/>
              <a:t>%hd — целое число типа short со знаком в десятичной системе счисления;</a:t>
            </a:r>
          </a:p>
          <a:p>
            <a:pPr marL="82550" indent="0">
              <a:buNone/>
            </a:pPr>
            <a:r>
              <a:rPr lang="ru-RU" altLang="ru-RU" sz="1600"/>
              <a:t>%hu — целое число типа unsigned short;</a:t>
            </a:r>
          </a:p>
          <a:p>
            <a:pPr marL="82550" indent="0">
              <a:buNone/>
            </a:pPr>
            <a:r>
              <a:rPr lang="ru-RU" altLang="ru-RU" sz="1600"/>
              <a:t>%hx — целое число типа short со знаком в шестнадцатеричной системе счисления;</a:t>
            </a:r>
          </a:p>
          <a:p>
            <a:pPr marL="82550" indent="0">
              <a:buNone/>
            </a:pPr>
            <a:r>
              <a:rPr lang="ru-RU" altLang="ru-RU" sz="1600"/>
              <a:t>%ld — целое число типа long int со знаком в десятичной системе счисления;</a:t>
            </a:r>
          </a:p>
          <a:p>
            <a:pPr marL="82550" indent="0">
              <a:buNone/>
            </a:pPr>
            <a:r>
              <a:rPr lang="ru-RU" altLang="ru-RU" sz="1600"/>
              <a:t>%lu — целое число типа unsigned long int;</a:t>
            </a:r>
          </a:p>
          <a:p>
            <a:pPr marL="82550" indent="0">
              <a:buNone/>
            </a:pPr>
            <a:r>
              <a:rPr lang="ru-RU" altLang="ru-RU" sz="1600"/>
              <a:t>%lx — целое число типа long int со знаком в шестнадцатеричной системе счисления;</a:t>
            </a:r>
          </a:p>
          <a:p>
            <a:pPr marL="82550" indent="0">
              <a:buNone/>
            </a:pPr>
            <a:r>
              <a:rPr lang="ru-RU" altLang="ru-RU" sz="1600"/>
              <a:t>%f — вещественный формат (числа с плавающей точкой типа float);</a:t>
            </a:r>
          </a:p>
          <a:p>
            <a:pPr marL="82550" indent="0">
              <a:buNone/>
            </a:pPr>
            <a:r>
              <a:rPr lang="ru-RU" altLang="ru-RU" sz="1600"/>
              <a:t>%lf — вещественный формат двойной точности (числа с плавающей точкой типа double);</a:t>
            </a:r>
          </a:p>
          <a:p>
            <a:pPr marL="82550" indent="0">
              <a:buNone/>
            </a:pPr>
            <a:r>
              <a:rPr lang="ru-RU" altLang="ru-RU" sz="1600"/>
              <a:t>%e — вещественный формат в экспоненциальной форме (числа с плавающей точкой типа float в экспоненциальной форме);</a:t>
            </a:r>
          </a:p>
          <a:p>
            <a:pPr marL="82550" indent="0">
              <a:buNone/>
            </a:pPr>
            <a:r>
              <a:rPr lang="ru-RU" altLang="ru-RU" sz="1600"/>
              <a:t>%c — символьный формат;</a:t>
            </a:r>
          </a:p>
          <a:p>
            <a:pPr marL="82550" indent="0">
              <a:buNone/>
            </a:pPr>
            <a:r>
              <a:rPr lang="ru-RU" altLang="ru-RU" sz="1600"/>
              <a:t>%s — строковый формат.</a:t>
            </a:r>
          </a:p>
          <a:p>
            <a:pPr marL="82550" indent="0">
              <a:buNone/>
            </a:pPr>
            <a:endParaRPr lang="ru-RU" altLang="ru-RU" sz="240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955D0-B497-4E67-A46F-2529ED32848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2065C38-7519-4A7E-87A6-E25DE5426D4B}" type="datetime1">
              <a:rPr lang="ru-RU" smtClean="0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1205" name="Номер слайда 4">
            <a:extLst>
              <a:ext uri="{FF2B5EF4-FFF2-40B4-BE49-F238E27FC236}">
                <a16:creationId xmlns:a16="http://schemas.microsoft.com/office/drawing/2014/main" id="{937C7633-7EF7-4067-8E8E-DF66063853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D48BD69-8E19-4371-AC6E-7CBA628F8500}" type="slidenum">
              <a:rPr lang="ru-RU" altLang="ru-RU" smtClean="0">
                <a:solidFill>
                  <a:srgbClr val="B5A788"/>
                </a:solidFill>
                <a:latin typeface="Corbel" panose="020B0503020204020204" pitchFamily="34" charset="0"/>
              </a:rPr>
              <a:pPr/>
              <a:t>6</a:t>
            </a:fld>
            <a:endParaRPr lang="ru-RU" altLang="ru-RU">
              <a:solidFill>
                <a:srgbClr val="B5A788"/>
              </a:solidFill>
              <a:latin typeface="Corbel" panose="020B0503020204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A5B28-2C02-47E1-90C4-0B0BD64E8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100" y="274639"/>
            <a:ext cx="7499350" cy="7064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Способы вывода строк</a:t>
            </a:r>
          </a:p>
        </p:txBody>
      </p:sp>
      <p:sp>
        <p:nvSpPr>
          <p:cNvPr id="52227" name="Объект 2">
            <a:extLst>
              <a:ext uri="{FF2B5EF4-FFF2-40B4-BE49-F238E27FC236}">
                <a16:creationId xmlns:a16="http://schemas.microsoft.com/office/drawing/2014/main" id="{175E6F94-B5FA-4BAE-8764-E13D56BBE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9100" y="957263"/>
            <a:ext cx="7499350" cy="5626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/>
              <a:t>putchar()</a:t>
            </a:r>
            <a:r>
              <a:rPr lang="en-US" altLang="ru-RU" b="1"/>
              <a:t> </a:t>
            </a:r>
            <a:r>
              <a:rPr lang="en-US" altLang="ru-RU" sz="2000" b="1"/>
              <a:t>-</a:t>
            </a:r>
            <a:r>
              <a:rPr lang="ru-RU" altLang="ru-RU" sz="2000"/>
              <a:t> обеспечивает вывод одиночного символа без перехода на новую строку.</a:t>
            </a:r>
            <a:r>
              <a:rPr lang="en-US" altLang="ru-RU" sz="2000"/>
              <a:t> (putchar('a'))</a:t>
            </a:r>
            <a:endParaRPr lang="ru-RU" altLang="ru-RU" sz="200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b="1"/>
              <a:t>cout</a:t>
            </a:r>
            <a:r>
              <a:rPr lang="en-US" altLang="ru-RU"/>
              <a:t> &lt;&lt; str;</a:t>
            </a:r>
            <a:endParaRPr lang="ru-RU" altLang="ru-RU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/>
              <a:t>puts(</a:t>
            </a:r>
            <a:r>
              <a:rPr lang="en-US" altLang="ru-RU"/>
              <a:t>str</a:t>
            </a:r>
            <a:r>
              <a:rPr lang="ru-RU" altLang="ru-RU" b="1"/>
              <a:t>)</a:t>
            </a:r>
            <a:r>
              <a:rPr lang="ru-RU" altLang="ru-RU"/>
              <a:t> </a:t>
            </a:r>
            <a:r>
              <a:rPr lang="en-US" altLang="ru-RU"/>
              <a:t>- </a:t>
            </a:r>
            <a:r>
              <a:rPr lang="ru-RU" altLang="ru-RU" sz="2000"/>
              <a:t>выводит строку s на стандартное устройство вывода, заменяя завершающий 0 символом новой строки. </a:t>
            </a:r>
            <a:endParaRPr lang="en-US" altLang="ru-RU" sz="20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ru-RU" sz="2000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/>
              <a:t>printf()</a:t>
            </a:r>
            <a:r>
              <a:rPr lang="ru-RU" altLang="ru-RU"/>
              <a:t> </a:t>
            </a:r>
            <a:r>
              <a:rPr lang="en-US" altLang="ru-RU"/>
              <a:t>-</a:t>
            </a:r>
            <a:r>
              <a:rPr lang="ru-RU" altLang="ru-RU"/>
              <a:t> форматированный вывод данных. </a:t>
            </a:r>
            <a:endParaRPr lang="ru-RU" altLang="ru-RU" b="1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/>
              <a:t>Формат: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/>
              <a:t>рrintf </a:t>
            </a:r>
            <a:r>
              <a:rPr lang="ru-RU" altLang="ru-RU"/>
              <a:t>(&lt;управляющая строка&gt;, &lt;спис. арг.&gt;);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>
                <a:solidFill>
                  <a:schemeClr val="hlink"/>
                </a:solidFill>
              </a:rPr>
              <a:t>% &lt;флаг&gt;&lt;размер поля . точность&gt; спецификация</a:t>
            </a:r>
            <a:endParaRPr lang="en-US" altLang="ru-RU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/>
              <a:t>printf ("Hi %с %d %s", 'с', 10, "there!");</a:t>
            </a:r>
            <a:endParaRPr lang="ru-RU" altLang="ru-RU">
              <a:solidFill>
                <a:schemeClr val="hlink"/>
              </a:solidFill>
            </a:endParaRPr>
          </a:p>
          <a:p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9FF5DE-CE5E-44E3-8BED-981AF245A13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2229" name="Номер слайда 4">
            <a:extLst>
              <a:ext uri="{FF2B5EF4-FFF2-40B4-BE49-F238E27FC236}">
                <a16:creationId xmlns:a16="http://schemas.microsoft.com/office/drawing/2014/main" id="{7D289DE4-B052-4DDC-ACB0-CF771909F4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F2B937-3AE4-4AE5-B28B-C861375406D5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A9005-8CBD-4681-B182-DD7EFC2F3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100" y="274639"/>
            <a:ext cx="7499350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/>
              <a:t>Нуль-символ окончания строки</a:t>
            </a:r>
            <a:endParaRPr lang="ru-RU" dirty="0"/>
          </a:p>
        </p:txBody>
      </p:sp>
      <p:sp>
        <p:nvSpPr>
          <p:cNvPr id="53251" name="Объект 2">
            <a:extLst>
              <a:ext uri="{FF2B5EF4-FFF2-40B4-BE49-F238E27FC236}">
                <a16:creationId xmlns:a16="http://schemas.microsoft.com/office/drawing/2014/main" id="{A8AAFCBD-CA25-4E8B-BAF1-6D8F06246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5914" y="1052513"/>
            <a:ext cx="3311525" cy="4800600"/>
          </a:xfrm>
        </p:spPr>
        <p:txBody>
          <a:bodyPr>
            <a:normAutofit lnSpcReduction="10000"/>
          </a:bodyPr>
          <a:lstStyle/>
          <a:p>
            <a:pPr marL="82550" indent="0">
              <a:buNone/>
            </a:pPr>
            <a:r>
              <a:rPr lang="ru-RU" altLang="ru-RU" sz="1400" b="1"/>
              <a:t>Поэлементный вывод строки на экран</a:t>
            </a:r>
          </a:p>
          <a:p>
            <a:pPr marL="82550" indent="0">
              <a:buNone/>
            </a:pPr>
            <a:r>
              <a:rPr lang="en-US" altLang="ru-RU" sz="2000"/>
              <a:t>#include &lt;iostream&gt;</a:t>
            </a:r>
          </a:p>
          <a:p>
            <a:pPr marL="82550" indent="0">
              <a:buNone/>
            </a:pPr>
            <a:r>
              <a:rPr lang="en-US" altLang="ru-RU" sz="2000"/>
              <a:t>#include &lt;cstdio&gt;</a:t>
            </a:r>
          </a:p>
          <a:p>
            <a:pPr marL="82550" indent="0">
              <a:buNone/>
            </a:pPr>
            <a:r>
              <a:rPr lang="en-US" altLang="ru-RU" sz="2000"/>
              <a:t>using namespace std;</a:t>
            </a:r>
          </a:p>
          <a:p>
            <a:pPr marL="82550" indent="0">
              <a:buNone/>
            </a:pPr>
            <a:r>
              <a:rPr lang="en-US" altLang="ru-RU" sz="2000"/>
              <a:t>int main(){</a:t>
            </a:r>
          </a:p>
          <a:p>
            <a:pPr marL="82550" indent="0">
              <a:buNone/>
            </a:pPr>
            <a:r>
              <a:rPr lang="en-US" altLang="ru-RU" sz="2000"/>
              <a:t>char str[20];</a:t>
            </a:r>
          </a:p>
          <a:p>
            <a:pPr marL="82550" indent="0">
              <a:buNone/>
            </a:pPr>
            <a:r>
              <a:rPr lang="en-US" altLang="ru-RU" sz="2000"/>
              <a:t>cout&lt;&lt;"Enter a string: ";</a:t>
            </a:r>
          </a:p>
          <a:p>
            <a:pPr marL="82550" indent="0">
              <a:buNone/>
            </a:pPr>
            <a:r>
              <a:rPr lang="en-US" altLang="ru-RU" sz="2000"/>
              <a:t>gets_s(str);</a:t>
            </a:r>
          </a:p>
          <a:p>
            <a:pPr marL="82550" indent="0">
              <a:buNone/>
            </a:pPr>
            <a:r>
              <a:rPr lang="en-US" altLang="ru-RU" sz="2000"/>
              <a:t>for(int i=0;str[i];i++)</a:t>
            </a:r>
          </a:p>
          <a:p>
            <a:pPr marL="82550" indent="0">
              <a:buNone/>
            </a:pPr>
            <a:r>
              <a:rPr lang="en-US" altLang="ru-RU" sz="2000"/>
              <a:t>cout&lt;&lt;str[i];</a:t>
            </a:r>
          </a:p>
          <a:p>
            <a:pPr marL="82550" indent="0">
              <a:buNone/>
            </a:pPr>
            <a:r>
              <a:rPr lang="en-US" altLang="ru-RU" sz="2000"/>
              <a:t>cout&lt;&lt;endl;</a:t>
            </a:r>
          </a:p>
          <a:p>
            <a:pPr marL="82550" indent="0">
              <a:buNone/>
            </a:pPr>
            <a:r>
              <a:rPr lang="en-US" altLang="ru-RU" sz="2000"/>
              <a:t>return 0;</a:t>
            </a:r>
          </a:p>
          <a:p>
            <a:pPr marL="82550" indent="0">
              <a:buNone/>
            </a:pPr>
            <a:r>
              <a:rPr lang="ru-RU" altLang="ru-RU" sz="2000"/>
              <a:t>}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4A6576-C496-4A0B-A2C6-FCB8B100BFD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3253" name="Номер слайда 4">
            <a:extLst>
              <a:ext uri="{FF2B5EF4-FFF2-40B4-BE49-F238E27FC236}">
                <a16:creationId xmlns:a16="http://schemas.microsoft.com/office/drawing/2014/main" id="{F6193EE4-9BCF-4553-AA68-5D478E1637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C1685F-F34C-4B48-92EA-852C4C2FD7F2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53254" name="TextBox 5">
            <a:extLst>
              <a:ext uri="{FF2B5EF4-FFF2-40B4-BE49-F238E27FC236}">
                <a16:creationId xmlns:a16="http://schemas.microsoft.com/office/drawing/2014/main" id="{0FDDAD02-A353-4E03-98D6-E0AC574BA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4" y="981075"/>
            <a:ext cx="3240087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в качестве</a:t>
            </a:r>
            <a:r>
              <a:rPr lang="en-US" altLang="ru-RU" sz="1800">
                <a:latin typeface="Arial" panose="020B0604020202020204" pitchFamily="34" charset="0"/>
              </a:rPr>
              <a:t> </a:t>
            </a:r>
            <a:r>
              <a:rPr lang="ru-RU" altLang="ru-RU" sz="1800">
                <a:latin typeface="Arial" panose="020B0604020202020204" pitchFamily="34" charset="0"/>
              </a:rPr>
              <a:t>проверяемого условия в инструкции for указано выражение str[i]. Здесь</a:t>
            </a:r>
            <a:r>
              <a:rPr lang="en-US" altLang="ru-RU" sz="1800">
                <a:latin typeface="Arial" panose="020B0604020202020204" pitchFamily="34" charset="0"/>
              </a:rPr>
              <a:t> </a:t>
            </a:r>
            <a:r>
              <a:rPr lang="ru-RU" altLang="ru-RU" sz="1800">
                <a:latin typeface="Arial" panose="020B0604020202020204" pitchFamily="34" charset="0"/>
              </a:rPr>
              <a:t>использовано то замечательное обстоятельство, что в C++ любое ненулевое значение интерпретируется как логическое значение true, а нулевое – как false.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Поэтому пока при переборе значений не встретится нуль-символ окончания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строки (который интерпретируется как логическое значение false), значения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элементов str[i] интерпретируются как логические значения true.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CFF60-8B4A-43E9-81C8-8B7CFCB9D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5" y="115889"/>
            <a:ext cx="7499350" cy="706437"/>
          </a:xfrm>
        </p:spPr>
        <p:txBody>
          <a:bodyPr/>
          <a:lstStyle/>
          <a:p>
            <a:pPr>
              <a:defRPr/>
            </a:pPr>
            <a:r>
              <a:rPr lang="ru-RU" sz="2000" b="1" dirty="0"/>
              <a:t>Функция пользователя для вычисления длины строки</a:t>
            </a:r>
            <a:br>
              <a:rPr lang="ru-RU" sz="2000" b="1" dirty="0"/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617D5C-8903-4F2E-B1B8-2B264F601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592" y="692696"/>
            <a:ext cx="8244408" cy="5904656"/>
          </a:xfrm>
        </p:spPr>
        <p:txBody>
          <a:bodyPr numCol="2"/>
          <a:lstStyle/>
          <a:p>
            <a:pPr marL="82550" indent="0">
              <a:buNone/>
              <a:defRPr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</a:t>
            </a:r>
          </a:p>
          <a:p>
            <a:pPr marL="82550" indent="0">
              <a:buNone/>
              <a:defRPr/>
            </a:pPr>
            <a:r>
              <a:rPr lang="en-US" dirty="0"/>
              <a:t>#include &lt;</a:t>
            </a:r>
            <a:r>
              <a:rPr lang="en-US" dirty="0" err="1"/>
              <a:t>cstdio</a:t>
            </a:r>
            <a:r>
              <a:rPr lang="en-US" dirty="0"/>
              <a:t>&gt;</a:t>
            </a:r>
          </a:p>
          <a:p>
            <a:pPr marL="82550" indent="0">
              <a:buNone/>
              <a:defRPr/>
            </a:pPr>
            <a:r>
              <a:rPr lang="en-US" dirty="0"/>
              <a:t>using namespace </a:t>
            </a:r>
            <a:r>
              <a:rPr lang="en-US" dirty="0" err="1"/>
              <a:t>std</a:t>
            </a:r>
            <a:r>
              <a:rPr lang="en-US" dirty="0"/>
              <a:t>;</a:t>
            </a:r>
          </a:p>
          <a:p>
            <a:pPr marL="82550" indent="0">
              <a:buNone/>
              <a:defRPr/>
            </a:pPr>
            <a:r>
              <a:rPr lang="ru-RU" dirty="0"/>
              <a:t>//</a:t>
            </a:r>
            <a:r>
              <a:rPr lang="ru-RU" sz="1800" i="1" dirty="0"/>
              <a:t>Функция для вычисления длины строки:</a:t>
            </a:r>
          </a:p>
          <a:p>
            <a:pPr marL="82550" indent="0">
              <a:buNone/>
              <a:defRPr/>
            </a:pPr>
            <a:r>
              <a:rPr lang="en-US" dirty="0"/>
              <a:t>int length(const char *str)</a:t>
            </a:r>
          </a:p>
          <a:p>
            <a:pPr marL="82550" indent="0">
              <a:buNone/>
              <a:defRPr/>
            </a:pPr>
            <a:r>
              <a:rPr lang="en-US" dirty="0"/>
              <a:t>{</a:t>
            </a:r>
          </a:p>
          <a:p>
            <a:pPr marL="82550" indent="0">
              <a:buNone/>
              <a:defRPr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</a:t>
            </a:r>
          </a:p>
          <a:p>
            <a:pPr marL="82550" indent="0">
              <a:buNone/>
              <a:defRPr/>
            </a:pPr>
            <a:r>
              <a:rPr lang="en-US" dirty="0"/>
              <a:t>while(</a:t>
            </a:r>
            <a:r>
              <a:rPr lang="en-US" dirty="0" err="1"/>
              <a:t>str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]){</a:t>
            </a:r>
          </a:p>
          <a:p>
            <a:pPr marL="82550" indent="0">
              <a:buNone/>
              <a:defRPr/>
            </a:pPr>
            <a:r>
              <a:rPr lang="en-US" dirty="0" err="1"/>
              <a:t>i</a:t>
            </a:r>
            <a:r>
              <a:rPr lang="en-US" dirty="0"/>
              <a:t>++;</a:t>
            </a:r>
          </a:p>
          <a:p>
            <a:pPr marL="82550" indent="0">
              <a:buNone/>
              <a:defRPr/>
            </a:pPr>
            <a:r>
              <a:rPr lang="ru-RU" dirty="0"/>
              <a:t>}</a:t>
            </a:r>
          </a:p>
          <a:p>
            <a:pPr marL="82550" indent="0">
              <a:buNone/>
              <a:defRPr/>
            </a:pPr>
            <a:r>
              <a:rPr lang="en-US" dirty="0"/>
              <a:t>return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marL="82550" indent="0">
              <a:buNone/>
              <a:defRPr/>
            </a:pPr>
            <a:r>
              <a:rPr lang="ru-RU" dirty="0"/>
              <a:t>}</a:t>
            </a:r>
          </a:p>
          <a:p>
            <a:pPr marL="82550" indent="0">
              <a:buNone/>
              <a:defRPr/>
            </a:pPr>
            <a:r>
              <a:rPr lang="ru-RU" dirty="0"/>
              <a:t>//</a:t>
            </a:r>
            <a:r>
              <a:rPr lang="ru-RU" sz="2000" i="1" dirty="0"/>
              <a:t>Проверка работы функции </a:t>
            </a:r>
            <a:r>
              <a:rPr lang="en-US" sz="2000" i="1" dirty="0"/>
              <a:t>length():</a:t>
            </a:r>
          </a:p>
          <a:p>
            <a:pPr marL="82550" indent="0">
              <a:buNone/>
              <a:defRPr/>
            </a:pPr>
            <a:r>
              <a:rPr lang="en-US" dirty="0" err="1"/>
              <a:t>int</a:t>
            </a:r>
            <a:r>
              <a:rPr lang="en-US" dirty="0"/>
              <a:t> main(){</a:t>
            </a:r>
          </a:p>
          <a:p>
            <a:pPr marL="82550" indent="0">
              <a:buNone/>
              <a:defRPr/>
            </a:pPr>
            <a:r>
              <a:rPr lang="en-US" dirty="0"/>
              <a:t>char </a:t>
            </a:r>
            <a:r>
              <a:rPr lang="en-US" dirty="0" err="1"/>
              <a:t>str</a:t>
            </a:r>
            <a:r>
              <a:rPr lang="en-US" dirty="0"/>
              <a:t>[80];</a:t>
            </a:r>
          </a:p>
          <a:p>
            <a:pPr marL="82550" indent="0">
              <a:buNone/>
              <a:defRPr/>
            </a:pPr>
            <a:r>
              <a:rPr lang="en-US" dirty="0" err="1"/>
              <a:t>cout</a:t>
            </a:r>
            <a:r>
              <a:rPr lang="en-US" dirty="0"/>
              <a:t>&lt;&lt;"Enter a string: ";</a:t>
            </a:r>
          </a:p>
          <a:p>
            <a:pPr marL="82550" indent="0">
              <a:buNone/>
              <a:defRPr/>
            </a:pPr>
            <a:r>
              <a:rPr lang="en-US" dirty="0" err="1"/>
              <a:t>gets_s</a:t>
            </a:r>
            <a:r>
              <a:rPr lang="en-US" dirty="0"/>
              <a:t>(str);</a:t>
            </a:r>
          </a:p>
          <a:p>
            <a:pPr marL="82550" indent="0">
              <a:buNone/>
              <a:defRPr/>
            </a:pPr>
            <a:r>
              <a:rPr lang="en-US" dirty="0" err="1"/>
              <a:t>cout</a:t>
            </a:r>
            <a:r>
              <a:rPr lang="en-US" dirty="0"/>
              <a:t>&lt;&lt;"String length is "&lt;&lt;length(</a:t>
            </a:r>
            <a:r>
              <a:rPr lang="en-US" dirty="0" err="1"/>
              <a:t>str</a:t>
            </a:r>
            <a:r>
              <a:rPr lang="en-US" dirty="0"/>
              <a:t>)&lt;&lt;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82550" indent="0">
              <a:buNone/>
              <a:defRPr/>
            </a:pPr>
            <a:r>
              <a:rPr lang="en-US" dirty="0"/>
              <a:t>return 0;</a:t>
            </a:r>
          </a:p>
          <a:p>
            <a:pPr marL="82550" indent="0">
              <a:buNone/>
              <a:defRPr/>
            </a:pPr>
            <a:r>
              <a:rPr lang="ru-RU" dirty="0"/>
              <a:t>}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B77A55-E858-4E95-BDAC-630A5B9CC57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4277" name="Номер слайда 4">
            <a:extLst>
              <a:ext uri="{FF2B5EF4-FFF2-40B4-BE49-F238E27FC236}">
                <a16:creationId xmlns:a16="http://schemas.microsoft.com/office/drawing/2014/main" id="{7C840770-D2DC-419F-A510-A7252C07A2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24F954-9F05-4B3D-AF3F-13DEF4AD89D8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1834</Words>
  <Application>Microsoft Office PowerPoint</Application>
  <PresentationFormat>Широкоэкранный</PresentationFormat>
  <Paragraphs>253</Paragraphs>
  <Slides>24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Corbel</vt:lpstr>
      <vt:lpstr>Courier New</vt:lpstr>
      <vt:lpstr>Times New Roman</vt:lpstr>
      <vt:lpstr>Wingdings</vt:lpstr>
      <vt:lpstr>Wingdings 2</vt:lpstr>
      <vt:lpstr>Тема Office</vt:lpstr>
      <vt:lpstr>Считывание строки с клавиатуры</vt:lpstr>
      <vt:lpstr>Считывание строки с клавиатуры</vt:lpstr>
      <vt:lpstr>Считывание строки с клавиатуры</vt:lpstr>
      <vt:lpstr>Презентация PowerPoint</vt:lpstr>
      <vt:lpstr>Считывание строки с клавиатуры</vt:lpstr>
      <vt:lpstr>Форматы </vt:lpstr>
      <vt:lpstr>Способы вывода строк</vt:lpstr>
      <vt:lpstr>Нуль-символ окончания строки</vt:lpstr>
      <vt:lpstr>Функция пользователя для вычисления длины строки </vt:lpstr>
      <vt:lpstr>Функции для работы со строками и символами</vt:lpstr>
      <vt:lpstr>Обработка строк</vt:lpstr>
      <vt:lpstr>Обработка строк</vt:lpstr>
      <vt:lpstr>Библиотека string</vt:lpstr>
      <vt:lpstr>Функции библиотеки</vt:lpstr>
      <vt:lpstr>Функции для работы со строками</vt:lpstr>
      <vt:lpstr>Копирование строк</vt:lpstr>
      <vt:lpstr>Объединение строк</vt:lpstr>
      <vt:lpstr>Сравнение строк</vt:lpstr>
      <vt:lpstr>Правило сравнения</vt:lpstr>
      <vt:lpstr>Определение длины строки</vt:lpstr>
      <vt:lpstr>Поиск подстроки</vt:lpstr>
      <vt:lpstr>Указатель на подстроку</vt:lpstr>
      <vt:lpstr>Поиск символов в строке</vt:lpstr>
      <vt:lpstr>Функции преобразования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Матвеев</dc:creator>
  <cp:lastModifiedBy>Сергей Матвеев</cp:lastModifiedBy>
  <cp:revision>2</cp:revision>
  <dcterms:created xsi:type="dcterms:W3CDTF">2020-04-29T07:20:53Z</dcterms:created>
  <dcterms:modified xsi:type="dcterms:W3CDTF">2020-04-29T07:22:28Z</dcterms:modified>
</cp:coreProperties>
</file>