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300" r:id="rId5"/>
    <p:sldId id="310" r:id="rId6"/>
    <p:sldId id="311" r:id="rId7"/>
    <p:sldId id="301" r:id="rId8"/>
    <p:sldId id="302" r:id="rId9"/>
    <p:sldId id="289" r:id="rId10"/>
    <p:sldId id="290" r:id="rId11"/>
    <p:sldId id="259" r:id="rId12"/>
    <p:sldId id="260" r:id="rId13"/>
    <p:sldId id="261" r:id="rId14"/>
    <p:sldId id="308" r:id="rId15"/>
    <p:sldId id="309" r:id="rId16"/>
    <p:sldId id="307" r:id="rId1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95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varScale="1">
        <p:scale>
          <a:sx n="78" d="100"/>
          <a:sy n="78" d="100"/>
        </p:scale>
        <p:origin x="180" y="64"/>
      </p:cViewPr>
      <p:guideLst>
        <p:guide orient="horz" pos="2160"/>
        <p:guide pos="395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63A2EAB-A7FD-47EE-A1A4-E54BE3276EC9}" type="datetimeFigureOut">
              <a:rPr lang="ru-RU" smtClean="0"/>
              <a:t>27.04.2020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E65A4FB-6574-440A-B51F-2B1D69B528EB}" type="slidenum">
              <a:rPr lang="ru-RU" smtClean="0"/>
              <a:t>‹#›</a:t>
            </a:fld>
            <a:endParaRPr lang="ru-RU"/>
          </a:p>
        </p:txBody>
      </p:sp>
    </p:spTree>
    <p:extLst>
      <p:ext uri="{BB962C8B-B14F-4D97-AF65-F5344CB8AC3E}">
        <p14:creationId xmlns:p14="http://schemas.microsoft.com/office/powerpoint/2010/main" val="2377325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63A2EAB-A7FD-47EE-A1A4-E54BE3276EC9}" type="datetimeFigureOut">
              <a:rPr lang="ru-RU" smtClean="0"/>
              <a:t>27.04.2020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E65A4FB-6574-440A-B51F-2B1D69B528EB}" type="slidenum">
              <a:rPr lang="ru-RU" smtClean="0"/>
              <a:t>‹#›</a:t>
            </a:fld>
            <a:endParaRPr lang="ru-RU"/>
          </a:p>
        </p:txBody>
      </p:sp>
    </p:spTree>
    <p:extLst>
      <p:ext uri="{BB962C8B-B14F-4D97-AF65-F5344CB8AC3E}">
        <p14:creationId xmlns:p14="http://schemas.microsoft.com/office/powerpoint/2010/main" val="519388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63A2EAB-A7FD-47EE-A1A4-E54BE3276EC9}" type="datetimeFigureOut">
              <a:rPr lang="ru-RU" smtClean="0"/>
              <a:t>27.04.2020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E65A4FB-6574-440A-B51F-2B1D69B528EB}" type="slidenum">
              <a:rPr lang="ru-RU" smtClean="0"/>
              <a:t>‹#›</a:t>
            </a:fld>
            <a:endParaRPr lang="ru-RU"/>
          </a:p>
        </p:txBody>
      </p:sp>
    </p:spTree>
    <p:extLst>
      <p:ext uri="{BB962C8B-B14F-4D97-AF65-F5344CB8AC3E}">
        <p14:creationId xmlns:p14="http://schemas.microsoft.com/office/powerpoint/2010/main" val="449325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63A2EAB-A7FD-47EE-A1A4-E54BE3276EC9}" type="datetimeFigureOut">
              <a:rPr lang="ru-RU" smtClean="0"/>
              <a:t>27.04.2020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E65A4FB-6574-440A-B51F-2B1D69B528EB}" type="slidenum">
              <a:rPr lang="ru-RU" smtClean="0"/>
              <a:t>‹#›</a:t>
            </a:fld>
            <a:endParaRPr lang="ru-RU"/>
          </a:p>
        </p:txBody>
      </p:sp>
    </p:spTree>
    <p:extLst>
      <p:ext uri="{BB962C8B-B14F-4D97-AF65-F5344CB8AC3E}">
        <p14:creationId xmlns:p14="http://schemas.microsoft.com/office/powerpoint/2010/main" val="2334921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63A2EAB-A7FD-47EE-A1A4-E54BE3276EC9}" type="datetimeFigureOut">
              <a:rPr lang="ru-RU" smtClean="0"/>
              <a:t>27.04.2020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E65A4FB-6574-440A-B51F-2B1D69B528EB}" type="slidenum">
              <a:rPr lang="ru-RU" smtClean="0"/>
              <a:t>‹#›</a:t>
            </a:fld>
            <a:endParaRPr lang="ru-RU"/>
          </a:p>
        </p:txBody>
      </p:sp>
    </p:spTree>
    <p:extLst>
      <p:ext uri="{BB962C8B-B14F-4D97-AF65-F5344CB8AC3E}">
        <p14:creationId xmlns:p14="http://schemas.microsoft.com/office/powerpoint/2010/main" val="3989917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63A2EAB-A7FD-47EE-A1A4-E54BE3276EC9}" type="datetimeFigureOut">
              <a:rPr lang="ru-RU" smtClean="0"/>
              <a:t>27.04.2020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E65A4FB-6574-440A-B51F-2B1D69B528EB}" type="slidenum">
              <a:rPr lang="ru-RU" smtClean="0"/>
              <a:t>‹#›</a:t>
            </a:fld>
            <a:endParaRPr lang="ru-RU"/>
          </a:p>
        </p:txBody>
      </p:sp>
    </p:spTree>
    <p:extLst>
      <p:ext uri="{BB962C8B-B14F-4D97-AF65-F5344CB8AC3E}">
        <p14:creationId xmlns:p14="http://schemas.microsoft.com/office/powerpoint/2010/main" val="4074886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63A2EAB-A7FD-47EE-A1A4-E54BE3276EC9}" type="datetimeFigureOut">
              <a:rPr lang="ru-RU" smtClean="0"/>
              <a:t>27.04.2020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E65A4FB-6574-440A-B51F-2B1D69B528EB}" type="slidenum">
              <a:rPr lang="ru-RU" smtClean="0"/>
              <a:t>‹#›</a:t>
            </a:fld>
            <a:endParaRPr lang="ru-RU"/>
          </a:p>
        </p:txBody>
      </p:sp>
    </p:spTree>
    <p:extLst>
      <p:ext uri="{BB962C8B-B14F-4D97-AF65-F5344CB8AC3E}">
        <p14:creationId xmlns:p14="http://schemas.microsoft.com/office/powerpoint/2010/main" val="466611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63A2EAB-A7FD-47EE-A1A4-E54BE3276EC9}" type="datetimeFigureOut">
              <a:rPr lang="ru-RU" smtClean="0"/>
              <a:t>27.04.2020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E65A4FB-6574-440A-B51F-2B1D69B528EB}" type="slidenum">
              <a:rPr lang="ru-RU" smtClean="0"/>
              <a:t>‹#›</a:t>
            </a:fld>
            <a:endParaRPr lang="ru-RU"/>
          </a:p>
        </p:txBody>
      </p:sp>
    </p:spTree>
    <p:extLst>
      <p:ext uri="{BB962C8B-B14F-4D97-AF65-F5344CB8AC3E}">
        <p14:creationId xmlns:p14="http://schemas.microsoft.com/office/powerpoint/2010/main" val="3498341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63A2EAB-A7FD-47EE-A1A4-E54BE3276EC9}" type="datetimeFigureOut">
              <a:rPr lang="ru-RU" smtClean="0"/>
              <a:t>27.04.2020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E65A4FB-6574-440A-B51F-2B1D69B528EB}" type="slidenum">
              <a:rPr lang="ru-RU" smtClean="0"/>
              <a:t>‹#›</a:t>
            </a:fld>
            <a:endParaRPr lang="ru-RU"/>
          </a:p>
        </p:txBody>
      </p:sp>
    </p:spTree>
    <p:extLst>
      <p:ext uri="{BB962C8B-B14F-4D97-AF65-F5344CB8AC3E}">
        <p14:creationId xmlns:p14="http://schemas.microsoft.com/office/powerpoint/2010/main" val="3780634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63A2EAB-A7FD-47EE-A1A4-E54BE3276EC9}" type="datetimeFigureOut">
              <a:rPr lang="ru-RU" smtClean="0"/>
              <a:t>27.04.2020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E65A4FB-6574-440A-B51F-2B1D69B528EB}" type="slidenum">
              <a:rPr lang="ru-RU" smtClean="0"/>
              <a:t>‹#›</a:t>
            </a:fld>
            <a:endParaRPr lang="ru-RU"/>
          </a:p>
        </p:txBody>
      </p:sp>
    </p:spTree>
    <p:extLst>
      <p:ext uri="{BB962C8B-B14F-4D97-AF65-F5344CB8AC3E}">
        <p14:creationId xmlns:p14="http://schemas.microsoft.com/office/powerpoint/2010/main" val="21966607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63A2EAB-A7FD-47EE-A1A4-E54BE3276EC9}" type="datetimeFigureOut">
              <a:rPr lang="ru-RU" smtClean="0"/>
              <a:t>27.04.2020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E65A4FB-6574-440A-B51F-2B1D69B528EB}" type="slidenum">
              <a:rPr lang="ru-RU" smtClean="0"/>
              <a:t>‹#›</a:t>
            </a:fld>
            <a:endParaRPr lang="ru-RU"/>
          </a:p>
        </p:txBody>
      </p:sp>
    </p:spTree>
    <p:extLst>
      <p:ext uri="{BB962C8B-B14F-4D97-AF65-F5344CB8AC3E}">
        <p14:creationId xmlns:p14="http://schemas.microsoft.com/office/powerpoint/2010/main" val="179429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3A2EAB-A7FD-47EE-A1A4-E54BE3276EC9}" type="datetimeFigureOut">
              <a:rPr lang="ru-RU" smtClean="0"/>
              <a:t>27.04.2020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65A4FB-6574-440A-B51F-2B1D69B528EB}" type="slidenum">
              <a:rPr lang="ru-RU" smtClean="0"/>
              <a:t>‹#›</a:t>
            </a:fld>
            <a:endParaRPr lang="ru-RU"/>
          </a:p>
        </p:txBody>
      </p:sp>
    </p:spTree>
    <p:extLst>
      <p:ext uri="{BB962C8B-B14F-4D97-AF65-F5344CB8AC3E}">
        <p14:creationId xmlns:p14="http://schemas.microsoft.com/office/powerpoint/2010/main" val="14291436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15291" y="2090057"/>
            <a:ext cx="9144000" cy="2387600"/>
          </a:xfrm>
        </p:spPr>
        <p:txBody>
          <a:bodyPr>
            <a:normAutofit fontScale="90000"/>
          </a:bodyPr>
          <a:lstStyle/>
          <a:p>
            <a:r>
              <a:rPr lang="en-US" dirty="0" smtClean="0"/>
              <a:t/>
            </a:r>
            <a:br>
              <a:rPr lang="en-US" dirty="0" smtClean="0"/>
            </a:br>
            <a:r>
              <a:rPr lang="ru-RU" dirty="0" smtClean="0"/>
              <a:t/>
            </a:r>
            <a:br>
              <a:rPr lang="ru-RU" dirty="0" smtClean="0"/>
            </a:br>
            <a:r>
              <a:rPr lang="ru-RU" dirty="0"/>
              <a:t>Лекция 6</a:t>
            </a:r>
            <a:r>
              <a:rPr lang="ru-RU" dirty="0" smtClean="0"/>
              <a:t/>
            </a:r>
            <a:br>
              <a:rPr lang="ru-RU" dirty="0" smtClean="0"/>
            </a:br>
            <a:r>
              <a:rPr lang="ru-RU" b="1" dirty="0"/>
              <a:t>Б</a:t>
            </a:r>
            <a:r>
              <a:rPr lang="ru-RU" b="1" dirty="0" smtClean="0"/>
              <a:t>ухгалтерские </a:t>
            </a:r>
            <a:r>
              <a:rPr lang="ru-RU" b="1" dirty="0"/>
              <a:t>информационные системы</a:t>
            </a:r>
            <a:endParaRPr lang="ru-RU" dirty="0"/>
          </a:p>
        </p:txBody>
      </p:sp>
    </p:spTree>
    <p:extLst>
      <p:ext uri="{BB962C8B-B14F-4D97-AF65-F5344CB8AC3E}">
        <p14:creationId xmlns:p14="http://schemas.microsoft.com/office/powerpoint/2010/main" val="19440634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61012"/>
            <a:ext cx="10515600" cy="5515951"/>
          </a:xfrm>
        </p:spPr>
        <p:txBody>
          <a:bodyPr>
            <a:normAutofit/>
          </a:bodyPr>
          <a:lstStyle/>
          <a:p>
            <a:r>
              <a:rPr lang="ru-RU" dirty="0"/>
              <a:t>В-третьих, бухгалтерская информация должна быть консервативной. Так как отражение фактов хозяйственной деятельности в бухгалтерском учете не всегда является однозначным, необходимо выбирать оценку, которая менее оптимистична. Это означает, что следует рассчитывать на отсутствие прибыли и учитывать возможные убытки. Данная особенность обеспечивает осторожность в оценке активов, имущества и в определении величины убытков. </a:t>
            </a:r>
          </a:p>
          <a:p>
            <a:r>
              <a:rPr lang="ru-RU" dirty="0"/>
              <a:t>В-четвертых, бухгалтерская информация должна быть полной, содержать максимум того, что необходимо пользователю. </a:t>
            </a:r>
          </a:p>
          <a:p>
            <a:pPr marL="0" indent="0">
              <a:buNone/>
            </a:pPr>
            <a:endParaRPr lang="ru-RU" dirty="0"/>
          </a:p>
        </p:txBody>
      </p:sp>
    </p:spTree>
    <p:extLst>
      <p:ext uri="{BB962C8B-B14F-4D97-AF65-F5344CB8AC3E}">
        <p14:creationId xmlns:p14="http://schemas.microsoft.com/office/powerpoint/2010/main" val="7706867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Принципы проектирования БУИС</a:t>
            </a:r>
            <a:endParaRPr lang="ru-RU" dirty="0"/>
          </a:p>
        </p:txBody>
      </p:sp>
      <p:sp>
        <p:nvSpPr>
          <p:cNvPr id="3" name="Объект 2"/>
          <p:cNvSpPr>
            <a:spLocks noGrp="1"/>
          </p:cNvSpPr>
          <p:nvPr>
            <p:ph idx="1"/>
          </p:nvPr>
        </p:nvSpPr>
        <p:spPr/>
        <p:txBody>
          <a:bodyPr>
            <a:normAutofit/>
          </a:bodyPr>
          <a:lstStyle/>
          <a:p>
            <a:pPr marL="0" indent="0">
              <a:buNone/>
            </a:pPr>
            <a:r>
              <a:rPr lang="ru-RU" dirty="0"/>
              <a:t>При проектировании БУИС необходимо учитывать, что она является одним из видов экономических информационных систем (ИС). Следовательно, имеет общие черты, свойственные всем системам автоматизированной обработки экономической </a:t>
            </a:r>
            <a:r>
              <a:rPr lang="ru-RU" dirty="0" smtClean="0"/>
              <a:t>информации.</a:t>
            </a:r>
          </a:p>
          <a:p>
            <a:pPr marL="0" indent="0">
              <a:buNone/>
            </a:pPr>
            <a:r>
              <a:rPr lang="ru-RU" dirty="0"/>
              <a:t>Любая система управления основана на принципе обратной связи, однако только на основе бухгалтерской информации можно осуществить обратную связь, т.е. определить насколько верными оказались предыдущие ожидания. БУИС — единственный источник достоверной информации для обратной связи. </a:t>
            </a:r>
          </a:p>
        </p:txBody>
      </p:sp>
    </p:spTree>
    <p:extLst>
      <p:ext uri="{BB962C8B-B14F-4D97-AF65-F5344CB8AC3E}">
        <p14:creationId xmlns:p14="http://schemas.microsoft.com/office/powerpoint/2010/main" val="28348675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55320"/>
            <a:ext cx="10515600" cy="5521643"/>
          </a:xfrm>
        </p:spPr>
        <p:txBody>
          <a:bodyPr>
            <a:normAutofit lnSpcReduction="10000"/>
          </a:bodyPr>
          <a:lstStyle/>
          <a:p>
            <a:r>
              <a:rPr lang="ru-RU" dirty="0"/>
              <a:t>Принцип первого лица – определяющий лицо, принимающее окончательное решение и определяющий порядок ответственности на различных уровнях управления. </a:t>
            </a:r>
          </a:p>
          <a:p>
            <a:r>
              <a:rPr lang="ru-RU" dirty="0"/>
              <a:t> Принцип системного подхода, предполагающий в процессе проектирования БУИС проведение анализа объекта управления в целом и системы управления им, а также выработку общих целей и критериев функционирования объекта в условиях его автоматизации. Данный принцип предусматривает однократный ввод информации в систему и многократное ее использование; единство информационной базы; комплексное программное обеспечение. </a:t>
            </a:r>
          </a:p>
          <a:p>
            <a:r>
              <a:rPr lang="ru-RU" dirty="0"/>
              <a:t> Принцип надежности характеризует надежность работы БУИС, которая обеспечивается различными способами. Например, дублирование структурных элементов системы или их избыточность. </a:t>
            </a:r>
          </a:p>
          <a:p>
            <a:endParaRPr lang="ru-RU" dirty="0"/>
          </a:p>
        </p:txBody>
      </p:sp>
    </p:spTree>
    <p:extLst>
      <p:ext uri="{BB962C8B-B14F-4D97-AF65-F5344CB8AC3E}">
        <p14:creationId xmlns:p14="http://schemas.microsoft.com/office/powerpoint/2010/main" val="20480024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lnSpcReduction="10000"/>
          </a:bodyPr>
          <a:lstStyle/>
          <a:p>
            <a:r>
              <a:rPr lang="ru-RU" dirty="0"/>
              <a:t>Принцип непрерывного развития системы требует от системы возможность расширяться без проведения серьезных организационных изменений. </a:t>
            </a:r>
          </a:p>
          <a:p>
            <a:r>
              <a:rPr lang="ru-RU" dirty="0"/>
              <a:t> Принцип экономичности заключается в том, что выгоды от новой БУИС не должны превышать расходы на нее. </a:t>
            </a:r>
          </a:p>
          <a:p>
            <a:r>
              <a:rPr lang="ru-RU" dirty="0"/>
              <a:t> Принцип совместимости предполагает, что проектируемая БУИС будет учитывать организационную структуру предприятия, а также интересы, квалификацию людей, осуществляющих бухгалтерский учет. Они должны быть подготовлены к работе в этой системе. </a:t>
            </a:r>
          </a:p>
          <a:p>
            <a:pPr marL="0" indent="0">
              <a:buNone/>
            </a:pPr>
            <a:r>
              <a:rPr lang="ru-RU" dirty="0" smtClean="0"/>
              <a:t>  </a:t>
            </a:r>
            <a:endParaRPr lang="ru-RU" dirty="0"/>
          </a:p>
          <a:p>
            <a:endParaRPr lang="ru-RU" dirty="0"/>
          </a:p>
        </p:txBody>
      </p:sp>
    </p:spTree>
    <p:extLst>
      <p:ext uri="{BB962C8B-B14F-4D97-AF65-F5344CB8AC3E}">
        <p14:creationId xmlns:p14="http://schemas.microsoft.com/office/powerpoint/2010/main" val="8445078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200" y="624840"/>
            <a:ext cx="10515600" cy="5552123"/>
          </a:xfrm>
        </p:spPr>
        <p:txBody>
          <a:bodyPr>
            <a:normAutofit fontScale="92500" lnSpcReduction="10000"/>
          </a:bodyPr>
          <a:lstStyle/>
          <a:p>
            <a:r>
              <a:rPr lang="ru-RU" dirty="0"/>
              <a:t>В основу </a:t>
            </a:r>
            <a:r>
              <a:rPr lang="ru-RU" dirty="0" smtClean="0"/>
              <a:t> БУИС </a:t>
            </a:r>
            <a:r>
              <a:rPr lang="ru-RU" dirty="0"/>
              <a:t>положены три фазы обработки:</a:t>
            </a:r>
          </a:p>
          <a:p>
            <a:endParaRPr lang="ru-RU" dirty="0"/>
          </a:p>
          <a:p>
            <a:r>
              <a:rPr lang="ru-RU" dirty="0"/>
              <a:t>1-я фаза — первичный учет:</a:t>
            </a:r>
          </a:p>
          <a:p>
            <a:r>
              <a:rPr lang="ru-RU" dirty="0" smtClean="0"/>
              <a:t>составление </a:t>
            </a:r>
            <a:r>
              <a:rPr lang="ru-RU" dirty="0"/>
              <a:t>первичных бухгалтерских документов;</a:t>
            </a:r>
          </a:p>
          <a:p>
            <a:r>
              <a:rPr lang="ru-RU" dirty="0"/>
              <a:t>обработка и составление ведомостей аналитического учета по каждому участку учета.</a:t>
            </a:r>
          </a:p>
          <a:p>
            <a:pPr marL="0" indent="0">
              <a:buNone/>
            </a:pPr>
            <a:r>
              <a:rPr lang="ru-RU" dirty="0"/>
              <a:t>Например, по учету заработной платы составляется расчетно-платежная документация, своды начисленной и удержанной заработной платы и др. </a:t>
            </a:r>
          </a:p>
          <a:p>
            <a:pPr marL="0" indent="0">
              <a:buNone/>
            </a:pPr>
            <a:r>
              <a:rPr lang="ru-RU" dirty="0" smtClean="0"/>
              <a:t>Все </a:t>
            </a:r>
            <a:r>
              <a:rPr lang="ru-RU" dirty="0"/>
              <a:t>операции преобразования выполняются на основании пакета прикладных программ конкретного участка учета или встроенным модулем в единую программу бухгалтерского учета.</a:t>
            </a:r>
          </a:p>
          <a:p>
            <a:pPr marL="0" indent="0">
              <a:buNone/>
            </a:pPr>
            <a:r>
              <a:rPr lang="ru-RU" dirty="0" smtClean="0"/>
              <a:t>  </a:t>
            </a:r>
            <a:endParaRPr lang="ru-RU" dirty="0"/>
          </a:p>
          <a:p>
            <a:endParaRPr lang="ru-RU" dirty="0"/>
          </a:p>
        </p:txBody>
      </p:sp>
    </p:spTree>
    <p:extLst>
      <p:ext uri="{BB962C8B-B14F-4D97-AF65-F5344CB8AC3E}">
        <p14:creationId xmlns:p14="http://schemas.microsoft.com/office/powerpoint/2010/main" val="16024959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a:bodyPr>
          <a:lstStyle/>
          <a:p>
            <a:pPr marL="0" indent="0">
              <a:buNone/>
            </a:pPr>
            <a:r>
              <a:rPr lang="ru-RU" dirty="0" smtClean="0"/>
              <a:t>2-я </a:t>
            </a:r>
            <a:r>
              <a:rPr lang="ru-RU" dirty="0"/>
              <a:t>фаза обработки:</a:t>
            </a:r>
          </a:p>
          <a:p>
            <a:r>
              <a:rPr lang="ru-RU" dirty="0" smtClean="0"/>
              <a:t>составление </a:t>
            </a:r>
            <a:r>
              <a:rPr lang="ru-RU" dirty="0"/>
              <a:t>проводок;</a:t>
            </a:r>
          </a:p>
          <a:p>
            <a:r>
              <a:rPr lang="ru-RU" dirty="0"/>
              <a:t>их размещение в различные регистры аналитического и синтетического учета, журналы-ордера по номерам счетов.</a:t>
            </a:r>
          </a:p>
          <a:p>
            <a:pPr marL="0" indent="0">
              <a:buNone/>
            </a:pPr>
            <a:endParaRPr lang="ru-RU" dirty="0" smtClean="0"/>
          </a:p>
          <a:p>
            <a:pPr marL="0" indent="0">
              <a:buNone/>
            </a:pPr>
            <a:r>
              <a:rPr lang="ru-RU" dirty="0" smtClean="0"/>
              <a:t>Компьютерная </a:t>
            </a:r>
            <a:r>
              <a:rPr lang="ru-RU" dirty="0"/>
              <a:t>обработка позволяет полностью автоматизировать этот процесс.</a:t>
            </a:r>
            <a:r>
              <a:rPr lang="ru-RU" dirty="0" smtClean="0"/>
              <a:t>  </a:t>
            </a:r>
            <a:endParaRPr lang="ru-RU" dirty="0"/>
          </a:p>
          <a:p>
            <a:endParaRPr lang="ru-RU" dirty="0"/>
          </a:p>
        </p:txBody>
      </p:sp>
    </p:spTree>
    <p:extLst>
      <p:ext uri="{BB962C8B-B14F-4D97-AF65-F5344CB8AC3E}">
        <p14:creationId xmlns:p14="http://schemas.microsoft.com/office/powerpoint/2010/main" val="27246518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200" y="807720"/>
            <a:ext cx="10805160" cy="5369243"/>
          </a:xfrm>
        </p:spPr>
        <p:txBody>
          <a:bodyPr>
            <a:normAutofit fontScale="92500" lnSpcReduction="20000"/>
          </a:bodyPr>
          <a:lstStyle/>
          <a:p>
            <a:pPr marL="0" indent="0">
              <a:buNone/>
            </a:pPr>
            <a:r>
              <a:rPr lang="ru-RU" dirty="0"/>
              <a:t>3-я фаза обработки состоит в составлении сводного синтетического учета:</a:t>
            </a:r>
          </a:p>
          <a:p>
            <a:r>
              <a:rPr lang="ru-RU" dirty="0" smtClean="0"/>
              <a:t>отчетно-сальдовых </a:t>
            </a:r>
            <a:r>
              <a:rPr lang="ru-RU" dirty="0"/>
              <a:t>ведомостей по счетам главной книги;</a:t>
            </a:r>
          </a:p>
          <a:p>
            <a:r>
              <a:rPr lang="ru-RU" dirty="0"/>
              <a:t>баланса;</a:t>
            </a:r>
          </a:p>
          <a:p>
            <a:r>
              <a:rPr lang="ru-RU" dirty="0"/>
              <a:t>форм финансовой отчетности.</a:t>
            </a:r>
          </a:p>
          <a:p>
            <a:r>
              <a:rPr lang="ru-RU" dirty="0"/>
              <a:t>Между комплексами бухгалтерского учета существуют </a:t>
            </a:r>
            <a:r>
              <a:rPr lang="ru-RU" dirty="0" smtClean="0"/>
              <a:t>информационные </a:t>
            </a:r>
            <a:r>
              <a:rPr lang="ru-RU" dirty="0"/>
              <a:t>связи.</a:t>
            </a:r>
          </a:p>
          <a:p>
            <a:r>
              <a:rPr lang="ru-RU" dirty="0" smtClean="0"/>
              <a:t>Например: формирование </a:t>
            </a:r>
            <a:r>
              <a:rPr lang="ru-RU" dirty="0"/>
              <a:t>исходной информации происходит за счет первичного учета для участков</a:t>
            </a:r>
            <a:r>
              <a:rPr lang="ru-RU" dirty="0" smtClean="0"/>
              <a:t>: </a:t>
            </a:r>
            <a:endParaRPr lang="ru-RU" dirty="0"/>
          </a:p>
          <a:p>
            <a:r>
              <a:rPr lang="ru-RU" dirty="0"/>
              <a:t>учет основных средств;</a:t>
            </a:r>
          </a:p>
          <a:p>
            <a:r>
              <a:rPr lang="ru-RU" dirty="0"/>
              <a:t>учет готовой продукции;</a:t>
            </a:r>
          </a:p>
          <a:p>
            <a:r>
              <a:rPr lang="ru-RU" dirty="0"/>
              <a:t>учет финансово-расчетных операций;</a:t>
            </a:r>
          </a:p>
          <a:p>
            <a:r>
              <a:rPr lang="ru-RU" dirty="0"/>
              <a:t>учет материальных ценностей;</a:t>
            </a:r>
          </a:p>
          <a:p>
            <a:r>
              <a:rPr lang="ru-RU" dirty="0"/>
              <a:t>учет труда и заработной платы.</a:t>
            </a:r>
          </a:p>
        </p:txBody>
      </p:sp>
    </p:spTree>
    <p:extLst>
      <p:ext uri="{BB962C8B-B14F-4D97-AF65-F5344CB8AC3E}">
        <p14:creationId xmlns:p14="http://schemas.microsoft.com/office/powerpoint/2010/main" val="14059054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Вопросы:</a:t>
            </a:r>
            <a:endParaRPr lang="ru-RU" dirty="0"/>
          </a:p>
        </p:txBody>
      </p:sp>
      <p:sp>
        <p:nvSpPr>
          <p:cNvPr id="3" name="Объект 2"/>
          <p:cNvSpPr>
            <a:spLocks noGrp="1"/>
          </p:cNvSpPr>
          <p:nvPr>
            <p:ph idx="1"/>
          </p:nvPr>
        </p:nvSpPr>
        <p:spPr>
          <a:xfrm>
            <a:off x="838200" y="1825624"/>
            <a:ext cx="10515600" cy="5032375"/>
          </a:xfrm>
        </p:spPr>
        <p:txBody>
          <a:bodyPr>
            <a:normAutofit/>
          </a:bodyPr>
          <a:lstStyle/>
          <a:p>
            <a:r>
              <a:rPr lang="ru-RU" sz="3600" dirty="0"/>
              <a:t> </a:t>
            </a:r>
            <a:r>
              <a:rPr lang="ru-RU" sz="3600" dirty="0" smtClean="0"/>
              <a:t>Цели функционирования БУИС</a:t>
            </a:r>
          </a:p>
          <a:p>
            <a:r>
              <a:rPr lang="ru-RU" sz="3600" dirty="0" smtClean="0"/>
              <a:t>Свойства </a:t>
            </a:r>
            <a:r>
              <a:rPr lang="ru-RU" sz="3600" dirty="0" smtClean="0"/>
              <a:t>БУИС</a:t>
            </a:r>
          </a:p>
          <a:p>
            <a:r>
              <a:rPr lang="ru-RU" sz="3600" dirty="0" smtClean="0"/>
              <a:t>Принципы проектирования</a:t>
            </a:r>
            <a:endParaRPr lang="ru-RU" sz="3600" dirty="0" smtClean="0"/>
          </a:p>
          <a:p>
            <a:endParaRPr lang="ru-RU" sz="3600" dirty="0" smtClean="0"/>
          </a:p>
          <a:p>
            <a:pPr marL="0" indent="0">
              <a:buNone/>
            </a:pPr>
            <a:endParaRPr lang="ru-RU" sz="3600" dirty="0" smtClean="0"/>
          </a:p>
          <a:p>
            <a:endParaRPr lang="ru-RU" sz="3600" dirty="0" smtClean="0"/>
          </a:p>
          <a:p>
            <a:endParaRPr lang="ru-RU" sz="3600" dirty="0" smtClean="0"/>
          </a:p>
          <a:p>
            <a:endParaRPr lang="ru-RU" sz="3600" dirty="0"/>
          </a:p>
          <a:p>
            <a:endParaRPr lang="ru-RU" sz="3600" dirty="0"/>
          </a:p>
        </p:txBody>
      </p:sp>
    </p:spTree>
    <p:extLst>
      <p:ext uri="{BB962C8B-B14F-4D97-AF65-F5344CB8AC3E}">
        <p14:creationId xmlns:p14="http://schemas.microsoft.com/office/powerpoint/2010/main" val="8395747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05933" y="458786"/>
            <a:ext cx="10515600" cy="1325563"/>
          </a:xfrm>
        </p:spPr>
        <p:txBody>
          <a:bodyPr/>
          <a:lstStyle/>
          <a:p>
            <a:r>
              <a:rPr lang="ru-RU" dirty="0" smtClean="0"/>
              <a:t>Определение БУИС</a:t>
            </a:r>
            <a:endParaRPr lang="ru-RU" dirty="0"/>
          </a:p>
        </p:txBody>
      </p:sp>
      <p:sp>
        <p:nvSpPr>
          <p:cNvPr id="3" name="Объект 2"/>
          <p:cNvSpPr>
            <a:spLocks noGrp="1"/>
          </p:cNvSpPr>
          <p:nvPr>
            <p:ph idx="1"/>
          </p:nvPr>
        </p:nvSpPr>
        <p:spPr>
          <a:xfrm>
            <a:off x="838200" y="1825624"/>
            <a:ext cx="10515600" cy="4834255"/>
          </a:xfrm>
        </p:spPr>
        <p:txBody>
          <a:bodyPr>
            <a:normAutofit/>
          </a:bodyPr>
          <a:lstStyle/>
          <a:p>
            <a:pPr marL="0" indent="0">
              <a:buNone/>
            </a:pPr>
            <a:r>
              <a:rPr lang="ru-RU" dirty="0"/>
              <a:t>Б</a:t>
            </a:r>
            <a:r>
              <a:rPr lang="ru-RU" dirty="0" smtClean="0"/>
              <a:t>ухгалтерские </a:t>
            </a:r>
            <a:r>
              <a:rPr lang="ru-RU" dirty="0"/>
              <a:t>информационные системы (БУИС) - организованные средства ввода, хранения и обработки данных, позволяющие на основе первичных бухгалтерских документов формировать финансово-экономические показатели отчетов, передавать информацию пользователям для анализа и принятия решений. </a:t>
            </a:r>
            <a:endParaRPr lang="ru-RU" dirty="0" smtClean="0"/>
          </a:p>
        </p:txBody>
      </p:sp>
    </p:spTree>
    <p:extLst>
      <p:ext uri="{BB962C8B-B14F-4D97-AF65-F5344CB8AC3E}">
        <p14:creationId xmlns:p14="http://schemas.microsoft.com/office/powerpoint/2010/main" val="41510381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05933" y="458786"/>
            <a:ext cx="10515600" cy="1325563"/>
          </a:xfrm>
        </p:spPr>
        <p:txBody>
          <a:bodyPr/>
          <a:lstStyle/>
          <a:p>
            <a:r>
              <a:rPr lang="ru-RU" b="1" dirty="0"/>
              <a:t>Цели функционирования БУИС</a:t>
            </a:r>
            <a:endParaRPr lang="ru-RU" dirty="0"/>
          </a:p>
        </p:txBody>
      </p:sp>
      <p:sp>
        <p:nvSpPr>
          <p:cNvPr id="3" name="Объект 2"/>
          <p:cNvSpPr>
            <a:spLocks noGrp="1"/>
          </p:cNvSpPr>
          <p:nvPr>
            <p:ph idx="1"/>
          </p:nvPr>
        </p:nvSpPr>
        <p:spPr>
          <a:xfrm>
            <a:off x="838200" y="1825624"/>
            <a:ext cx="10515600" cy="4834255"/>
          </a:xfrm>
        </p:spPr>
        <p:txBody>
          <a:bodyPr>
            <a:normAutofit/>
          </a:bodyPr>
          <a:lstStyle/>
          <a:p>
            <a:pPr marL="0" indent="0">
              <a:buNone/>
            </a:pPr>
            <a:r>
              <a:rPr lang="ru-RU" i="1" dirty="0"/>
              <a:t>Главная цель функционирования</a:t>
            </a:r>
            <a:r>
              <a:rPr lang="ru-RU" dirty="0"/>
              <a:t> БУИС в организации — обеспечить руководство предприятия бухгалтерской информацией для принятия обоснованных решений при выборе альтернативных вариантов использования ограниченных ресурсов. </a:t>
            </a:r>
            <a:endParaRPr lang="ru-RU" dirty="0" smtClean="0"/>
          </a:p>
          <a:p>
            <a:pPr marL="0" indent="0">
              <a:buNone/>
            </a:pPr>
            <a:r>
              <a:rPr lang="ru-RU" dirty="0"/>
              <a:t>Бухгалтерская информация помогает руководителям не только понять и проанализировать итоги, но и прогнозировать результаты деятельности предприятия при принятии различных решений. </a:t>
            </a:r>
            <a:endParaRPr lang="ru-RU" dirty="0" smtClean="0"/>
          </a:p>
          <a:p>
            <a:pPr marL="0" indent="0">
              <a:buNone/>
            </a:pPr>
            <a:r>
              <a:rPr lang="ru-RU" dirty="0" smtClean="0"/>
              <a:t>Таким </a:t>
            </a:r>
            <a:r>
              <a:rPr lang="ru-RU" dirty="0"/>
              <a:t>образом, современная БУИС, являясь системой поддержки принятия решений для руководителя, должна обеспечить функции планирования, учета, контроля, анализа в системе управления организациям. </a:t>
            </a:r>
          </a:p>
          <a:p>
            <a:pPr marL="0" indent="0">
              <a:buNone/>
            </a:pPr>
            <a:endParaRPr lang="ru-RU" dirty="0"/>
          </a:p>
        </p:txBody>
      </p:sp>
    </p:spTree>
    <p:extLst>
      <p:ext uri="{BB962C8B-B14F-4D97-AF65-F5344CB8AC3E}">
        <p14:creationId xmlns:p14="http://schemas.microsoft.com/office/powerpoint/2010/main" val="16267928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05933" y="458786"/>
            <a:ext cx="10515600" cy="1325563"/>
          </a:xfrm>
        </p:spPr>
        <p:txBody>
          <a:bodyPr/>
          <a:lstStyle/>
          <a:p>
            <a:r>
              <a:rPr lang="ru-RU" dirty="0" smtClean="0"/>
              <a:t>Внешние и внутренние связи</a:t>
            </a:r>
            <a:endParaRPr lang="ru-RU" dirty="0"/>
          </a:p>
        </p:txBody>
      </p:sp>
      <p:sp>
        <p:nvSpPr>
          <p:cNvPr id="3" name="Объект 2"/>
          <p:cNvSpPr>
            <a:spLocks noGrp="1"/>
          </p:cNvSpPr>
          <p:nvPr>
            <p:ph idx="1"/>
          </p:nvPr>
        </p:nvSpPr>
        <p:spPr>
          <a:xfrm>
            <a:off x="838200" y="1825624"/>
            <a:ext cx="10515600" cy="4834255"/>
          </a:xfrm>
        </p:spPr>
        <p:txBody>
          <a:bodyPr>
            <a:normAutofit/>
          </a:bodyPr>
          <a:lstStyle/>
          <a:p>
            <a:pPr marL="0" indent="0">
              <a:buNone/>
            </a:pPr>
            <a:r>
              <a:rPr lang="ru-RU" i="1" dirty="0"/>
              <a:t>Комплексы бухгалтерских задач имеют сложные внутренние и внешние информационные связи.</a:t>
            </a:r>
          </a:p>
          <a:p>
            <a:pPr marL="0" indent="0">
              <a:buNone/>
            </a:pPr>
            <a:r>
              <a:rPr lang="ru-RU" i="1" dirty="0" smtClean="0"/>
              <a:t>Внутренние </a:t>
            </a:r>
            <a:r>
              <a:rPr lang="ru-RU" i="1" dirty="0"/>
              <a:t>связи отражают информационные взаимодействия отдельных задач, комплексов и участков бухгалтерского учета.</a:t>
            </a:r>
          </a:p>
          <a:p>
            <a:pPr marL="0" indent="0">
              <a:buNone/>
            </a:pPr>
            <a:r>
              <a:rPr lang="ru-RU" i="1" dirty="0" smtClean="0"/>
              <a:t>Внешние </a:t>
            </a:r>
            <a:r>
              <a:rPr lang="ru-RU" i="1" dirty="0"/>
              <a:t>связи отражают взаимодействие с другими подразделениями, реализующими иные функции управления, а также с внешними организациями</a:t>
            </a:r>
            <a:r>
              <a:rPr lang="ru-RU" i="1" dirty="0" smtClean="0"/>
              <a:t>.</a:t>
            </a:r>
            <a:endParaRPr lang="ru-RU" i="1" dirty="0"/>
          </a:p>
        </p:txBody>
      </p:sp>
    </p:spTree>
    <p:extLst>
      <p:ext uri="{BB962C8B-B14F-4D97-AF65-F5344CB8AC3E}">
        <p14:creationId xmlns:p14="http://schemas.microsoft.com/office/powerpoint/2010/main" val="30622548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731520"/>
            <a:ext cx="10515600" cy="5928359"/>
          </a:xfrm>
        </p:spPr>
        <p:txBody>
          <a:bodyPr>
            <a:normAutofit/>
          </a:bodyPr>
          <a:lstStyle/>
          <a:p>
            <a:pPr marL="0" indent="0">
              <a:buNone/>
            </a:pPr>
            <a:r>
              <a:rPr lang="ru-RU" i="1" dirty="0"/>
              <a:t>Внутренние связи заложены в методологии бухгалтерского учета, системе ведения счетов и выполнения проводок, основанных на принципе двойной записи: каждая хозяйственная операция отражается дважды — в кредите одного счета и дебете другого.</a:t>
            </a:r>
          </a:p>
          <a:p>
            <a:pPr marL="0" indent="0">
              <a:buNone/>
            </a:pPr>
            <a:r>
              <a:rPr lang="ru-RU" dirty="0"/>
              <a:t>Внешние связи БУИС:</a:t>
            </a:r>
          </a:p>
          <a:p>
            <a:r>
              <a:rPr lang="ru-RU" dirty="0"/>
              <a:t>получение нормативных и методических материалов;</a:t>
            </a:r>
          </a:p>
          <a:p>
            <a:r>
              <a:rPr lang="ru-RU" dirty="0"/>
              <a:t>передача сводной финансовой отчетности заинтересованным организациям: вышестоящим административным органам, налоговой инспекции, органам статистики, финансовым организациям и др.</a:t>
            </a:r>
          </a:p>
          <a:p>
            <a:pPr marL="0" indent="0">
              <a:buNone/>
            </a:pPr>
            <a:endParaRPr lang="ru-RU" dirty="0"/>
          </a:p>
          <a:p>
            <a:pPr marL="0" indent="0">
              <a:buNone/>
            </a:pPr>
            <a:r>
              <a:rPr lang="ru-RU" i="1" dirty="0" smtClean="0"/>
              <a:t>.</a:t>
            </a:r>
            <a:endParaRPr lang="ru-RU" i="1" dirty="0"/>
          </a:p>
        </p:txBody>
      </p:sp>
    </p:spTree>
    <p:extLst>
      <p:ext uri="{BB962C8B-B14F-4D97-AF65-F5344CB8AC3E}">
        <p14:creationId xmlns:p14="http://schemas.microsoft.com/office/powerpoint/2010/main" val="30147597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05933" y="458786"/>
            <a:ext cx="10515600" cy="1325563"/>
          </a:xfrm>
        </p:spPr>
        <p:txBody>
          <a:bodyPr/>
          <a:lstStyle/>
          <a:p>
            <a:r>
              <a:rPr lang="ru-RU" b="1" dirty="0" smtClean="0"/>
              <a:t>Свойства </a:t>
            </a:r>
            <a:r>
              <a:rPr lang="ru-RU" b="1" dirty="0"/>
              <a:t>БУИС</a:t>
            </a:r>
            <a:endParaRPr lang="ru-RU" dirty="0"/>
          </a:p>
        </p:txBody>
      </p:sp>
      <p:sp>
        <p:nvSpPr>
          <p:cNvPr id="3" name="Объект 2"/>
          <p:cNvSpPr>
            <a:spLocks noGrp="1"/>
          </p:cNvSpPr>
          <p:nvPr>
            <p:ph idx="1"/>
          </p:nvPr>
        </p:nvSpPr>
        <p:spPr>
          <a:xfrm>
            <a:off x="838200" y="1825624"/>
            <a:ext cx="10515600" cy="4834255"/>
          </a:xfrm>
        </p:spPr>
        <p:txBody>
          <a:bodyPr>
            <a:normAutofit fontScale="92500" lnSpcReduction="20000"/>
          </a:bodyPr>
          <a:lstStyle/>
          <a:p>
            <a:pPr marL="0" indent="0">
              <a:buNone/>
            </a:pPr>
            <a:r>
              <a:rPr lang="ru-RU" dirty="0" smtClean="0"/>
              <a:t>Основываясь </a:t>
            </a:r>
            <a:r>
              <a:rPr lang="ru-RU" dirty="0"/>
              <a:t>на данных о хозяйственной деятельности организации, БУИС производит финансовую, бухгалтерскую информацию. Чтобы бухгалтерская информация была полезной, она должна быть достоверной и значимой</a:t>
            </a:r>
            <a:r>
              <a:rPr lang="ru-RU" dirty="0" smtClean="0"/>
              <a:t>.</a:t>
            </a:r>
          </a:p>
          <a:p>
            <a:pPr marL="0" indent="0">
              <a:buNone/>
            </a:pPr>
            <a:r>
              <a:rPr lang="ru-RU" b="1" dirty="0"/>
              <a:t>Достоверность </a:t>
            </a:r>
            <a:r>
              <a:rPr lang="ru-RU" dirty="0"/>
              <a:t>означает, что информация должна:  полностью отражать хозяйственные процессы на предприятии,  быть легко проверяемой,  не отражать интересы какого-либо конкретного лица. </a:t>
            </a:r>
          </a:p>
          <a:p>
            <a:pPr marL="0" indent="0">
              <a:buNone/>
            </a:pPr>
            <a:r>
              <a:rPr lang="ru-RU" dirty="0"/>
              <a:t> </a:t>
            </a:r>
            <a:r>
              <a:rPr lang="ru-RU" b="1" dirty="0" smtClean="0"/>
              <a:t>Значимость</a:t>
            </a:r>
            <a:r>
              <a:rPr lang="ru-RU" dirty="0" smtClean="0"/>
              <a:t> </a:t>
            </a:r>
            <a:r>
              <a:rPr lang="ru-RU" dirty="0"/>
              <a:t>бухгалтерской информации заключается в том, что она должна быть: </a:t>
            </a:r>
          </a:p>
          <a:p>
            <a:pPr marL="0" indent="0">
              <a:buNone/>
            </a:pPr>
            <a:r>
              <a:rPr lang="ru-RU" dirty="0"/>
              <a:t> Полезной при составлении планов. </a:t>
            </a:r>
          </a:p>
          <a:p>
            <a:pPr marL="0" indent="0">
              <a:buNone/>
            </a:pPr>
            <a:r>
              <a:rPr lang="ru-RU" dirty="0"/>
              <a:t> Основанной на обратной связи (обратная связь предполагает знание того, насколько верными оказались предыдущие ожидания). </a:t>
            </a:r>
          </a:p>
          <a:p>
            <a:pPr marL="0" indent="0">
              <a:buNone/>
            </a:pPr>
            <a:r>
              <a:rPr lang="ru-RU" dirty="0"/>
              <a:t> Поступать к пользователю своевременно. </a:t>
            </a:r>
          </a:p>
          <a:p>
            <a:pPr marL="0" indent="0">
              <a:buNone/>
            </a:pPr>
            <a:r>
              <a:rPr lang="ru-RU" dirty="0"/>
              <a:t> </a:t>
            </a:r>
          </a:p>
          <a:p>
            <a:pPr marL="0" indent="0">
              <a:buNone/>
            </a:pPr>
            <a:endParaRPr lang="ru-RU" dirty="0"/>
          </a:p>
        </p:txBody>
      </p:sp>
    </p:spTree>
    <p:extLst>
      <p:ext uri="{BB962C8B-B14F-4D97-AF65-F5344CB8AC3E}">
        <p14:creationId xmlns:p14="http://schemas.microsoft.com/office/powerpoint/2010/main" val="25144477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05933" y="458786"/>
            <a:ext cx="10515600" cy="1325563"/>
          </a:xfrm>
        </p:spPr>
        <p:txBody>
          <a:bodyPr/>
          <a:lstStyle/>
          <a:p>
            <a:r>
              <a:rPr lang="ru-RU" b="1" dirty="0"/>
              <a:t>Требования </a:t>
            </a:r>
            <a:r>
              <a:rPr lang="ru-RU" b="1" dirty="0" smtClean="0"/>
              <a:t>к БУИС</a:t>
            </a:r>
            <a:endParaRPr lang="ru-RU" dirty="0"/>
          </a:p>
        </p:txBody>
      </p:sp>
      <p:sp>
        <p:nvSpPr>
          <p:cNvPr id="3" name="Объект 2"/>
          <p:cNvSpPr>
            <a:spLocks noGrp="1"/>
          </p:cNvSpPr>
          <p:nvPr>
            <p:ph idx="1"/>
          </p:nvPr>
        </p:nvSpPr>
        <p:spPr>
          <a:xfrm>
            <a:off x="838200" y="1825624"/>
            <a:ext cx="10515600" cy="4834255"/>
          </a:xfrm>
        </p:spPr>
        <p:txBody>
          <a:bodyPr>
            <a:normAutofit/>
          </a:bodyPr>
          <a:lstStyle/>
          <a:p>
            <a:pPr marL="0" indent="0">
              <a:buNone/>
            </a:pPr>
            <a:r>
              <a:rPr lang="ru-RU" dirty="0"/>
              <a:t>Бухгалтерская информация связывает деятельность тех, кто участвовал в ее подготовке и лиц, принимающих решение (ЛПР). Для того чтобы информация понималась и воспринималась теми и другими одинаково, необходимо, чтобы продукт БУИС отвечал следующим требованиям</a:t>
            </a:r>
          </a:p>
          <a:p>
            <a:endParaRPr lang="ru-RU" dirty="0" smtClean="0"/>
          </a:p>
          <a:p>
            <a:r>
              <a:rPr lang="ru-RU" dirty="0" smtClean="0"/>
              <a:t>сравнения </a:t>
            </a:r>
            <a:r>
              <a:rPr lang="ru-RU" dirty="0"/>
              <a:t>и постоянства,  </a:t>
            </a:r>
            <a:endParaRPr lang="ru-RU" dirty="0" smtClean="0"/>
          </a:p>
          <a:p>
            <a:r>
              <a:rPr lang="ru-RU" dirty="0" smtClean="0"/>
              <a:t>существенности</a:t>
            </a:r>
            <a:r>
              <a:rPr lang="ru-RU" dirty="0"/>
              <a:t>,   </a:t>
            </a:r>
            <a:endParaRPr lang="ru-RU" dirty="0" smtClean="0"/>
          </a:p>
          <a:p>
            <a:r>
              <a:rPr lang="ru-RU" dirty="0" smtClean="0"/>
              <a:t>консервативности</a:t>
            </a:r>
            <a:r>
              <a:rPr lang="ru-RU" dirty="0"/>
              <a:t>,  </a:t>
            </a:r>
            <a:endParaRPr lang="ru-RU" dirty="0" smtClean="0"/>
          </a:p>
          <a:p>
            <a:r>
              <a:rPr lang="ru-RU" dirty="0" smtClean="0"/>
              <a:t>Полноты</a:t>
            </a:r>
          </a:p>
          <a:p>
            <a:pPr marL="0" indent="0">
              <a:buNone/>
            </a:pPr>
            <a:endParaRPr lang="ru-RU" dirty="0"/>
          </a:p>
        </p:txBody>
      </p:sp>
    </p:spTree>
    <p:extLst>
      <p:ext uri="{BB962C8B-B14F-4D97-AF65-F5344CB8AC3E}">
        <p14:creationId xmlns:p14="http://schemas.microsoft.com/office/powerpoint/2010/main" val="2715997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82267" y="679871"/>
            <a:ext cx="10515600" cy="5126018"/>
          </a:xfrm>
        </p:spPr>
        <p:txBody>
          <a:bodyPr>
            <a:normAutofit fontScale="92500" lnSpcReduction="10000"/>
          </a:bodyPr>
          <a:lstStyle/>
          <a:p>
            <a:r>
              <a:rPr lang="ru-RU" dirty="0"/>
              <a:t>Во-первых, бухгалтерская информация должна удовлетворять требованиям сравнения и постоянства. То есть, нельзя в течение учетного периода использовать разные формы и методы бухгалтерского учета. В этом случае пропадает возможность сравнения данных. Однако это не означает, что устаревший или неудачно выбранный метод бухгалтерского учета должен использоваться бесконечно долго. Если есть веские основания для изменения используемой формы учета, то такие изменения могут быть совмещены с началом нового учетного периода (года). </a:t>
            </a:r>
          </a:p>
          <a:p>
            <a:r>
              <a:rPr lang="ru-RU" dirty="0"/>
              <a:t> Во-вторых, бухгалтерская информация должна быть существенной. Не следует терять время на учет незначительных факторов. То есть, если усилия по учету сравнимы со стоимостью учитываемых средств, то учет необходимо упростить. Каждая организация выбирает свой уровень существенности учета</a:t>
            </a:r>
            <a:r>
              <a:rPr lang="ru-RU" dirty="0" smtClean="0"/>
              <a:t>.</a:t>
            </a:r>
            <a:endParaRPr lang="ru-RU" dirty="0"/>
          </a:p>
        </p:txBody>
      </p:sp>
    </p:spTree>
    <p:extLst>
      <p:ext uri="{BB962C8B-B14F-4D97-AF65-F5344CB8AC3E}">
        <p14:creationId xmlns:p14="http://schemas.microsoft.com/office/powerpoint/2010/main" val="741666506"/>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330</TotalTime>
  <Words>971</Words>
  <Application>Microsoft Office PowerPoint</Application>
  <PresentationFormat>Широкоэкранный</PresentationFormat>
  <Paragraphs>78</Paragraphs>
  <Slides>16</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16</vt:i4>
      </vt:variant>
    </vt:vector>
  </HeadingPairs>
  <TitlesOfParts>
    <vt:vector size="20" baseType="lpstr">
      <vt:lpstr>Arial</vt:lpstr>
      <vt:lpstr>Calibri</vt:lpstr>
      <vt:lpstr>Calibri Light</vt:lpstr>
      <vt:lpstr>Тема Office</vt:lpstr>
      <vt:lpstr>  Лекция 6 Бухгалтерские информационные системы</vt:lpstr>
      <vt:lpstr>Вопросы:</vt:lpstr>
      <vt:lpstr>Определение БУИС</vt:lpstr>
      <vt:lpstr>Цели функционирования БУИС</vt:lpstr>
      <vt:lpstr>Внешние и внутренние связи</vt:lpstr>
      <vt:lpstr>Презентация PowerPoint</vt:lpstr>
      <vt:lpstr>Свойства БУИС</vt:lpstr>
      <vt:lpstr>Требования к БУИС</vt:lpstr>
      <vt:lpstr>Презентация PowerPoint</vt:lpstr>
      <vt:lpstr>Презентация PowerPoint</vt:lpstr>
      <vt:lpstr>Принципы проектирования БУИС</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1  Введение в дисциплину информационные технологии управления</dc:title>
  <dc:creator>123</dc:creator>
  <cp:lastModifiedBy>123</cp:lastModifiedBy>
  <cp:revision>46</cp:revision>
  <dcterms:created xsi:type="dcterms:W3CDTF">2018-10-04T05:33:43Z</dcterms:created>
  <dcterms:modified xsi:type="dcterms:W3CDTF">2020-04-27T15:05:11Z</dcterms:modified>
</cp:coreProperties>
</file>