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260" y="60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3950" y="24082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</a:t>
            </a:r>
            <a:r>
              <a:rPr lang="ru-RU" dirty="0" smtClean="0"/>
              <a:t>23.03.2020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Понятие интегрированной информационной системы управления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3960"/>
            <a:ext cx="10515600" cy="5928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2	класс OLAP-систем - реляционные OLAP-системы (ROLAP). Здесь для хранения данных используются старые реляционные СУБД, а между БД и клиентским интерфейсом организуется определяемый администратором системы слой метаданных. Через этот промежуточный слой клиентский компонент может взаимодействовать с реляционной БД как с многомерной. Подобно средствам первого класса, ROLAP-системы хорошо приспособлены для работы с крупными информационными хранилищами, требуют значительных затрат обслуживания специалистами информационных подразделений и предусматривают работу в многопользовательском режиме. Среди продуктов этого типа - IQ/</a:t>
            </a:r>
            <a:r>
              <a:rPr lang="ru-RU" dirty="0" err="1"/>
              <a:t>Vision</a:t>
            </a:r>
            <a:r>
              <a:rPr lang="ru-RU" dirty="0"/>
              <a:t> корпорации IQ </a:t>
            </a:r>
            <a:r>
              <a:rPr lang="ru-RU" dirty="0" err="1"/>
              <a:t>Software</a:t>
            </a:r>
            <a:r>
              <a:rPr lang="ru-RU" dirty="0"/>
              <a:t>, DSS/</a:t>
            </a:r>
            <a:r>
              <a:rPr lang="ru-RU" dirty="0" err="1"/>
              <a:t>Server</a:t>
            </a:r>
            <a:r>
              <a:rPr lang="ru-RU" dirty="0"/>
              <a:t> и DSS/</a:t>
            </a:r>
            <a:r>
              <a:rPr lang="ru-RU" dirty="0" err="1"/>
              <a:t>Agent</a:t>
            </a:r>
            <a:r>
              <a:rPr lang="ru-RU" dirty="0"/>
              <a:t> фирмы </a:t>
            </a:r>
            <a:r>
              <a:rPr lang="ru-RU" dirty="0" err="1"/>
              <a:t>MicroStrategy</a:t>
            </a:r>
            <a:r>
              <a:rPr lang="ru-RU" dirty="0"/>
              <a:t> и </a:t>
            </a:r>
            <a:r>
              <a:rPr lang="ru-RU" dirty="0" err="1"/>
              <a:t>DecisionSuite</a:t>
            </a:r>
            <a:r>
              <a:rPr lang="ru-RU" dirty="0"/>
              <a:t> компании </a:t>
            </a:r>
            <a:r>
              <a:rPr lang="ru-RU" dirty="0" err="1"/>
              <a:t>Information</a:t>
            </a:r>
            <a:r>
              <a:rPr lang="ru-RU" dirty="0"/>
              <a:t> </a:t>
            </a:r>
            <a:r>
              <a:rPr lang="ru-RU" dirty="0" err="1"/>
              <a:t>Advantage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049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3 класс</a:t>
            </a:r>
            <a:r>
              <a:rPr lang="ru-RU" dirty="0"/>
              <a:t> OLAP-систем - </a:t>
            </a:r>
            <a:r>
              <a:rPr lang="ru-RU" b="1" dirty="0"/>
              <a:t>инструменты генерации запросов и отчетов для настольных ПК</a:t>
            </a:r>
            <a:r>
              <a:rPr lang="ru-RU" dirty="0"/>
              <a:t>, дополненные OLAP-функциями или интегрированные с внешними средствами, выполняющими такие функции. Эти весьма развитые системы осуществляют выборку данных из исходных источников, преобразуют их и помещают в динамическую многомерную БД, функционирующую на ПК конечного пользователя. Указанный подход, позволяющий обойтись как без дорогостоящего сервера многомерной БД, так и без сложного промежуточного слоя метаданных, необходимого для ROLAP-средств, обеспечивает в то же время достаточную эффективность анализа. Эти средства для настольных ПК лучше всего подходят для работы с небольшими, просто организованными БД. Потребность в квалифицированном обслуживании для них ниже, чем для других OLAP-систем, и примерно соответствует уровню обычных сред обработки запросов. В числе основных участников этого сектора рынка - компания </a:t>
            </a:r>
            <a:r>
              <a:rPr lang="ru-RU" dirty="0" err="1"/>
              <a:t>Brio</a:t>
            </a:r>
            <a:r>
              <a:rPr lang="ru-RU" dirty="0"/>
              <a:t> </a:t>
            </a:r>
            <a:r>
              <a:rPr lang="ru-RU" dirty="0" err="1"/>
              <a:t>Technology</a:t>
            </a:r>
            <a:r>
              <a:rPr lang="ru-RU" dirty="0"/>
              <a:t> со своей системой </a:t>
            </a:r>
            <a:r>
              <a:rPr lang="ru-RU" dirty="0" err="1"/>
              <a:t>Brio</a:t>
            </a:r>
            <a:r>
              <a:rPr lang="ru-RU" dirty="0"/>
              <a:t> </a:t>
            </a:r>
            <a:r>
              <a:rPr lang="ru-RU" dirty="0" err="1"/>
              <a:t>Query</a:t>
            </a:r>
            <a:r>
              <a:rPr lang="ru-RU" dirty="0"/>
              <a:t> </a:t>
            </a:r>
            <a:r>
              <a:rPr lang="ru-RU" dirty="0" err="1"/>
              <a:t>Enterprise</a:t>
            </a:r>
            <a:r>
              <a:rPr lang="ru-RU" dirty="0"/>
              <a:t>, </a:t>
            </a:r>
            <a:r>
              <a:rPr lang="ru-RU" dirty="0" err="1"/>
              <a:t>Business</a:t>
            </a:r>
            <a:r>
              <a:rPr lang="ru-RU" dirty="0"/>
              <a:t> </a:t>
            </a:r>
            <a:r>
              <a:rPr lang="ru-RU" dirty="0" err="1"/>
              <a:t>Objects</a:t>
            </a:r>
            <a:r>
              <a:rPr lang="ru-RU" dirty="0"/>
              <a:t> с одноименным продуктом и </a:t>
            </a:r>
            <a:r>
              <a:rPr lang="ru-RU" dirty="0" err="1"/>
              <a:t>Cognos</a:t>
            </a:r>
            <a:r>
              <a:rPr lang="ru-RU" dirty="0"/>
              <a:t> с </a:t>
            </a:r>
            <a:r>
              <a:rPr lang="ru-RU" dirty="0" err="1"/>
              <a:t>PowerPlay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39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OLTP-</a:t>
            </a:r>
            <a:r>
              <a:rPr lang="ru-RU" dirty="0"/>
              <a:t>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OLTP-системы, являясь высокоэффективным средством реализации оперативной обработки, оказались мало пригодны для задач аналитической обработки. Это вызвано следующим: </a:t>
            </a:r>
          </a:p>
          <a:p>
            <a:r>
              <a:rPr lang="ru-RU" dirty="0" smtClean="0"/>
              <a:t>1.	средствами традиционных OLTP-систем можно построить аналитический отчет и даже прогноз любой сложности, но заранее регламентированный. Любой шаг в сторону, любое нерегламентированное требование конечного пользователя, как правило, требует знаний о структуре данных и достаточно высокой квалификации программиста;  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 </a:t>
            </a:r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7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2.	многие необходимые для оперативных систем функциональные возможности являются избыточными для аналитических задач и в то же время могут не отражать предметной области. Для решения большинства аналитических задач требуется использование внешних специализированных инструментальных средств для анализа, прогнозирования и моделирования. Жесткая же структура баз не позволяет достичь приемлемой производительности в случае сложных выборок и сортировок и, следовательно, требует больших временных затрат для организации шлюзов.  </a:t>
            </a:r>
          </a:p>
          <a:p>
            <a:pPr lvl="0" fontAlgn="base"/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657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7720"/>
            <a:ext cx="10515600" cy="5369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3.	в отличие от транзакционных, в аналитических системах не требуются и, соответственно, не предусматриваются развитые средства обеспечения целостности данных, их резервирования и восстановления. Это позволяет не только упростить сами средства реализации, но и снизить внутренние накладные расходы и, следовательно, повысить производительность при выборке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38183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480260"/>
              </p:ext>
            </p:extLst>
          </p:nvPr>
        </p:nvGraphicFramePr>
        <p:xfrm>
          <a:off x="1676400" y="701041"/>
          <a:ext cx="8961119" cy="6050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4477"/>
                <a:gridCol w="2966087"/>
                <a:gridCol w="3380555"/>
              </a:tblGrid>
              <a:tr h="315809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Характеристика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OLTP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OLAP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792322">
                <a:tc>
                  <a:txBody>
                    <a:bodyPr/>
                    <a:lstStyle/>
                    <a:p>
                      <a:pPr marL="120650" marR="2921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Частота обновления данных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4450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Высокая частота, небольшие "порции"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Малая частота, большие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"порции"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1034017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Источники данных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83080" algn="r"/>
                        </a:tabLst>
                      </a:pPr>
                      <a:r>
                        <a:rPr lang="ru-RU" sz="1400" dirty="0">
                          <a:effectLst/>
                        </a:rPr>
                        <a:t>В 	основном, </a:t>
                      </a:r>
                    </a:p>
                    <a:p>
                      <a:pPr marL="190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внутренние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508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	отношению 	к аналитической системе, в основном, внешние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550624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Возраст данных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Текущие (несколько месяцев)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Исторически (за годы) и прогнозируемые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564385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Уровень агрегации данных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Детализированные данные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основном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агрегированные данные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1275714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Возможности аналитических операций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Регламентированные отчеты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Последовательность интерактивных отчетов, динамическое изменение уровней агрегаций и срезов данных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  <a:tr h="1517409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Назначение системы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1905" marR="48260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Фиксация, оперативный поиск и обработка данных, регламентированная аналитическая обработка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  <a:tc>
                  <a:txBody>
                    <a:bodyPr/>
                    <a:lstStyle/>
                    <a:p>
                      <a:pPr marL="2540" marR="44450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Работа с историческими данными, аналитическая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обработка, прогнозирование, моделирование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10" marR="34448" marT="48518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074885" y="-140732"/>
            <a:ext cx="246775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827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2763" algn="r"/>
              </a:tabLst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Задач решаемых OLTP- и OLAP-системами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2763" algn="r"/>
              </a:tabLst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2763" algn="r"/>
              </a:tabLst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797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121461"/>
              </p:ext>
            </p:extLst>
          </p:nvPr>
        </p:nvGraphicFramePr>
        <p:xfrm>
          <a:off x="1645921" y="731519"/>
          <a:ext cx="9235440" cy="576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6343"/>
                <a:gridCol w="3081685"/>
                <a:gridCol w="3077412"/>
              </a:tblGrid>
              <a:tr h="523922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Характеристика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OLTP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OLAP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  <a:tr h="960121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Преобладающие операции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Ввод данных, поиск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Анализ данных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  <a:tr h="960121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 запросов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97355" algn="r"/>
                        </a:tabLst>
                      </a:pPr>
                      <a:r>
                        <a:rPr lang="ru-RU" sz="1400" dirty="0">
                          <a:effectLst/>
                        </a:rPr>
                        <a:t>Много 	простых </a:t>
                      </a:r>
                    </a:p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транзакций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Сложные транзакции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  <a:tr h="1832513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Хранимые данные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Оперативные, детализированные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30"/>
                        </a:spcAft>
                      </a:pPr>
                      <a:r>
                        <a:rPr lang="ru-RU" sz="1400" dirty="0">
                          <a:effectLst/>
                        </a:rPr>
                        <a:t>охватывающие </a:t>
                      </a:r>
                    </a:p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94815" algn="r"/>
                        </a:tabLst>
                      </a:pPr>
                      <a:r>
                        <a:rPr lang="ru-RU" sz="1400" dirty="0">
                          <a:effectLst/>
                        </a:rPr>
                        <a:t>большой 	период </a:t>
                      </a:r>
                    </a:p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времени, агрегированные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  <a:tr h="960121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Вид деятельности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Оперативная, тактическая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Аналитическая, стратегическая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  <a:tr h="523922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Тип данных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Структурированные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Разнотипные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085" marT="5715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788488" y="-33010"/>
            <a:ext cx="20513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954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95450" algn="r"/>
              </a:tabLst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Сравнение OLTP и OLAP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95450" algn="r"/>
              </a:tabLst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21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ru-RU" sz="3600" dirty="0"/>
              <a:t>Особенности современных информационных систем управления предприятием. </a:t>
            </a:r>
            <a:endParaRPr lang="ru-RU" sz="3600" dirty="0" smtClean="0"/>
          </a:p>
          <a:p>
            <a:r>
              <a:rPr lang="ru-RU" sz="3600" dirty="0" smtClean="0"/>
              <a:t>Создание </a:t>
            </a:r>
            <a:r>
              <a:rPr lang="ru-RU" sz="3600" dirty="0"/>
              <a:t>единого информационного пространства. </a:t>
            </a:r>
            <a:endParaRPr lang="ru-RU" sz="3600" dirty="0" smtClean="0"/>
          </a:p>
          <a:p>
            <a:r>
              <a:rPr lang="ru-RU" sz="3600" dirty="0"/>
              <a:t>Реализация системы поддержки принятия решения</a:t>
            </a:r>
            <a:r>
              <a:rPr lang="ru-RU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ЭИС: однопользовательские и многопользовательские.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42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КИСУ - корпоративные информационные системы управления.</a:t>
            </a:r>
          </a:p>
          <a:p>
            <a:pPr marL="0" indent="0">
              <a:buNone/>
            </a:pPr>
            <a:r>
              <a:rPr lang="ru-RU" dirty="0" smtClean="0"/>
              <a:t>ЛПР - </a:t>
            </a:r>
            <a:r>
              <a:rPr lang="ru-RU" dirty="0"/>
              <a:t>лица, принимающего </a:t>
            </a:r>
            <a:r>
              <a:rPr lang="ru-RU" dirty="0" smtClean="0"/>
              <a:t>решение.</a:t>
            </a:r>
          </a:p>
          <a:p>
            <a:pPr marL="0" indent="0">
              <a:buNone/>
            </a:pPr>
            <a:r>
              <a:rPr lang="ru-RU" dirty="0" smtClean="0"/>
              <a:t>АРМ – автоматизированное рабочее место.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Комплекс </a:t>
            </a:r>
            <a:r>
              <a:rPr lang="ru-RU" dirty="0" smtClean="0"/>
              <a:t>ИТ, </a:t>
            </a:r>
            <a:r>
              <a:rPr lang="ru-RU" dirty="0"/>
              <a:t>поддерживающих выполнение целей </a:t>
            </a:r>
            <a:r>
              <a:rPr lang="ru-RU" dirty="0" smtClean="0"/>
              <a:t>ЛПР, </a:t>
            </a:r>
            <a:r>
              <a:rPr lang="ru-RU" dirty="0"/>
              <a:t>реализуется на основе </a:t>
            </a:r>
            <a:r>
              <a:rPr lang="ru-RU" dirty="0" smtClean="0"/>
              <a:t>АРМ.</a:t>
            </a:r>
          </a:p>
          <a:p>
            <a:pPr marL="0" indent="0">
              <a:buNone/>
            </a:pPr>
            <a:r>
              <a:rPr lang="ru-RU" dirty="0"/>
              <a:t>АРМ менеджера является некоторой частью КИСУ, обособленной в соответствии со структурой управления объектом и существующей системой распределения целевых усилий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Совмещение функциональных ИТ с управленческой структурой позволяет создать распределенную систему </a:t>
            </a:r>
            <a:r>
              <a:rPr lang="ru-RU" dirty="0" smtClean="0"/>
              <a:t>решения. </a:t>
            </a:r>
            <a:r>
              <a:rPr lang="ru-RU" dirty="0"/>
              <a:t>Распределение этих технологий между компьютерами может касаться либо хранимых данных, либо технологий их обработки.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Автоматизированное рабочее место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еред </a:t>
            </a:r>
            <a:r>
              <a:rPr lang="ru-RU" dirty="0"/>
              <a:t>управленческим персоналом </a:t>
            </a:r>
            <a:r>
              <a:rPr lang="ru-RU" dirty="0" smtClean="0"/>
              <a:t>стоит цель осуществления взаимодействия между АРМ, </a:t>
            </a:r>
            <a:r>
              <a:rPr lang="ru-RU" dirty="0"/>
              <a:t>в том числе руководителя и </a:t>
            </a:r>
            <a:r>
              <a:rPr lang="ru-RU" dirty="0" smtClean="0"/>
              <a:t>исполнителя.</a:t>
            </a:r>
          </a:p>
          <a:p>
            <a:pPr marL="0" indent="0">
              <a:buNone/>
            </a:pPr>
            <a:r>
              <a:rPr lang="ru-RU" dirty="0"/>
              <a:t>Н</a:t>
            </a:r>
            <a:r>
              <a:rPr lang="ru-RU" dirty="0" smtClean="0"/>
              <a:t>оменклатура </a:t>
            </a:r>
            <a:r>
              <a:rPr lang="ru-RU" dirty="0"/>
              <a:t>АРМ зависит от управленческой структуры, а содержание - от целей, реализуемых ЛПР.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од </a:t>
            </a:r>
            <a:r>
              <a:rPr lang="ru-RU" b="1" dirty="0"/>
              <a:t>АРМ специалиста</a:t>
            </a:r>
            <a:r>
              <a:rPr lang="ru-RU" dirty="0"/>
              <a:t> следует понимать его рабочее место, оснащенное персональным компьютером и представляющее собой самостоятельную КИСУ индивидуального или коллективного пользования, которая позволяет вести обработку информации и получать все необходимые выходные данные в виде экранных или печатных форм.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АРМ </a:t>
            </a:r>
            <a:r>
              <a:rPr lang="ru-RU" dirty="0"/>
              <a:t>включает три основных компонента: обучающую систему, комплекс ИТ и сервисные средства.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8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Реализация системы поддержки принятия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области ИТ управления существуют два взаимно дополняющих друг друга направления: </a:t>
            </a:r>
          </a:p>
          <a:p>
            <a:r>
              <a:rPr lang="ru-RU" dirty="0"/>
              <a:t> </a:t>
            </a:r>
            <a:r>
              <a:rPr lang="ru-RU" dirty="0" smtClean="0"/>
              <a:t>OLTP - технологии</a:t>
            </a:r>
            <a:r>
              <a:rPr lang="ru-RU" dirty="0"/>
              <a:t>, ориентированные на оперативную (транзакционную) обработку данных. Эти технологии лежат в основе КИСУ, предназначенных для оперативной обработки </a:t>
            </a:r>
            <a:r>
              <a:rPr lang="ru-RU" dirty="0" smtClean="0"/>
              <a:t>данных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online</a:t>
            </a:r>
            <a:r>
              <a:rPr lang="ru-RU" dirty="0" smtClean="0"/>
              <a:t> </a:t>
            </a:r>
            <a:r>
              <a:rPr lang="ru-RU" dirty="0" err="1" smtClean="0"/>
              <a:t>transaction</a:t>
            </a:r>
            <a:r>
              <a:rPr lang="ru-RU" dirty="0" smtClean="0"/>
              <a:t> </a:t>
            </a:r>
            <a:r>
              <a:rPr lang="ru-RU" dirty="0" err="1" smtClean="0"/>
              <a:t>processing</a:t>
            </a:r>
            <a:r>
              <a:rPr lang="ru-RU" dirty="0" smtClean="0"/>
              <a:t>);   </a:t>
            </a:r>
          </a:p>
          <a:p>
            <a:r>
              <a:rPr lang="ru-RU" dirty="0" smtClean="0"/>
              <a:t>OLAP - технологии, ориентированные на анализ данных и принятие решений. Эти технологии лежат в основе КИСУ, предназначенных для анализа накопленных данных (</a:t>
            </a:r>
            <a:r>
              <a:rPr lang="ru-RU" dirty="0" err="1" smtClean="0"/>
              <a:t>online</a:t>
            </a:r>
            <a:r>
              <a:rPr lang="ru-RU" dirty="0" smtClean="0"/>
              <a:t> </a:t>
            </a:r>
            <a:r>
              <a:rPr lang="ru-RU" dirty="0" err="1" smtClean="0"/>
              <a:t>analytical</a:t>
            </a:r>
            <a:r>
              <a:rPr lang="ru-RU" dirty="0" smtClean="0"/>
              <a:t> </a:t>
            </a:r>
            <a:r>
              <a:rPr lang="ru-RU" dirty="0" err="1" smtClean="0"/>
              <a:t>processing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00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Термин OLAP часто отождествляют с системами поддержки принятия решений (DSS - </a:t>
            </a:r>
            <a:r>
              <a:rPr lang="ru-RU" dirty="0" err="1"/>
              <a:t>Decision</a:t>
            </a:r>
            <a:r>
              <a:rPr lang="ru-RU" dirty="0"/>
              <a:t> </a:t>
            </a:r>
            <a:r>
              <a:rPr lang="ru-RU" dirty="0" err="1"/>
              <a:t>Support</a:t>
            </a:r>
            <a:r>
              <a:rPr lang="ru-RU" dirty="0"/>
              <a:t> </a:t>
            </a:r>
            <a:r>
              <a:rPr lang="ru-RU" dirty="0" err="1"/>
              <a:t>Systems</a:t>
            </a:r>
            <a:r>
              <a:rPr lang="ru-RU" dirty="0" smtClean="0"/>
              <a:t>).</a:t>
            </a:r>
          </a:p>
          <a:p>
            <a:r>
              <a:rPr lang="ru-RU" dirty="0"/>
              <a:t>А в качестве синонима термина «решения» используют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Warehousing</a:t>
            </a:r>
            <a:r>
              <a:rPr lang="ru-RU" dirty="0"/>
              <a:t> - хранилища (склады) данных, понимая под этим набор организационных решений, программных и аппаратных средств для обеспечения аналитиков информацией на основе данных из систем обработки транзакций нижнего уровня и других источников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OLAP-системы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50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988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 smtClean="0"/>
              <a:t>OLAP - системы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OLAP </a:t>
            </a:r>
            <a:r>
              <a:rPr lang="ru-RU" sz="2400" dirty="0"/>
              <a:t>всегда включает в себя интерактивную обработку запросов и последующий многопроходный анализ информации, который позволяет выявить разнообразные, не всегда очевидные, тенденции, наблюдающиеся в предметной области.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П</a:t>
            </a:r>
            <a:r>
              <a:rPr lang="ru-RU" sz="2400" dirty="0" smtClean="0"/>
              <a:t>од </a:t>
            </a:r>
            <a:r>
              <a:rPr lang="ru-RU" sz="2400" dirty="0"/>
              <a:t>OLAP подразумевается система, включающая в себя:  </a:t>
            </a:r>
          </a:p>
          <a:p>
            <a:pPr lvl="0" fontAlgn="base"/>
            <a:r>
              <a:rPr lang="ru-RU" sz="2400" dirty="0"/>
              <a:t>поддержку нескольких пользователей, редактирующих БД.  </a:t>
            </a:r>
          </a:p>
          <a:p>
            <a:pPr lvl="0" fontAlgn="base"/>
            <a:r>
              <a:rPr lang="ru-RU" sz="2400" dirty="0"/>
              <a:t>функции моделирования, в том числе вычислительные механизмы получения производных результатов, а также агрегирования и объединения данных; </a:t>
            </a:r>
          </a:p>
          <a:p>
            <a:pPr lvl="0" fontAlgn="base"/>
            <a:r>
              <a:rPr lang="ru-RU" sz="2400" dirty="0"/>
              <a:t>прогнозирование, выявление тенденций и статистический анализ. </a:t>
            </a:r>
          </a:p>
          <a:p>
            <a:endParaRPr lang="ru-RU" sz="2400" dirty="0"/>
          </a:p>
          <a:p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64949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OLAP-средства </a:t>
            </a:r>
            <a:r>
              <a:rPr lang="ru-RU" dirty="0"/>
              <a:t>обеспечивают проведение анализа деловой информации по множеству параметров, таких как вид товара, географическое положение покупателя, время оформления сделки и продавец, каждый из которых допускает создание иерархии представлений.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</a:t>
            </a:r>
            <a:r>
              <a:rPr lang="ru-RU" dirty="0"/>
              <a:t>, для времени можно пользоваться годовыми, квартальными, месячными и даже недельными и дневными промежутками; географическое разбиение может проводиться по городам, штатам, регионам, странам или, если потребуется, по целым полушариям. </a:t>
            </a:r>
          </a:p>
        </p:txBody>
      </p:sp>
    </p:spTree>
    <p:extLst>
      <p:ext uri="{BB962C8B-B14F-4D97-AF65-F5344CB8AC3E}">
        <p14:creationId xmlns:p14="http://schemas.microsoft.com/office/powerpoint/2010/main" val="41775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-	OLAP-системы можно разбить на три класса. </a:t>
            </a:r>
          </a:p>
          <a:p>
            <a:r>
              <a:rPr lang="ru-RU" b="1" dirty="0" smtClean="0"/>
              <a:t>1 класс</a:t>
            </a:r>
            <a:r>
              <a:rPr lang="ru-RU" dirty="0"/>
              <a:t>. Наиболее сложными и дорогими из них являются основанные на патентованных технологиях </a:t>
            </a:r>
            <a:r>
              <a:rPr lang="ru-RU" b="1" dirty="0"/>
              <a:t>серверы многомерных БД</a:t>
            </a:r>
            <a:r>
              <a:rPr lang="ru-RU" dirty="0"/>
              <a:t>. Эти системы </a:t>
            </a:r>
            <a:r>
              <a:rPr lang="ru-RU" i="1" dirty="0"/>
              <a:t>обеспечивают полный цикл OLAP-обработки</a:t>
            </a:r>
            <a:r>
              <a:rPr lang="ru-RU" dirty="0"/>
              <a:t> и либо включают в себя, помимо серверного компонента, собственный интегрированный клиентский интерфейс, либо используют для анализа данных внешние программы работы с электронными таблицами. Продукты этого класса в наибольшей степени соответствуют условиям применения в рамках крупных информационных хранилищ. Для их обслуживания требуется целый штат сотрудников, занимающихся как установкой и сопровождением системы, так и формированием представлений данных для конечных пользователей. Обычно подобные пакеты довольно дороги. В качестве примеров продуктов этого класса можно привести систему </a:t>
            </a:r>
            <a:r>
              <a:rPr lang="ru-RU" dirty="0" err="1"/>
              <a:t>Essbase</a:t>
            </a:r>
            <a:r>
              <a:rPr lang="ru-RU" dirty="0"/>
              <a:t> корпорации </a:t>
            </a:r>
            <a:r>
              <a:rPr lang="ru-RU" dirty="0" err="1"/>
              <a:t>Arbor</a:t>
            </a:r>
            <a:r>
              <a:rPr lang="ru-RU" dirty="0"/>
              <a:t> </a:t>
            </a:r>
            <a:r>
              <a:rPr lang="ru-RU" dirty="0" err="1"/>
              <a:t>Software</a:t>
            </a:r>
            <a:r>
              <a:rPr lang="ru-RU" dirty="0"/>
              <a:t>, </a:t>
            </a:r>
            <a:r>
              <a:rPr lang="ru-RU" dirty="0" err="1"/>
              <a:t>Express</a:t>
            </a:r>
            <a:r>
              <a:rPr lang="ru-RU" dirty="0"/>
              <a:t> фирмы IRI (входящей теперь в состав </a:t>
            </a:r>
            <a:r>
              <a:rPr lang="ru-RU" dirty="0" err="1"/>
              <a:t>Oracle</a:t>
            </a:r>
            <a:r>
              <a:rPr lang="ru-RU" dirty="0"/>
              <a:t>), </a:t>
            </a:r>
            <a:r>
              <a:rPr lang="ru-RU" dirty="0" err="1"/>
              <a:t>Lightship</a:t>
            </a:r>
            <a:r>
              <a:rPr lang="ru-RU" dirty="0"/>
              <a:t> производства компании </a:t>
            </a:r>
            <a:r>
              <a:rPr lang="ru-RU" dirty="0" err="1"/>
              <a:t>Pilot</a:t>
            </a:r>
            <a:r>
              <a:rPr lang="ru-RU" dirty="0"/>
              <a:t> </a:t>
            </a:r>
            <a:r>
              <a:rPr lang="ru-RU" dirty="0" err="1"/>
              <a:t>Software</a:t>
            </a:r>
            <a:r>
              <a:rPr lang="ru-RU" dirty="0"/>
              <a:t> и др. 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50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807</Words>
  <Application>Microsoft Office PowerPoint</Application>
  <PresentationFormat>Широкоэкранный</PresentationFormat>
  <Paragraphs>103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Лекция 23.03.2020  Понятие интегрированной информационной системы управления предприятия</vt:lpstr>
      <vt:lpstr>Вопросы:</vt:lpstr>
      <vt:lpstr>ЭИС: однопользовательские и многопользовательские. </vt:lpstr>
      <vt:lpstr>Автоматизированное рабочее место</vt:lpstr>
      <vt:lpstr>Реализация системы поддержки принятия решения</vt:lpstr>
      <vt:lpstr>OLAP-системы</vt:lpstr>
      <vt:lpstr>OLAP - системы  </vt:lpstr>
      <vt:lpstr>Презентация PowerPoint</vt:lpstr>
      <vt:lpstr>Презентация PowerPoint</vt:lpstr>
      <vt:lpstr>Презентация PowerPoint</vt:lpstr>
      <vt:lpstr>Презентация PowerPoint</vt:lpstr>
      <vt:lpstr>OLTP-системы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18</cp:revision>
  <dcterms:created xsi:type="dcterms:W3CDTF">2018-10-04T05:33:43Z</dcterms:created>
  <dcterms:modified xsi:type="dcterms:W3CDTF">2020-03-23T05:56:23Z</dcterms:modified>
</cp:coreProperties>
</file>