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300" r:id="rId4"/>
    <p:sldId id="328" r:id="rId5"/>
    <p:sldId id="311" r:id="rId6"/>
    <p:sldId id="301" r:id="rId7"/>
    <p:sldId id="302" r:id="rId8"/>
    <p:sldId id="289" r:id="rId9"/>
    <p:sldId id="290" r:id="rId10"/>
    <p:sldId id="259" r:id="rId11"/>
    <p:sldId id="314" r:id="rId12"/>
    <p:sldId id="320" r:id="rId13"/>
    <p:sldId id="324" r:id="rId14"/>
    <p:sldId id="32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80" y="64"/>
      </p:cViewPr>
      <p:guideLst>
        <p:guide orient="horz" pos="2160"/>
        <p:guide pos="39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15291" y="209005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Лекция </a:t>
            </a:r>
            <a:r>
              <a:rPr lang="en-US" dirty="0" smtClean="0"/>
              <a:t>11</a:t>
            </a:r>
            <a:r>
              <a:rPr lang="ru-RU" dirty="0" smtClean="0"/>
              <a:t>.05.2020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/>
              <a:t>Этапы выбора и внедрения ИС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1480"/>
            <a:ext cx="10515600" cy="57654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•</a:t>
            </a:r>
            <a:r>
              <a:rPr lang="ru-RU" sz="3100" dirty="0" smtClean="0"/>
              <a:t>	Инвариантность </a:t>
            </a:r>
            <a:r>
              <a:rPr lang="ru-RU" sz="3100" dirty="0"/>
              <a:t>по отношению к бизнесу. Возможность поддержки программным обеспечением разных видов бизнеса. Например, производства продуктов питания и оказания автотранспортных услуг. Этот критерий особенно важен для корпоративных структур с диверсифицированными видами деятельности.</a:t>
            </a:r>
          </a:p>
          <a:p>
            <a:pPr marL="0" indent="0">
              <a:buNone/>
            </a:pPr>
            <a:r>
              <a:rPr lang="ru-RU" sz="3100" dirty="0"/>
              <a:t>•	Надежность. Гарантированная сохранность и доступность данных при любых технических неполадках, обеспечение эффективной защиты данных от несанкционированного доступа и т. п.</a:t>
            </a:r>
          </a:p>
          <a:p>
            <a:pPr marL="0" indent="0">
              <a:buNone/>
            </a:pPr>
            <a:r>
              <a:rPr lang="ru-RU" sz="3100" dirty="0"/>
              <a:t>•	Интуитивность интерфейса. Возможность пользователя разобраться в интерфейсе без описания.</a:t>
            </a:r>
          </a:p>
          <a:p>
            <a:pPr marL="0" indent="0">
              <a:buNone/>
            </a:pPr>
            <a:r>
              <a:rPr lang="ru-RU" sz="3100" dirty="0"/>
              <a:t>•	Доступная цена. Стоимость СУБД, лицензий на одну копию, лицензий на серверную и рабочую станцию, скидки от объема заказа и количества пользователей и т. д.</a:t>
            </a:r>
          </a:p>
          <a:p>
            <a:pPr marL="0" indent="0">
              <a:buNone/>
            </a:pPr>
            <a:r>
              <a:rPr lang="ru-RU" sz="3100" dirty="0"/>
              <a:t>•	Перспективы развития. Важно выяснить планы разработчиков в отношении развития и модификации системы. Были случаи, когда проекты по дальнейшей разработке и поддержке программного обеспечения прекращались разработчиками и клиенты оставались один на один со своими проблемами по развитию проектов автоматизации.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86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3920" y="518160"/>
            <a:ext cx="10515600" cy="56540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После осуществления выбора класса системы необходимо также выбрать организацию поставщика, занимающуюся внедрением этой системы.</a:t>
            </a:r>
          </a:p>
          <a:p>
            <a:pPr marL="0" indent="0">
              <a:buNone/>
            </a:pPr>
            <a:r>
              <a:rPr lang="ru-RU" dirty="0"/>
              <a:t>При выборе поставщика необходимо учитывать следующие факторы:</a:t>
            </a:r>
          </a:p>
          <a:p>
            <a:pPr marL="0" indent="0">
              <a:buNone/>
            </a:pPr>
            <a:r>
              <a:rPr lang="ru-RU" dirty="0"/>
              <a:t>•	Наличием в штате поставщика менеджеров проектов и перечнем проведенных ими проектов и решенных задач;</a:t>
            </a:r>
          </a:p>
          <a:p>
            <a:pPr marL="0" indent="0">
              <a:buNone/>
            </a:pPr>
            <a:r>
              <a:rPr lang="ru-RU" dirty="0"/>
              <a:t>•	Разработанными шаблонами проектной корреспонденции;</a:t>
            </a:r>
          </a:p>
          <a:p>
            <a:pPr marL="0" indent="0">
              <a:buNone/>
            </a:pPr>
            <a:r>
              <a:rPr lang="ru-RU" dirty="0"/>
              <a:t>•	Системой организации планирования и отчетности на проекте;</a:t>
            </a:r>
          </a:p>
          <a:p>
            <a:pPr marL="0" indent="0">
              <a:buNone/>
            </a:pPr>
            <a:r>
              <a:rPr lang="ru-RU" dirty="0"/>
              <a:t>•	Системой принятия решений при выявлении проблем во время выполнения проекта;</a:t>
            </a:r>
          </a:p>
          <a:p>
            <a:pPr marL="0" indent="0">
              <a:buNone/>
            </a:pPr>
            <a:r>
              <a:rPr lang="ru-RU" dirty="0"/>
              <a:t>•	Планируемым распределением ролей между участниками проектной группы;</a:t>
            </a:r>
          </a:p>
          <a:p>
            <a:pPr marL="0" indent="0">
              <a:buNone/>
            </a:pPr>
            <a:r>
              <a:rPr lang="ru-RU" dirty="0"/>
              <a:t>•	Наличие у поставщика документально описанной политики по поддержке клиентов;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286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563880"/>
            <a:ext cx="10515600" cy="5242559"/>
          </a:xfrm>
        </p:spPr>
        <p:txBody>
          <a:bodyPr>
            <a:noAutofit/>
          </a:bodyPr>
          <a:lstStyle/>
          <a:p>
            <a:pPr lvl="1"/>
            <a:endParaRPr lang="ru-RU" dirty="0" smtClean="0"/>
          </a:p>
          <a:p>
            <a:pPr lvl="1"/>
            <a:endParaRPr lang="ru-RU" dirty="0"/>
          </a:p>
          <a:p>
            <a:pPr lvl="1"/>
            <a:r>
              <a:rPr lang="ru-RU" sz="2800" dirty="0"/>
              <a:t>Тщательность проработки контракта на сопровождение и техническую поддержку;</a:t>
            </a:r>
          </a:p>
          <a:p>
            <a:pPr lvl="1"/>
            <a:r>
              <a:rPr lang="ru-RU" sz="2800" dirty="0"/>
              <a:t>•	Наличие отдельного подразделения, занимающегося техническим сопровождением;</a:t>
            </a:r>
          </a:p>
          <a:p>
            <a:pPr lvl="1"/>
            <a:r>
              <a:rPr lang="ru-RU" sz="2800" dirty="0" smtClean="0"/>
              <a:t>Наличие </a:t>
            </a:r>
            <a:r>
              <a:rPr lang="ru-RU" sz="2800" dirty="0"/>
              <a:t>специальных каналов связи (выделенные телефонные номера, адрес электронной почты, сайт, страницы в Интернет, посвященные поддержке</a:t>
            </a:r>
            <a:r>
              <a:rPr lang="ru-RU" sz="2800" dirty="0" smtClean="0"/>
              <a:t>);</a:t>
            </a:r>
          </a:p>
          <a:p>
            <a:pPr lvl="1"/>
            <a:r>
              <a:rPr lang="ru-RU" sz="2800" dirty="0"/>
              <a:t>Наличие специализированного ПО для автоматизации процесса приема и обработки проблем, возникающих у клиентов.</a:t>
            </a:r>
          </a:p>
          <a:p>
            <a:pPr lvl="1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54370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563881"/>
            <a:ext cx="10515600" cy="3596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/>
              <a:t>На следующем этапе – </a:t>
            </a:r>
            <a:r>
              <a:rPr lang="ru-RU" b="1" dirty="0"/>
              <a:t>реализации и настройки системы </a:t>
            </a:r>
            <a:r>
              <a:rPr lang="ru-RU" dirty="0"/>
              <a:t>–  поставщик вместе с информационной службой производит установку и настройку системы. Этот этап может продолжаться в зависимости от размера компании от нескольких недель до нескольких месяцев.</a:t>
            </a:r>
          </a:p>
        </p:txBody>
      </p:sp>
    </p:spTree>
    <p:extLst>
      <p:ext uri="{BB962C8B-B14F-4D97-AF65-F5344CB8AC3E}">
        <p14:creationId xmlns:p14="http://schemas.microsoft.com/office/powerpoint/2010/main" val="381850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563881"/>
            <a:ext cx="10515600" cy="3596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dirty="0"/>
              <a:t>Параллельно можно переходить и к этапу </a:t>
            </a:r>
            <a:r>
              <a:rPr lang="ru-RU" sz="3600" b="1" dirty="0"/>
              <a:t>обучения пользователей</a:t>
            </a:r>
            <a:r>
              <a:rPr lang="ru-RU" sz="3600" dirty="0"/>
              <a:t>. В результате внедрения практически всегда происходит реинжиниринг и реструктуризация. Это значит, что сотрудники предприятия будут вынуждены работать по-новому. И проблема не только в том, что их нужно поставить в известность о грядущих изменениях и научить работе в новых условиях. Основная сложность заключается в том, чтобы преодолеть психологическое сопротивление переменам (а как следствие, возможный саботаж), позитивно настроить коллектив.</a:t>
            </a:r>
          </a:p>
        </p:txBody>
      </p:sp>
    </p:spTree>
    <p:extLst>
      <p:ext uri="{BB962C8B-B14F-4D97-AF65-F5344CB8AC3E}">
        <p14:creationId xmlns:p14="http://schemas.microsoft.com/office/powerpoint/2010/main" val="163139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5933" y="458786"/>
            <a:ext cx="10515600" cy="1325563"/>
          </a:xfrm>
        </p:spPr>
        <p:txBody>
          <a:bodyPr/>
          <a:lstStyle/>
          <a:p>
            <a:r>
              <a:rPr lang="en-US" dirty="0" err="1"/>
              <a:t>Выбор</a:t>
            </a:r>
            <a:r>
              <a:rPr lang="en-US" dirty="0"/>
              <a:t> и </a:t>
            </a:r>
            <a:r>
              <a:rPr lang="en-US" dirty="0" err="1"/>
              <a:t>внедрение</a:t>
            </a:r>
            <a:r>
              <a:rPr lang="en-US" dirty="0"/>
              <a:t>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42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Выбор корпоративной системы осуществляется в несколько этапов:</a:t>
            </a:r>
          </a:p>
          <a:p>
            <a:pPr lvl="0"/>
            <a:r>
              <a:rPr lang="en-US" dirty="0" err="1"/>
              <a:t>подготовительный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ru-RU" dirty="0"/>
              <a:t>анализ объекта и системы управления;</a:t>
            </a:r>
          </a:p>
          <a:p>
            <a:pPr lvl="0"/>
            <a:r>
              <a:rPr lang="en-US" dirty="0" err="1"/>
              <a:t>осуществление</a:t>
            </a:r>
            <a:r>
              <a:rPr lang="en-US" dirty="0"/>
              <a:t> </a:t>
            </a:r>
            <a:r>
              <a:rPr lang="en-US" dirty="0" err="1"/>
              <a:t>непосредственно</a:t>
            </a:r>
            <a:r>
              <a:rPr lang="en-US" dirty="0"/>
              <a:t> </a:t>
            </a:r>
            <a:r>
              <a:rPr lang="en-US" dirty="0" err="1"/>
              <a:t>выбора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выбор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, </a:t>
            </a:r>
            <a:r>
              <a:rPr lang="en-US" dirty="0" err="1"/>
              <a:t>занимающейся</a:t>
            </a:r>
            <a:r>
              <a:rPr lang="en-US" dirty="0"/>
              <a:t> </a:t>
            </a:r>
            <a:r>
              <a:rPr lang="en-US" dirty="0" err="1"/>
              <a:t>внедрением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реализация</a:t>
            </a:r>
            <a:r>
              <a:rPr lang="en-US" dirty="0"/>
              <a:t> и </a:t>
            </a:r>
            <a:r>
              <a:rPr lang="en-US" dirty="0" err="1"/>
              <a:t>настройка</a:t>
            </a:r>
            <a:r>
              <a:rPr lang="en-US" dirty="0"/>
              <a:t> </a:t>
            </a:r>
            <a:r>
              <a:rPr lang="en-US" dirty="0" err="1"/>
              <a:t>системы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en-US" dirty="0" err="1"/>
              <a:t>обучение</a:t>
            </a:r>
            <a:r>
              <a:rPr lang="en-US" dirty="0"/>
              <a:t> </a:t>
            </a:r>
            <a:r>
              <a:rPr lang="en-US" dirty="0" err="1"/>
              <a:t>пользователей</a:t>
            </a:r>
            <a:r>
              <a:rPr lang="en-US" dirty="0"/>
              <a:t>;</a:t>
            </a:r>
            <a:endParaRPr lang="ru-RU" dirty="0"/>
          </a:p>
          <a:p>
            <a:pPr lvl="0"/>
            <a:r>
              <a:rPr lang="ru-RU" dirty="0"/>
              <a:t>тестовое испытание системы (опытная эксплуатация).</a:t>
            </a:r>
          </a:p>
        </p:txBody>
      </p:sp>
    </p:spTree>
    <p:extLst>
      <p:ext uri="{BB962C8B-B14F-4D97-AF65-F5344CB8AC3E}">
        <p14:creationId xmlns:p14="http://schemas.microsoft.com/office/powerpoint/2010/main" val="415103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2440"/>
            <a:ext cx="10515600" cy="61874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На </a:t>
            </a:r>
            <a:r>
              <a:rPr lang="ru-RU" b="1" i="1" dirty="0"/>
              <a:t>подготовительном этапе </a:t>
            </a:r>
            <a:r>
              <a:rPr lang="ru-RU" dirty="0"/>
              <a:t>необходимо определить ключевых сотрудников и других участников проекта (как правило – консалтинговые организации), которые будут работать над внедрением системы на предприятие. Если проект масштабный, то необходимо будет создавать проектную группу, которая будет осуществлять не только работы по выбору, но и впоследствии участвовать во внедрении и сопровождении программного обеспечения. Одним из факторов, ограничивающим желания и возможности, являются деньги, точнее уровень финансирования, необходимый для удовлетворения желаний и реализации возможностей. Поэтому необходимо определиться с бюджетом проекта автоматизации. Однако на этом этапе нет необходимости делать детальный бюджет, достаточно будет определить с порядком сумм, выделяемых на автоматизацию.</a:t>
            </a:r>
          </a:p>
        </p:txBody>
      </p:sp>
    </p:spTree>
    <p:extLst>
      <p:ext uri="{BB962C8B-B14F-4D97-AF65-F5344CB8AC3E}">
        <p14:creationId xmlns:p14="http://schemas.microsoft.com/office/powerpoint/2010/main" val="162679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1000"/>
            <a:ext cx="10515600" cy="62788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На этапе </a:t>
            </a:r>
            <a:r>
              <a:rPr lang="ru-RU" b="1" i="1" dirty="0"/>
              <a:t>анализ объекта и системы управления (обследования предприятия) </a:t>
            </a:r>
            <a:r>
              <a:rPr lang="ru-RU" dirty="0"/>
              <a:t>в первую очередь определяется цель автоматизации, и устанавливаются целевые показатели, которые предприятие хочет достичь в результате внедрения ИС. Очевидно, что цель внедрения, как правило, совпадает с целями бизнеса компании. Целевые показатели, в свою очередь, должны быть конкретными и поддаваться числовому подсчету, что позволит оценить итоги автоматизации, например, выручка, прибыль, доля рынка, количество удовлетворенных клиентов и т. п. На их основе и под их влиянием будут разрабатываться требования к ИС, определяться очередность и логические рамки внедрения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535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9283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На этом этапе производится обследование предприятия и аудит системы управления, дается комплексная оценка информационных потоков и всех видов данных, необходимых для обработки и принятия управленческих решений. В частности анализируются существующая </a:t>
            </a:r>
            <a:r>
              <a:rPr lang="ru-RU" dirty="0" smtClean="0"/>
              <a:t>организационная структура </a:t>
            </a:r>
            <a:r>
              <a:rPr lang="ru-RU" dirty="0"/>
              <a:t>управления, применяемая технология производства, система документооборота, связи с внешними организациями и системами. Создается модель системы и объекта управления, которая предназначена для выявления и анализа недостатков существующей системы управления.</a:t>
            </a:r>
          </a:p>
          <a:p>
            <a:pPr marL="0" indent="0">
              <a:buNone/>
            </a:pPr>
            <a:r>
              <a:rPr lang="ru-RU" dirty="0"/>
              <a:t>Проведение обследования позволяет снизить риски, связанные с выбором системы, а также снизить затраты на последующие этапы проекта.</a:t>
            </a:r>
          </a:p>
          <a:p>
            <a:pPr marL="0" indent="0">
              <a:buNone/>
            </a:pPr>
            <a:r>
              <a:rPr lang="ru-RU" dirty="0"/>
              <a:t>Продолжительность этапа обследования составляет, как правило, от 2-4 недель до 2-4 месяцев. 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1475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1480"/>
            <a:ext cx="10515600" cy="6446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131384"/>
              </p:ext>
            </p:extLst>
          </p:nvPr>
        </p:nvGraphicFramePr>
        <p:xfrm>
          <a:off x="1341122" y="739140"/>
          <a:ext cx="10012678" cy="53797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75129"/>
                <a:gridCol w="4205645"/>
                <a:gridCol w="4831904"/>
              </a:tblGrid>
              <a:tr h="483378">
                <a:tc>
                  <a:txBody>
                    <a:bodyPr/>
                    <a:lstStyle/>
                    <a:p>
                      <a:pPr marL="118745" marR="89535" indent="-10160">
                        <a:lnSpc>
                          <a:spcPts val="155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 err="1">
                          <a:effectLst/>
                        </a:rPr>
                        <a:t>Под</a:t>
                      </a:r>
                      <a:r>
                        <a:rPr lang="en-US" sz="1350" dirty="0">
                          <a:effectLst/>
                        </a:rPr>
                        <a:t>- </a:t>
                      </a:r>
                      <a:r>
                        <a:rPr lang="en-US" sz="1350" dirty="0" err="1">
                          <a:effectLst/>
                        </a:rPr>
                        <a:t>этап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2235" marR="97790" algn="ctr">
                        <a:spcBef>
                          <a:spcPts val="84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Наименование подэтапа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88010">
                        <a:spcBef>
                          <a:spcPts val="84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Отчетные материалы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52456">
                <a:tc>
                  <a:txBody>
                    <a:bodyPr/>
                    <a:lstStyle/>
                    <a:p>
                      <a:pPr marL="149225" marR="141605" algn="ctr">
                        <a:lnSpc>
                          <a:spcPts val="1535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14300">
                        <a:lnSpc>
                          <a:spcPts val="1535"/>
                        </a:lnSpc>
                        <a:spcBef>
                          <a:spcPts val="6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Начало проекта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2456">
                <a:tc>
                  <a:txBody>
                    <a:bodyPr/>
                    <a:lstStyle/>
                    <a:p>
                      <a:pPr marL="149860" marR="141605" algn="ctr">
                        <a:lnSpc>
                          <a:spcPts val="15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1.1.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2235" marR="133350" algn="ctr">
                        <a:lnSpc>
                          <a:spcPts val="15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Утвердить цели и объем работ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5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Объем и цели проекта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12816">
                <a:tc>
                  <a:txBody>
                    <a:bodyPr/>
                    <a:lstStyle/>
                    <a:p>
                      <a:pPr marL="149860" marR="141605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1.2.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517525" indent="-635">
                        <a:lnSpc>
                          <a:spcPts val="15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Подготовить/согласовать детальный план этапа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5730" marR="172720">
                        <a:lnSpc>
                          <a:spcPts val="15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Рабочий план, план использования ресурсов и календарный план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13559">
                <a:tc>
                  <a:txBody>
                    <a:bodyPr/>
                    <a:lstStyle/>
                    <a:p>
                      <a:pPr marL="149860" marR="14160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1.3.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189865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Провести начальный семинар для рабочей группы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5730" marR="249555">
                        <a:lnSpc>
                          <a:spcPts val="155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Перечень проблемных областей и подразделений, охватываемых этапом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5456">
                <a:tc>
                  <a:txBody>
                    <a:bodyPr/>
                    <a:lstStyle/>
                    <a:p>
                      <a:pPr marL="149225" marR="141605" algn="ctr">
                        <a:lnSpc>
                          <a:spcPts val="153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5730">
                        <a:lnSpc>
                          <a:spcPts val="153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 err="1">
                          <a:effectLst/>
                        </a:rPr>
                        <a:t>Анализ</a:t>
                      </a:r>
                      <a:r>
                        <a:rPr lang="en-US" sz="1350" dirty="0">
                          <a:effectLst/>
                        </a:rPr>
                        <a:t> </a:t>
                      </a:r>
                      <a:r>
                        <a:rPr lang="en-US" sz="1350" dirty="0" err="1">
                          <a:effectLst/>
                        </a:rPr>
                        <a:t>бизнес-требований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3391">
                <a:tc>
                  <a:txBody>
                    <a:bodyPr/>
                    <a:lstStyle/>
                    <a:p>
                      <a:pPr marL="149860" marR="14160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2.1.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Определить специфику и</a:t>
                      </a:r>
                      <a:endParaRPr lang="ru-RU" sz="1100">
                        <a:effectLst/>
                      </a:endParaRPr>
                    </a:p>
                    <a:p>
                      <a:pPr marL="114300" marR="316230">
                        <a:lnSpc>
                          <a:spcPts val="155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критичные точки существующего процесса…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573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Анализ уровня формализованности</a:t>
                      </a:r>
                      <a:endParaRPr lang="ru-RU" sz="1100">
                        <a:effectLst/>
                      </a:endParaRPr>
                    </a:p>
                    <a:p>
                      <a:pPr marL="125730" marR="222250">
                        <a:lnSpc>
                          <a:spcPts val="155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существующих бизнес-процессов, используемых методов в…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666208">
                <a:tc>
                  <a:txBody>
                    <a:bodyPr/>
                    <a:lstStyle/>
                    <a:p>
                      <a:pPr marL="149860" marR="141605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2.2.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15240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</a:rPr>
                        <a:t>Определить бизнес-цели внедрения системы и способы их достижения за счет контроля и управления ...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5730" marR="266065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</a:rPr>
                        <a:t>Перечень основных бизнес-целей внедрения системы и способов достижения каждой из указанных бизнес-целей (детальные бизнес- требования по каждой цели);</a:t>
                      </a:r>
                      <a:endParaRPr lang="ru-RU" sz="1100" dirty="0">
                        <a:effectLst/>
                      </a:endParaRPr>
                    </a:p>
                    <a:p>
                      <a:pPr marL="125730">
                        <a:lnSpc>
                          <a:spcPts val="154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350" dirty="0" err="1">
                          <a:effectLst/>
                        </a:rPr>
                        <a:t>оптимизации</a:t>
                      </a:r>
                      <a:r>
                        <a:rPr lang="en-US" sz="1350" dirty="0">
                          <a:effectLst/>
                        </a:rPr>
                        <a:t> </a:t>
                      </a:r>
                      <a:r>
                        <a:rPr lang="en-US" sz="1350" dirty="0" err="1">
                          <a:effectLst/>
                        </a:rPr>
                        <a:t>бизнес-процессов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230518" y="0"/>
            <a:ext cx="773096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Таблица 2.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Подэтапы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обследования предприятия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44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24840"/>
            <a:ext cx="10515600" cy="60350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524680"/>
              </p:ext>
            </p:extLst>
          </p:nvPr>
        </p:nvGraphicFramePr>
        <p:xfrm>
          <a:off x="1722120" y="1005840"/>
          <a:ext cx="8793480" cy="44500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56393"/>
                <a:gridCol w="3693542"/>
                <a:gridCol w="4243545"/>
              </a:tblGrid>
              <a:tr h="882830">
                <a:tc>
                  <a:txBody>
                    <a:bodyPr/>
                    <a:lstStyle/>
                    <a:p>
                      <a:pPr marL="149225" marR="141605" algn="ctr">
                        <a:lnSpc>
                          <a:spcPts val="153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350" dirty="0">
                          <a:effectLst/>
                        </a:rPr>
                        <a:t>3.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14300">
                        <a:lnSpc>
                          <a:spcPts val="1545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Анализ системных требований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01827">
                <a:tc>
                  <a:txBody>
                    <a:bodyPr/>
                    <a:lstStyle/>
                    <a:p>
                      <a:pPr marL="149860" marR="14160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3.1.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22479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Определить основные требования к единой системе</a:t>
                      </a:r>
                      <a:endParaRPr lang="ru-RU" sz="1100">
                        <a:effectLst/>
                      </a:endParaRPr>
                    </a:p>
                    <a:p>
                      <a:pPr marL="114300" marR="166370">
                        <a:lnSpc>
                          <a:spcPts val="1550"/>
                        </a:lnSpc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управления …, учетом детальных бизнес-требований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6205" marR="41275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</a:rPr>
                        <a:t>Перечень требований к системе управления ...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821237">
                <a:tc>
                  <a:txBody>
                    <a:bodyPr/>
                    <a:lstStyle/>
                    <a:p>
                      <a:pPr marL="149860" marR="141605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3.2.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242570">
                        <a:lnSpc>
                          <a:spcPts val="155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Определить основные требо- вания к бизнес-процессам, требующим оптимизации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6205" marR="44450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Перечень требований к бизнес- процессам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90855">
                <a:tc>
                  <a:txBody>
                    <a:bodyPr/>
                    <a:lstStyle/>
                    <a:p>
                      <a:pPr marL="149225" marR="141605" algn="ctr">
                        <a:lnSpc>
                          <a:spcPts val="153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4.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16205">
                        <a:lnSpc>
                          <a:spcPts val="153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Подготовка рекомендаций по выбору системы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53331">
                <a:tc>
                  <a:txBody>
                    <a:bodyPr/>
                    <a:lstStyle/>
                    <a:p>
                      <a:pPr marL="149860" marR="14160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4.1.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4300" marR="10160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350">
                          <a:effectLst/>
                        </a:rPr>
                        <a:t>Определить сильные/слабые стороны решения, сложность доработок в каждой системе с учетом имеющихся системных</a:t>
                      </a:r>
                      <a:endParaRPr lang="ru-RU" sz="1100">
                        <a:effectLst/>
                      </a:endParaRPr>
                    </a:p>
                    <a:p>
                      <a:pPr marL="114300">
                        <a:lnSpc>
                          <a:spcPts val="154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350">
                          <a:effectLst/>
                        </a:rPr>
                        <a:t>требований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6205" marR="542290" algn="just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350" dirty="0">
                          <a:effectLst/>
                        </a:rPr>
                        <a:t>Отчет о сложности доработки системы с учетом имеющихся системных требований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9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443268"/>
              </p:ext>
            </p:extLst>
          </p:nvPr>
        </p:nvGraphicFramePr>
        <p:xfrm>
          <a:off x="1600199" y="1005840"/>
          <a:ext cx="9326878" cy="37418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10229"/>
                <a:gridCol w="3935057"/>
                <a:gridCol w="4481592"/>
              </a:tblGrid>
              <a:tr h="771463">
                <a:tc>
                  <a:txBody>
                    <a:bodyPr/>
                    <a:lstStyle/>
                    <a:p>
                      <a:pPr marL="149225" marR="142875" algn="ctr"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16205" marR="899795" indent="-635">
                        <a:lnSpc>
                          <a:spcPts val="155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Подготовка рекомендаций по оптимизации расходов на внедрение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3577">
                <a:tc>
                  <a:txBody>
                    <a:bodyPr/>
                    <a:lstStyle/>
                    <a:p>
                      <a:pPr marL="149860" marR="14287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5.1.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665" marR="98425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Ограничить количество департаментов и рабочих мест, использующих выбранную систему, оптимизировать затраты по типу рабочих мест, требуемых для различных</a:t>
                      </a:r>
                    </a:p>
                    <a:p>
                      <a:pPr marL="113665">
                        <a:lnSpc>
                          <a:spcPts val="15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департаментов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6205" marR="220980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Рекомендации по количеству и типу рабочих мест для выбранной системы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516855">
                <a:tc>
                  <a:txBody>
                    <a:bodyPr/>
                    <a:lstStyle/>
                    <a:p>
                      <a:pPr marL="149860" marR="142875"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5.2.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3665" marR="133350">
                        <a:lnSpc>
                          <a:spcPts val="155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Подготовить рекомендации по организации прочих рабочих мест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5570" marR="481965">
                        <a:lnSpc>
                          <a:spcPts val="155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Рекомендации по доработке существующих/ разработке дополнительных рабочих мест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66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7720" y="371452"/>
            <a:ext cx="10515600" cy="55416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dirty="0" smtClean="0"/>
              <a:t>На этапе </a:t>
            </a:r>
            <a:r>
              <a:rPr lang="ru-RU" sz="2600" b="1" i="1" dirty="0" smtClean="0"/>
              <a:t>осуществление выбора системы делается выбор с учетом критериев выбора ИС</a:t>
            </a:r>
            <a:r>
              <a:rPr lang="en-US" sz="2600" dirty="0" smtClean="0"/>
              <a:t>:</a:t>
            </a:r>
            <a:endParaRPr lang="ru-RU" sz="2600" dirty="0" smtClean="0"/>
          </a:p>
          <a:p>
            <a:pPr lvl="1"/>
            <a:r>
              <a:rPr lang="ru-RU" sz="2600" i="1" dirty="0" smtClean="0"/>
              <a:t>Совокупная </a:t>
            </a:r>
            <a:r>
              <a:rPr lang="ru-RU" sz="2600" i="1" dirty="0"/>
              <a:t>стоимость владения</a:t>
            </a:r>
            <a:r>
              <a:rPr lang="ru-RU" sz="2600" dirty="0"/>
              <a:t>. Сумма затраты на покупку и внедрение системы является одним из самых важных критериев.</a:t>
            </a:r>
          </a:p>
          <a:p>
            <a:pPr lvl="1"/>
            <a:r>
              <a:rPr lang="ru-RU" sz="2600" i="1" dirty="0"/>
              <a:t>Функциональная полнота</a:t>
            </a:r>
            <a:r>
              <a:rPr lang="ru-RU" sz="2600" dirty="0"/>
              <a:t>. Возможность системы служить тому для чего она была создана.</a:t>
            </a:r>
          </a:p>
          <a:p>
            <a:pPr lvl="1"/>
            <a:r>
              <a:rPr lang="ru-RU" sz="2600" i="1" dirty="0"/>
              <a:t>Масштабируемость</a:t>
            </a:r>
            <a:r>
              <a:rPr lang="ru-RU" sz="2600" dirty="0"/>
              <a:t>. Можно рассматривать функциональную масштабируемость, т. е. возможность при необходимости приобрести или активировать дополнительные модули, которые не требуются на начальных этапах проекта по автоматизации, и масштабируемость по мощности, т. е. способности системы нормально функционировать и оперативно реагировать на действия пользователя при увеличении количества пользователей, количества обрабатываемых документов, росте объема существующих данных</a:t>
            </a:r>
            <a:r>
              <a:rPr lang="ru-RU" sz="2600" dirty="0" smtClean="0"/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77068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877</Words>
  <Application>Microsoft Office PowerPoint</Application>
  <PresentationFormat>Широкоэкранный</PresentationFormat>
  <Paragraphs>92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  Лекция 11.05.2020 Этапы выбора и внедрения ИС</vt:lpstr>
      <vt:lpstr>Выбор и внедрение 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60</cp:revision>
  <dcterms:created xsi:type="dcterms:W3CDTF">2018-10-04T05:33:43Z</dcterms:created>
  <dcterms:modified xsi:type="dcterms:W3CDTF">2020-05-11T11:28:51Z</dcterms:modified>
</cp:coreProperties>
</file>