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9" r:id="rId5"/>
    <p:sldId id="290" r:id="rId6"/>
    <p:sldId id="288" r:id="rId7"/>
    <p:sldId id="259" r:id="rId8"/>
    <p:sldId id="260" r:id="rId9"/>
    <p:sldId id="261" r:id="rId10"/>
    <p:sldId id="287" r:id="rId11"/>
    <p:sldId id="262" r:id="rId12"/>
    <p:sldId id="26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84" y="36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WoRcxOc9B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5870" y="34290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Лекция </a:t>
            </a:r>
            <a:r>
              <a:rPr lang="ru-RU" dirty="0" smtClean="0"/>
              <a:t>6 апреля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Информационные технологии </a:t>
            </a:r>
            <a:r>
              <a:rPr lang="ru-RU" dirty="0" smtClean="0"/>
              <a:t>обеспечения планирования ресурсов предприятия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266146"/>
              </p:ext>
            </p:extLst>
          </p:nvPr>
        </p:nvGraphicFramePr>
        <p:xfrm>
          <a:off x="743268" y="514985"/>
          <a:ext cx="11064240" cy="5473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/>
                <a:gridCol w="3489960"/>
                <a:gridCol w="5471160"/>
              </a:tblGrid>
              <a:tr h="5473574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5" marR="22199" marT="27749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5" marR="22199" marT="27749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Стратегии и критерии выбора западной информационной системы достаточно непросты, главными из требований, которые могут быть предъявлены системе подобного класса являются: функциональная полнота, открытость, модульность, масштабируемость, способность к работе в распределенной среде, </a:t>
                      </a:r>
                      <a:r>
                        <a:rPr lang="ru-RU" sz="2000" b="0" dirty="0" err="1" smtClean="0">
                          <a:solidFill>
                            <a:schemeClr val="tx1"/>
                          </a:solidFill>
                          <a:effectLst/>
                        </a:rPr>
                        <a:t>настраиваемость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(вплоть до поставки в исходных текстах), ценовая политика производителя продукта и его представителей в РФ.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5" marR="22199" marT="2774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42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400" dirty="0"/>
          </a:p>
          <a:p>
            <a:endParaRPr lang="ru-RU" sz="2600" dirty="0"/>
          </a:p>
          <a:p>
            <a:endParaRPr lang="ru-RU" sz="2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916342"/>
              </p:ext>
            </p:extLst>
          </p:nvPr>
        </p:nvGraphicFramePr>
        <p:xfrm>
          <a:off x="651828" y="0"/>
          <a:ext cx="11247119" cy="6720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6461760"/>
                <a:gridCol w="2727959"/>
              </a:tblGrid>
              <a:tr h="6720840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2. Разработка ЭИС собственными силами 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10" marR="34514" marT="43142" marB="0"/>
                </a:tc>
                <a:tc>
                  <a:txBody>
                    <a:bodyPr/>
                    <a:lstStyle/>
                    <a:p>
                      <a:pPr marL="3175" marR="46355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Этот подход в большинстве случаев применим лишь в двух вариантах: для достаточно крупной фирмы, способной содержать свой штат квалифицированных разработчиков ПО и в том случае, если комплекс автоматизации не очень велик и может быть разработан достаточно ограниченными ресурсами. Обычно этот вариант автоматизации используется в том случае, когда ни один из существующих коммерческих продуктов не удовлетворяет руководство предприятия, либо если бизнес настолько динамичен, что перенастройка готового продукта окажется дороже или менее эффективной, чем своего. </a:t>
                      </a:r>
                      <a:endParaRPr lang="ru-RU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Достоинства: намного более ориентированный на конкретную фирму комплекс автоматизации, обычно покрывающий полный требуемый набор функциональности при явном отсутствии </a:t>
                      </a:r>
                    </a:p>
                    <a:p>
                      <a:r>
                        <a:rPr lang="ru-RU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“излишеств”; независимость фирмы от сторонних разработчиков и их положения; обычно очень высокое качество, эффективность и оперативность "поддержки" (никто не знает всех особенностей бизнеса в фирме лучше ее собственных сотрудников).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10" marR="34514" marT="43142" marB="0"/>
                </a:tc>
                <a:tc>
                  <a:txBody>
                    <a:bodyPr/>
                    <a:lstStyle/>
                    <a:p>
                      <a:pPr marL="2540" marR="43815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Большое (причем подчас трудно прогнозируемое) время разработки и, во многих случаях, большая величина затрат.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10" marR="34514" marT="43142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49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819638"/>
              </p:ext>
            </p:extLst>
          </p:nvPr>
        </p:nvGraphicFramePr>
        <p:xfrm>
          <a:off x="746760" y="198121"/>
          <a:ext cx="10683240" cy="637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0397"/>
                <a:gridCol w="4243933"/>
                <a:gridCol w="4078910"/>
              </a:tblGrid>
              <a:tr h="6370320">
                <a:tc>
                  <a:txBody>
                    <a:bodyPr/>
                    <a:lstStyle/>
                    <a:p>
                      <a:pPr marL="120650" marR="46355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3. Разработка ЭИС совместно с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фирмой разработчиком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57150" marB="0"/>
                </a:tc>
                <a:tc>
                  <a:txBody>
                    <a:bodyPr/>
                    <a:lstStyle/>
                    <a:p>
                      <a:pPr marL="3175" marR="45720" indent="-6350" algn="just">
                        <a:lnSpc>
                          <a:spcPct val="99000"/>
                        </a:lnSpc>
                        <a:spcAft>
                          <a:spcPts val="5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Этот вариант перекликается с предыдущим, но отличается от него следующим: фирме не надо содержать свой штат программистов с одной стороны, и она получает ориентированный чисто на нее продукт - с другой. </a:t>
                      </a:r>
                    </a:p>
                    <a:p>
                      <a:pPr marL="3175" marR="44450" indent="-6350" algn="l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 случае наличия у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фирмы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разработчика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технологического </a:t>
                      </a:r>
                    </a:p>
                    <a:p>
                      <a:pPr marL="3175" marR="46355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конструктора“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ядра информационной системы, достаточно легко развиваемого и адаптируемого под меняющиеся условия) такой вариант автоматизации может оказаться дешевле и эффективнее второго подхода и динамичнее и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технологичнее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первого. </a:t>
                      </a:r>
                    </a:p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57150" marB="0"/>
                </a:tc>
                <a:tc>
                  <a:txBody>
                    <a:bodyPr/>
                    <a:lstStyle/>
                    <a:p>
                      <a:pPr marL="2540" marR="43815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Однако тут возникают проблемы, сходные первым вариантом автоматизации, но обычно этими проблемами легче управлять из-за более тесных контактов </a:t>
                      </a:r>
                    </a:p>
                    <a:p>
                      <a:pPr marL="2540" marR="45720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потребителя информационной системы и фирмы-разработчика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(или интегратора).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5715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5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ru-RU" sz="3600" dirty="0"/>
              <a:t> Система планирования ресурсов предприятия </a:t>
            </a:r>
            <a:endParaRPr lang="ru-RU" sz="3600" dirty="0" smtClean="0"/>
          </a:p>
          <a:p>
            <a:r>
              <a:rPr lang="ru-RU" sz="3600" dirty="0" smtClean="0"/>
              <a:t>Обзор подходов к автоматизации работы предприятия. </a:t>
            </a:r>
          </a:p>
          <a:p>
            <a:r>
              <a:rPr lang="ru-RU" sz="3600" dirty="0" smtClean="0"/>
              <a:t>Достоинства и недостатки подходов к автоматизации работы предприятия.  </a:t>
            </a:r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планирования ресурсов предприятия (ERP)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4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ERP (Enterprise Requirements Planning)</a:t>
            </a:r>
            <a:r>
              <a:rPr lang="ru-RU" dirty="0"/>
              <a:t> - </a:t>
            </a:r>
            <a:r>
              <a:rPr lang="ru-RU" dirty="0" smtClean="0"/>
              <a:t>системы </a:t>
            </a:r>
            <a:r>
              <a:rPr lang="ru-RU" dirty="0"/>
              <a:t>планирования ресурсов предприятия. </a:t>
            </a:r>
            <a:r>
              <a:rPr lang="ru-RU" dirty="0" smtClean="0"/>
              <a:t>Позволяют </a:t>
            </a:r>
            <a:r>
              <a:rPr lang="ru-RU" dirty="0"/>
              <a:t>наиболее эффективно планировать всю коммерческую деятельность современного предприятия, в том числе финансовые затраты на проекты обновления оборудования и инвестиции в производство новой линейки изделий.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2267" y="679871"/>
            <a:ext cx="10515600" cy="5126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ERP-система – </a:t>
            </a:r>
            <a:r>
              <a:rPr lang="ru-RU" dirty="0"/>
              <a:t>это система управления ресурсами компании. Обычно их внедряют на крупных предприятиях со сложным производством, разветвленной филиальной сетью, большим ассортиментом выпускаемой продукции, повышенным объемом складских операций.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Их </a:t>
            </a:r>
            <a:r>
              <a:rPr lang="ru-RU" dirty="0"/>
              <a:t>главное достоинство заключается в том, что они позволяют объединить несколько задач: можно одновременно учитывать и планировать денежные средства, а также отслеживать их движение; формировать себестоимость и оценивать производительность труда на предприятии. Кроме того, все процессы становятся прозрачными. </a:t>
            </a:r>
          </a:p>
        </p:txBody>
      </p:sp>
    </p:spTree>
    <p:extLst>
      <p:ext uri="{BB962C8B-B14F-4D97-AF65-F5344CB8AC3E}">
        <p14:creationId xmlns:p14="http://schemas.microsoft.com/office/powerpoint/2010/main" val="74166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1012"/>
            <a:ext cx="10515600" cy="55159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ERP </a:t>
            </a:r>
            <a:r>
              <a:rPr lang="ru-RU" dirty="0"/>
              <a:t>обеспечивает: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Объединение </a:t>
            </a:r>
            <a:r>
              <a:rPr lang="ru-RU" dirty="0"/>
              <a:t>всех бизнес-процессов по единым правилам в рамках одной системы;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Оперативное </a:t>
            </a:r>
            <a:r>
              <a:rPr lang="ru-RU" dirty="0"/>
              <a:t>получение руководством информации о всех сторонах деятельности предприятия;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Планирование </a:t>
            </a:r>
            <a:r>
              <a:rPr lang="ru-RU" dirty="0"/>
              <a:t>и контроль деятельности организации (краткосрочные и долгосрочные планы различных подразделений увязываются между собой).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результате повышаются эффективность управления бизнесом и его конкурентоспособность.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ERP-система </a:t>
            </a:r>
            <a:r>
              <a:rPr lang="ru-RU" dirty="0"/>
              <a:t>удобна еще и тем, что ее можно внедрять частями (модулями), автоматизировав, например, сначала производство, а затем работу с персоналом. Набор модулей охватывает все направления деятельности, что позволяет автоматизировать практически все бизнес-процессы.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68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CWoRcxOc9B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55075" y="1333730"/>
            <a:ext cx="9099932" cy="511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8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Обзор подходов к созданию ЭИС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Факторы, влияющие на выбор экономических </a:t>
            </a:r>
            <a:r>
              <a:rPr lang="ru-RU" dirty="0"/>
              <a:t>информационных систем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Насколько </a:t>
            </a:r>
            <a:r>
              <a:rPr lang="ru-RU" dirty="0"/>
              <a:t>технологии бизнеса в фирме отличаются от традиционных.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Как </a:t>
            </a:r>
            <a:r>
              <a:rPr lang="ru-RU" dirty="0"/>
              <a:t>часто потребуется вносить значительные изменения во внедряемую информационную систему.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Какие </a:t>
            </a:r>
            <a:r>
              <a:rPr lang="ru-RU" dirty="0"/>
              <a:t>суммы готова вложить фирма в автоматизацию. </a:t>
            </a:r>
          </a:p>
        </p:txBody>
      </p:sp>
    </p:spTree>
    <p:extLst>
      <p:ext uri="{BB962C8B-B14F-4D97-AF65-F5344CB8AC3E}">
        <p14:creationId xmlns:p14="http://schemas.microsoft.com/office/powerpoint/2010/main" val="28348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5963"/>
            <a:ext cx="10515600" cy="1325563"/>
          </a:xfrm>
        </p:spPr>
        <p:txBody>
          <a:bodyPr/>
          <a:lstStyle/>
          <a:p>
            <a:r>
              <a:rPr lang="ru-RU" dirty="0"/>
              <a:t>Достоинства и недостатки </a:t>
            </a:r>
            <a:r>
              <a:rPr lang="ru-RU" dirty="0" smtClean="0"/>
              <a:t>подходов к автоматизации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017020"/>
              </p:ext>
            </p:extLst>
          </p:nvPr>
        </p:nvGraphicFramePr>
        <p:xfrm>
          <a:off x="838200" y="1457133"/>
          <a:ext cx="10515601" cy="5428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3358"/>
                <a:gridCol w="4177338"/>
                <a:gridCol w="4014905"/>
              </a:tblGrid>
              <a:tr h="391461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Подход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  <a:tc>
                  <a:txBody>
                    <a:bodyPr/>
                    <a:lstStyle/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Достоинства подхода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Недостатки подхода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</a:tr>
              <a:tr h="5036932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1.1. Покупка и адаптация готовой ЭИС российского производства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  <a:tc>
                  <a:txBody>
                    <a:bodyPr/>
                    <a:lstStyle/>
                    <a:p>
                      <a:pPr marL="3175" marR="45720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Ориентация на российские законы, "особенности" бизнеса, схемы бухгалтерского учета и пр. Доступность разработчиков и службы поддержки и сопровождения, что в варианте с зарубежным продуктом либо имеет куда меньше масштабы, либо обходится ощутимо дороже (возможно в десятки и сотни раз). Рабочий день </a:t>
                      </a:r>
                    </a:p>
                    <a:p>
                      <a:pPr marL="3175" marR="46355" indent="-63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одного квалифицированного специалиста по настройке и адаптации систем такого класса западная фирма </a:t>
                      </a:r>
                      <a:r>
                        <a:rPr lang="ru-RU" sz="2000" dirty="0" smtClean="0">
                          <a:effectLst/>
                        </a:rPr>
                        <a:t>может оценить очень дорого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  <a:tc>
                  <a:txBody>
                    <a:bodyPr/>
                    <a:lstStyle/>
                    <a:p>
                      <a:pPr marL="2540" marR="43815" indent="-6350" algn="just">
                        <a:lnSpc>
                          <a:spcPct val="100000"/>
                        </a:lnSpc>
                        <a:spcAft>
                          <a:spcPts val="20"/>
                        </a:spcAft>
                      </a:pPr>
                      <a:r>
                        <a:rPr lang="ru-RU" sz="2000" dirty="0">
                          <a:effectLst/>
                        </a:rPr>
                        <a:t>Проблема защиты инвестиций (хотя их первоначальные абсолютные величины могут оказаться невелики, дальнейшие затраты на обучение, обслуживание и развитие информационной системы могут быть весьма значительными). В условиях нестабильности экономики 	и </a:t>
                      </a:r>
                      <a:r>
                        <a:rPr lang="ru-RU" sz="2000" dirty="0" smtClean="0">
                          <a:effectLst/>
                        </a:rPr>
                        <a:t>несовершенства </a:t>
                      </a:r>
                      <a:r>
                        <a:rPr lang="ru-RU" sz="2000" dirty="0">
                          <a:effectLst/>
                        </a:rPr>
                        <a:t>законодательства, тяжело дать гарантии </a:t>
                      </a:r>
                      <a:r>
                        <a:rPr lang="ru-RU" sz="2000" dirty="0" smtClean="0">
                          <a:effectLst/>
                        </a:rPr>
                        <a:t>стабильности фирмы-производителя программного </a:t>
                      </a:r>
                      <a:r>
                        <a:rPr lang="ru-RU" sz="2000" dirty="0">
                          <a:effectLst/>
                        </a:rPr>
                        <a:t>обеспечения </a:t>
                      </a:r>
                      <a:r>
                        <a:rPr lang="ru-RU" sz="2000" dirty="0" smtClean="0">
                          <a:effectLst/>
                        </a:rPr>
                        <a:t>на</a:t>
                      </a:r>
                      <a:r>
                        <a:rPr lang="ru-RU" sz="2000" baseline="0" dirty="0" smtClean="0">
                          <a:effectLst/>
                        </a:rPr>
                        <a:t> протяжении всего срока эксплуатации ПО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00" marR="45720" marT="635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00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1287896"/>
              </p:ext>
            </p:extLst>
          </p:nvPr>
        </p:nvGraphicFramePr>
        <p:xfrm>
          <a:off x="743268" y="243840"/>
          <a:ext cx="1106424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120"/>
                <a:gridCol w="3489960"/>
                <a:gridCol w="5471160"/>
              </a:tblGrid>
              <a:tr h="6858000">
                <a:tc>
                  <a:txBody>
                    <a:bodyPr/>
                    <a:lstStyle/>
                    <a:p>
                      <a:pPr marL="12065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1.2. Покупка и адаптация готовой ЭИС зарубежного производства </a:t>
                      </a:r>
                      <a:endParaRPr lang="ru-RU" sz="1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5" marR="22199" marT="27749" marB="0"/>
                </a:tc>
                <a:tc>
                  <a:txBody>
                    <a:bodyPr/>
                    <a:lstStyle/>
                    <a:p>
                      <a:pPr marL="3175" marR="45720" indent="-6350" algn="just">
                        <a:lnSpc>
                          <a:spcPct val="99000"/>
                        </a:lnSpc>
                        <a:spcAft>
                          <a:spcPts val="5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Наибольшим плюсом подобного подхода является огромная мощность и потенциал западных продуктов и комплексов автоматизации. Обычно они состоят из ряда модулей и комплектуются в зависимости от нужд потребителя (хотя существует и целый ряд систем, которые по тем или иным причинам модульными не являются; таким системам свойственна большая закрытость и большая трудность в эксплуатации и внедрении). </a:t>
                      </a:r>
                    </a:p>
                    <a:p>
                      <a:pPr marL="3175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65" marR="22199" marT="27749" marB="0"/>
                </a:tc>
                <a:tc>
                  <a:txBody>
                    <a:bodyPr/>
                    <a:lstStyle/>
                    <a:p>
                      <a:pPr marL="2540" marR="44450" indent="-6350" algn="l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Очень большие начальные затраты. </a:t>
                      </a:r>
                    </a:p>
                    <a:p>
                      <a:pPr marL="2540" marR="44450" indent="-6350" algn="just">
                        <a:lnSpc>
                          <a:spcPct val="99000"/>
                        </a:lnSpc>
                        <a:spcAft>
                          <a:spcPts val="5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Весьма значительные затраты на внедрение продукта, обучение персонала и связанные с этим расходы. Нередко изменения могут коснуться и аппаратного обеспечения фирмы. </a:t>
                      </a:r>
                    </a:p>
                    <a:p>
                      <a:pPr marL="2540" marR="43815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В связи со многими чисто российскими факторами (большая динамичность законов и обстановки, большее влияние человеческого фактора и многое другое) величина риска подобного рода вложений очень высока. Основной проблемой в данном случае является </a:t>
                      </a:r>
                    </a:p>
                    <a:p>
                      <a:pPr marL="2540" marR="444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solidFill>
                            <a:schemeClr val="tx1"/>
                          </a:solidFill>
                          <a:effectLst/>
                        </a:rPr>
                        <a:t>необходимость </a:t>
                      </a:r>
                      <a:endParaRPr lang="ru-RU" sz="19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540" marR="43815" indent="-6350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 smtClean="0">
                          <a:solidFill>
                            <a:schemeClr val="tx1"/>
                          </a:solidFill>
                          <a:effectLst/>
                        </a:rPr>
                        <a:t>переориентации технических аспектов деятельности фирмы под то, как это представляли себе разработчики продукта, что в наших условиях возможно очень редко, даже если эти технологии во всем мире признаны общепринятыми. Отсутствие в некоторых продуктах типичных для именно российского пользователя компонент, недостаточная локализация могут весьма затруднить работу или значительно снизить эффективность его применения. </a:t>
                      </a:r>
                    </a:p>
                  </a:txBody>
                  <a:tcPr marL="43165" marR="22199" marT="2774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50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926</Words>
  <Application>Microsoft Office PowerPoint</Application>
  <PresentationFormat>Широкоэкранный</PresentationFormat>
  <Paragraphs>56</Paragraphs>
  <Slides>12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 Лекция 6 апреля Информационные технологии обеспечения планирования ресурсов предприятия  </vt:lpstr>
      <vt:lpstr>Вопросы:</vt:lpstr>
      <vt:lpstr>Система планирования ресурсов предприятия (ERP)</vt:lpstr>
      <vt:lpstr>Презентация PowerPoint</vt:lpstr>
      <vt:lpstr>Презентация PowerPoint</vt:lpstr>
      <vt:lpstr>Презентация PowerPoint</vt:lpstr>
      <vt:lpstr>Обзор подходов к созданию ЭИС</vt:lpstr>
      <vt:lpstr>Достоинства и недостатки подходов к автоматизации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28</cp:revision>
  <dcterms:created xsi:type="dcterms:W3CDTF">2018-10-04T05:33:43Z</dcterms:created>
  <dcterms:modified xsi:type="dcterms:W3CDTF">2020-04-06T11:08:02Z</dcterms:modified>
</cp:coreProperties>
</file>