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1" r:id="rId4"/>
    <p:sldId id="282" r:id="rId5"/>
    <p:sldId id="291" r:id="rId6"/>
    <p:sldId id="292" r:id="rId7"/>
    <p:sldId id="303" r:id="rId8"/>
    <p:sldId id="293" r:id="rId9"/>
    <p:sldId id="294" r:id="rId10"/>
    <p:sldId id="298" r:id="rId11"/>
    <p:sldId id="299" r:id="rId12"/>
    <p:sldId id="304" r:id="rId13"/>
    <p:sldId id="305" r:id="rId14"/>
    <p:sldId id="306" r:id="rId15"/>
    <p:sldId id="312" r:id="rId16"/>
    <p:sldId id="313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9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180" y="64"/>
      </p:cViewPr>
      <p:guideLst>
        <p:guide orient="horz" pos="2160"/>
        <p:guide pos="395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32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38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32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92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91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88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61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341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63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660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29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A2EAB-A7FD-47EE-A1A4-E54BE3276EC9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1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_________Microsoft_Word1.docx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15291" y="209005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Лекция </a:t>
            </a:r>
            <a:r>
              <a:rPr lang="ru-RU" dirty="0" smtClean="0"/>
              <a:t>04.05.2020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Классификация бухгалтерских информационных систем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406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Комплексные бухгалтерские системы и их возможности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329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Дальнейшее развитие бизнеса, деловых процессов, происходящих внутри предприятий потребовало от БУИС расширенных возможностей и перехода от упрощенного учета к универсальному.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Для </a:t>
            </a:r>
            <a:r>
              <a:rPr lang="ru-RU" dirty="0"/>
              <a:t>пользователей БУИС 	- квалифицированных бухгалтеров была </a:t>
            </a:r>
            <a:r>
              <a:rPr lang="ru-RU" dirty="0" smtClean="0"/>
              <a:t>необходима:</a:t>
            </a:r>
          </a:p>
          <a:p>
            <a:r>
              <a:rPr lang="ru-RU" dirty="0" smtClean="0"/>
              <a:t> </a:t>
            </a:r>
            <a:r>
              <a:rPr lang="ru-RU" dirty="0"/>
              <a:t>Автоматизация всех учетных задач</a:t>
            </a:r>
            <a:r>
              <a:rPr lang="ru-RU" dirty="0" smtClean="0"/>
              <a:t>.</a:t>
            </a:r>
          </a:p>
          <a:p>
            <a:r>
              <a:rPr lang="ru-RU" dirty="0" smtClean="0"/>
              <a:t> Получение </a:t>
            </a:r>
            <a:r>
              <a:rPr lang="ru-RU" dirty="0"/>
              <a:t>оперативной финансовой информации для повышения эффективности 	управления 	организациями, 	сохранения </a:t>
            </a:r>
            <a:r>
              <a:rPr lang="ru-RU" dirty="0" smtClean="0"/>
              <a:t>финансового </a:t>
            </a:r>
            <a:r>
              <a:rPr lang="ru-RU" dirty="0"/>
              <a:t>равновесия, получения стабильной прибыли. </a:t>
            </a:r>
          </a:p>
          <a:p>
            <a:r>
              <a:rPr lang="ru-RU" dirty="0"/>
              <a:t> Получение бухгалтерской отчетности по отчетным периодам.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416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07720"/>
            <a:ext cx="10515600" cy="58788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П</a:t>
            </a:r>
            <a:r>
              <a:rPr lang="ru-RU" dirty="0" smtClean="0"/>
              <a:t>римеры </a:t>
            </a:r>
            <a:r>
              <a:rPr lang="ru-RU" dirty="0"/>
              <a:t>комплексных бухгалтерских систем: ABACUS (фирма «Омега»); «Интегратор» (фирма «</a:t>
            </a:r>
            <a:r>
              <a:rPr lang="ru-RU" dirty="0" err="1"/>
              <a:t>ИнфоСофт</a:t>
            </a:r>
            <a:r>
              <a:rPr lang="ru-RU" dirty="0"/>
              <a:t>»); «БЭСТ»- для комплексной автоматизации предприятий (фирма «Интеллект Сервис»); «Парус - организация» - вариант для крупных и средних предприятий (корпорация </a:t>
            </a:r>
            <a:r>
              <a:rPr lang="ru-RU" dirty="0" smtClean="0"/>
              <a:t>«</a:t>
            </a:r>
            <a:r>
              <a:rPr lang="ru-RU" dirty="0"/>
              <a:t>Парус»); "Галактика" (фирма "Галактика")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Программные </a:t>
            </a:r>
            <a:r>
              <a:rPr lang="ru-RU" dirty="0"/>
              <a:t>комплексы для крупного бизнеса ("</a:t>
            </a:r>
            <a:r>
              <a:rPr lang="ru-RU" dirty="0" err="1"/>
              <a:t>Scala</a:t>
            </a:r>
            <a:r>
              <a:rPr lang="ru-RU" dirty="0"/>
              <a:t>", "</a:t>
            </a:r>
            <a:r>
              <a:rPr lang="ru-RU" dirty="0" err="1"/>
              <a:t>Sun</a:t>
            </a:r>
            <a:r>
              <a:rPr lang="ru-RU" dirty="0"/>
              <a:t> </a:t>
            </a:r>
            <a:r>
              <a:rPr lang="ru-RU" dirty="0" err="1"/>
              <a:t>System</a:t>
            </a:r>
            <a:r>
              <a:rPr lang="ru-RU" dirty="0"/>
              <a:t>", "</a:t>
            </a:r>
            <a:r>
              <a:rPr lang="ru-RU" dirty="0" err="1"/>
              <a:t>Platinum</a:t>
            </a:r>
            <a:r>
              <a:rPr lang="ru-RU" dirty="0"/>
              <a:t>", "SAP", "</a:t>
            </a:r>
            <a:r>
              <a:rPr lang="ru-RU" dirty="0" err="1"/>
              <a:t>Avalon</a:t>
            </a:r>
            <a:r>
              <a:rPr lang="ru-RU" dirty="0"/>
              <a:t>", '</a:t>
            </a:r>
            <a:r>
              <a:rPr lang="ru-RU" dirty="0" err="1"/>
              <a:t>Triton</a:t>
            </a:r>
            <a:r>
              <a:rPr lang="ru-RU" dirty="0"/>
              <a:t>"). </a:t>
            </a:r>
          </a:p>
          <a:p>
            <a:pPr marL="0" indent="0">
              <a:buNone/>
            </a:pPr>
            <a:r>
              <a:rPr lang="ru-RU" dirty="0"/>
              <a:t>Комплексные бухгалтерские системы позволяют кроме ведения бухгалтерского учета и формирования отчетов выполнить: </a:t>
            </a:r>
          </a:p>
          <a:p>
            <a:r>
              <a:rPr lang="ru-RU" dirty="0"/>
              <a:t> контроль результатов анализа финансовых отчетов; </a:t>
            </a:r>
          </a:p>
          <a:p>
            <a:r>
              <a:rPr lang="ru-RU" dirty="0"/>
              <a:t> анализ прошлой деятельности и текущего финансового </a:t>
            </a:r>
            <a:r>
              <a:rPr lang="ru-RU" dirty="0" smtClean="0"/>
              <a:t>состояния предприятия</a:t>
            </a:r>
            <a:r>
              <a:rPr lang="ru-RU" dirty="0"/>
              <a:t>;   </a:t>
            </a:r>
            <a:endParaRPr lang="ru-RU" dirty="0" smtClean="0"/>
          </a:p>
          <a:p>
            <a:r>
              <a:rPr lang="ru-RU" dirty="0" smtClean="0"/>
              <a:t>приведение </a:t>
            </a:r>
            <a:r>
              <a:rPr lang="ru-RU" dirty="0"/>
              <a:t>финансовой отчетности к международному </a:t>
            </a:r>
            <a:r>
              <a:rPr lang="ru-RU" dirty="0" smtClean="0"/>
              <a:t>стандарту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236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Интегрированные БУИС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 настоящее время создание современных БУИС ориентировано на интегрированность (объединение) в отношении автоматизации бухгалтерского учета, анализа отчетности и планирования деятельности предприятия.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Интегрированные </a:t>
            </a:r>
            <a:r>
              <a:rPr lang="ru-RU" dirty="0"/>
              <a:t>БУИС - это многофункциональные системы управления организациям, в которую бухгалтерская система входит как один из модулей</a:t>
            </a:r>
          </a:p>
        </p:txBody>
      </p:sp>
    </p:spTree>
    <p:extLst>
      <p:ext uri="{BB962C8B-B14F-4D97-AF65-F5344CB8AC3E}">
        <p14:creationId xmlns:p14="http://schemas.microsoft.com/office/powerpoint/2010/main" val="152649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4729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Для создания интегрированных БУИС целесообразно использование </a:t>
            </a:r>
            <a:r>
              <a:rPr lang="ru-RU" dirty="0" smtClean="0"/>
              <a:t>технологии </a:t>
            </a:r>
            <a:r>
              <a:rPr lang="ru-RU" dirty="0"/>
              <a:t>«клиент-сервер».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Или установка </a:t>
            </a:r>
            <a:r>
              <a:rPr lang="ru-RU" dirty="0"/>
              <a:t>мощных RISC-серверов или закупка СУБД, например, </a:t>
            </a:r>
            <a:r>
              <a:rPr lang="ru-RU" dirty="0" err="1"/>
              <a:t>Oracle</a:t>
            </a:r>
            <a:r>
              <a:rPr lang="ru-RU" dirty="0"/>
              <a:t> или </a:t>
            </a:r>
            <a:r>
              <a:rPr lang="ru-RU" dirty="0" err="1" smtClean="0"/>
              <a:t>SyBase</a:t>
            </a:r>
            <a:r>
              <a:rPr lang="ru-RU" dirty="0" smtClean="0"/>
              <a:t>. Это требует </a:t>
            </a:r>
            <a:r>
              <a:rPr lang="ru-RU" dirty="0"/>
              <a:t>немалых финансовых средств, привлечения высококвалифицированных специалистов, а также программной и аппаратной модернизации всей системы учета на организации, что сделает дорогостоящим такой проект.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44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643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Разработка интегрированной БУИС для комплексного бухгалтерского учета, финансового анализа и планирования в организации с использованием приложений, построенных в архитектуре «клиент-сервер», имеет ряд преимуществ: </a:t>
            </a:r>
          </a:p>
          <a:p>
            <a:pPr marL="0" indent="0">
              <a:buNone/>
            </a:pPr>
            <a:r>
              <a:rPr lang="ru-RU" dirty="0"/>
              <a:t> Чрезвычайно низкие требования к производительности рабочих станций. </a:t>
            </a:r>
          </a:p>
          <a:p>
            <a:pPr marL="0" indent="0">
              <a:buNone/>
            </a:pPr>
            <a:r>
              <a:rPr lang="ru-RU" dirty="0"/>
              <a:t> Возможность распределить задачи по обработке данных среди нескольких серверов приложений. </a:t>
            </a:r>
          </a:p>
          <a:p>
            <a:pPr marL="0" indent="0">
              <a:buNone/>
            </a:pPr>
            <a:r>
              <a:rPr lang="ru-RU" dirty="0"/>
              <a:t> Незначительные требования по модернизации сети. </a:t>
            </a:r>
          </a:p>
          <a:p>
            <a:pPr marL="0" indent="0">
              <a:buNone/>
            </a:pPr>
            <a:r>
              <a:rPr lang="ru-RU" dirty="0"/>
              <a:t> Возможность дешевой и в то же время эффективной реализации удаленного доступа пользователей.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860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21256141" y="28545"/>
            <a:ext cx="4886087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27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27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Таблица Бухгалтерское ПО в России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27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Иностранными продуктами пользуются те компании, ко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838200" y="1825625"/>
            <a:ext cx="10027920" cy="4351338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749391"/>
              </p:ext>
            </p:extLst>
          </p:nvPr>
        </p:nvGraphicFramePr>
        <p:xfrm>
          <a:off x="1310640" y="962025"/>
          <a:ext cx="8915400" cy="493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Документ" r:id="rId4" imgW="6123337" imgH="4934337" progId="Word.Document.12">
                  <p:embed/>
                </p:oleObj>
              </mc:Choice>
              <mc:Fallback>
                <p:oleObj name="Документ" r:id="rId4" imgW="6123337" imgH="493433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10640" y="962025"/>
                        <a:ext cx="8915400" cy="4933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728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21256141" y="28545"/>
            <a:ext cx="4886087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27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27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Таблица Бухгалтерское ПО в России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27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Иностранными продуктами пользуются те компании, ко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7840" y="873918"/>
            <a:ext cx="8427720" cy="5140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78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ru-RU" sz="3600" dirty="0"/>
              <a:t> </a:t>
            </a:r>
            <a:r>
              <a:rPr lang="ru-RU" sz="3600" dirty="0"/>
              <a:t>Бухгалтерские комплексы и автоматизированные рабочие места (АРМ)</a:t>
            </a:r>
            <a:endParaRPr lang="ru-RU" sz="3600" dirty="0" smtClean="0"/>
          </a:p>
          <a:p>
            <a:r>
              <a:rPr lang="ru-RU" sz="3600" dirty="0"/>
              <a:t>Мини-системы и </a:t>
            </a:r>
            <a:r>
              <a:rPr lang="ru-RU" sz="3600" dirty="0" smtClean="0"/>
              <a:t>мини-бухгалтерии</a:t>
            </a:r>
          </a:p>
          <a:p>
            <a:r>
              <a:rPr lang="ru-RU" sz="3600" dirty="0"/>
              <a:t>Комплексные бухгалтерские системы </a:t>
            </a:r>
            <a:endParaRPr lang="ru-RU" sz="3600" dirty="0" smtClean="0"/>
          </a:p>
          <a:p>
            <a:r>
              <a:rPr lang="ru-RU" sz="3600" dirty="0"/>
              <a:t>Интегрированные БУИС</a:t>
            </a:r>
            <a:endParaRPr lang="ru-RU" sz="3600" dirty="0" smtClean="0"/>
          </a:p>
          <a:p>
            <a:pPr marL="0" indent="0">
              <a:buNone/>
            </a:pPr>
            <a:endParaRPr lang="ru-RU" sz="3600" dirty="0" smtClean="0"/>
          </a:p>
          <a:p>
            <a:endParaRPr lang="ru-RU" sz="3600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3957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Классификация БУИС</a:t>
            </a:r>
            <a:r>
              <a:rPr lang="ru-RU" b="1" i="1" dirty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</a:t>
            </a:r>
            <a:r>
              <a:rPr lang="ru-RU" dirty="0" smtClean="0"/>
              <a:t> </a:t>
            </a:r>
            <a:r>
              <a:rPr lang="ru-RU" dirty="0"/>
              <a:t>современных условиях стремительной эволюции бизнеса возрастают объемы информации, которую необходимо собрать и переработать, а время, отпущенное на анализ данных и принятие управленческих решений, </a:t>
            </a:r>
            <a:r>
              <a:rPr lang="ru-RU" dirty="0" smtClean="0"/>
              <a:t>сокращается.</a:t>
            </a:r>
          </a:p>
          <a:p>
            <a:pPr marL="0" indent="0">
              <a:buNone/>
            </a:pPr>
            <a:r>
              <a:rPr lang="ru-RU" dirty="0" smtClean="0"/>
              <a:t>Каждая </a:t>
            </a:r>
            <a:r>
              <a:rPr lang="ru-RU" dirty="0"/>
              <a:t>организация, использующая в своей деятельности БУИС, в зависимости от технической оснащенности, профессиональной квалификации потребителей ПО и поставленных задач, использует один из четырех основных видов БУИС.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473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Бухгалтерские комплексы и автоматизированные рабочие места (АРМ</a:t>
            </a:r>
            <a:r>
              <a:rPr lang="ru-RU" dirty="0" smtClean="0"/>
              <a:t>).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565775"/>
          </a:xfrm>
        </p:spPr>
        <p:txBody>
          <a:bodyPr>
            <a:normAutofit/>
          </a:bodyPr>
          <a:lstStyle/>
          <a:p>
            <a:r>
              <a:rPr lang="ru-RU" dirty="0" smtClean="0"/>
              <a:t>Самыми </a:t>
            </a:r>
            <a:r>
              <a:rPr lang="ru-RU" dirty="0"/>
              <a:t>первыми из существующих ныне на рынке </a:t>
            </a:r>
            <a:r>
              <a:rPr lang="ru-RU" dirty="0" smtClean="0"/>
              <a:t>финансово экономического </a:t>
            </a:r>
            <a:r>
              <a:rPr lang="ru-RU" dirty="0" smtClean="0"/>
              <a:t>программного </a:t>
            </a:r>
            <a:r>
              <a:rPr lang="ru-RU" dirty="0"/>
              <a:t>обеспечения были разработаны БУИС на базе больших вычислительных машин ЕС ЭВМ. Они автоматизировали наиболее трудоемкие участки бухгалтерского учета, такие, как учет труда и заработной платы, учет материальных ценностей, учет затрат на производство, подсчет себестоимости продукции. Такие информационные системы получили название бухгалтерских комплексов. Особенностью бухгалтерских комплексов является то, что они обеспечивают автоматизацию первичного учета и предоставляют данные для принятия управленческого решения и перспективного планирования.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388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1000"/>
            <a:ext cx="10515600" cy="6476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дальнейшем в связи с </a:t>
            </a:r>
            <a:r>
              <a:rPr lang="ru-RU" dirty="0" err="1" smtClean="0"/>
              <a:t>с</a:t>
            </a:r>
            <a:r>
              <a:rPr lang="ru-RU" dirty="0" smtClean="0"/>
              <a:t> </a:t>
            </a:r>
            <a:r>
              <a:rPr lang="ru-RU" dirty="0"/>
              <a:t>появлением ПЭВМ, бухгалтерские комплексы стали основываться на автоматизированных рабочих местах бухгалтеров (АРМ). Обработка данных стала вестись децентрализовано, несколькими пользователями, у каждого из которых была своя конкретная задача: собрать информацию, обработать ее и сохранить для передачи. </a:t>
            </a:r>
          </a:p>
          <a:p>
            <a:pPr marL="0" indent="0">
              <a:buNone/>
            </a:pPr>
            <a:r>
              <a:rPr lang="ru-RU" dirty="0"/>
              <a:t>Среди БУИС данного класса в настоящее время наибольшее развитие получили бухгалтерские комплексы для автоматизации складского учета, и учета труда и заработной платы. Они могут использоваться на крупных и средних предприятиях с большим оборотом хозяйственных средств и значительной численностью персонала. </a:t>
            </a:r>
          </a:p>
        </p:txBody>
      </p:sp>
    </p:spTree>
    <p:extLst>
      <p:ext uri="{BB962C8B-B14F-4D97-AF65-F5344CB8AC3E}">
        <p14:creationId xmlns:p14="http://schemas.microsoft.com/office/powerpoint/2010/main" val="230755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6172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Из известных на российском рынке программ данного класса можно выделить "Учет товаров и материалов" (фирма "Паритет-Софт"), "Склад" (фирма "Фолио"), "Торговый склад" (фирма "Компьютер-Сервис"), "Склад" (фирма "</a:t>
            </a:r>
            <a:r>
              <a:rPr lang="ru-RU" dirty="0" err="1"/>
              <a:t>Инфин</a:t>
            </a:r>
            <a:r>
              <a:rPr lang="ru-RU" dirty="0"/>
              <a:t>"), "Парус - Реализация и Склад" (корпорация "Парус"); "1С - зарплата" (фирма "1С"); "Заработная плата" (фирма "Паритет-Софт"); "</a:t>
            </a:r>
            <a:r>
              <a:rPr lang="ru-RU" dirty="0" err="1"/>
              <a:t>Минизарплата</a:t>
            </a:r>
            <a:r>
              <a:rPr lang="ru-RU" dirty="0"/>
              <a:t>", "Макси-зарплата", "Супер-зарплата" (фирма "</a:t>
            </a:r>
            <a:r>
              <a:rPr lang="ru-RU" dirty="0" err="1"/>
              <a:t>Инфин</a:t>
            </a:r>
            <a:r>
              <a:rPr lang="ru-RU" dirty="0"/>
              <a:t>"), "Зарплата" (корпорация "Парус") и другие. </a:t>
            </a:r>
          </a:p>
          <a:p>
            <a:pPr marL="0" indent="0">
              <a:buNone/>
            </a:pPr>
            <a:r>
              <a:rPr lang="ru-RU" dirty="0"/>
              <a:t>В</a:t>
            </a:r>
            <a:r>
              <a:rPr lang="ru-RU" dirty="0" smtClean="0"/>
              <a:t>ажным </a:t>
            </a:r>
            <a:r>
              <a:rPr lang="ru-RU" dirty="0"/>
              <a:t>требованием для успешного функционирования бухгалтерского комплекса является сопоставимость информации, поступающей с различных участков в сводную программу. Комплексная автоматизация с помощью бухгалтерских комплексов не осуществляется.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866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6172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С</a:t>
            </a:r>
            <a:r>
              <a:rPr lang="ru-RU" dirty="0" smtClean="0"/>
              <a:t>труктуру </a:t>
            </a:r>
            <a:r>
              <a:rPr lang="ru-RU" dirty="0"/>
              <a:t>работы бухгалтерского </a:t>
            </a:r>
            <a:r>
              <a:rPr lang="ru-RU" dirty="0" smtClean="0"/>
              <a:t>комплекса - на </a:t>
            </a:r>
            <a:r>
              <a:rPr lang="ru-RU" dirty="0"/>
              <a:t>участках учета (АРМ) собирается и обрабатывается первичная </a:t>
            </a:r>
            <a:r>
              <a:rPr lang="ru-RU" dirty="0" smtClean="0"/>
              <a:t> информация.</a:t>
            </a:r>
          </a:p>
          <a:p>
            <a:pPr marL="0" indent="0">
              <a:buNone/>
            </a:pPr>
            <a:r>
              <a:rPr lang="ru-RU" dirty="0" smtClean="0"/>
              <a:t>Сводная </a:t>
            </a:r>
            <a:r>
              <a:rPr lang="ru-RU" dirty="0"/>
              <a:t>программа </a:t>
            </a:r>
            <a:r>
              <a:rPr lang="ru-RU" dirty="0" smtClean="0"/>
              <a:t>осуществляет:</a:t>
            </a:r>
          </a:p>
          <a:p>
            <a:r>
              <a:rPr lang="ru-RU" dirty="0" smtClean="0"/>
              <a:t>сбор </a:t>
            </a:r>
            <a:r>
              <a:rPr lang="ru-RU" dirty="0"/>
              <a:t>обработанной информации и </a:t>
            </a:r>
            <a:r>
              <a:rPr lang="ru-RU" dirty="0" smtClean="0"/>
              <a:t>разноску </a:t>
            </a:r>
            <a:r>
              <a:rPr lang="ru-RU" dirty="0"/>
              <a:t>по счетам;  </a:t>
            </a:r>
            <a:endParaRPr lang="ru-RU" dirty="0" smtClean="0"/>
          </a:p>
          <a:p>
            <a:r>
              <a:rPr lang="ru-RU" dirty="0" smtClean="0"/>
              <a:t>составление </a:t>
            </a:r>
            <a:r>
              <a:rPr lang="ru-RU" dirty="0" err="1"/>
              <a:t>оборотно</a:t>
            </a:r>
            <a:r>
              <a:rPr lang="ru-RU" dirty="0"/>
              <a:t>-сальдового баланса производится либо </a:t>
            </a:r>
            <a:r>
              <a:rPr lang="ru-RU" dirty="0" smtClean="0"/>
              <a:t>отдельной </a:t>
            </a:r>
            <a:r>
              <a:rPr lang="ru-RU" dirty="0"/>
              <a:t>программой, либо вручную;  </a:t>
            </a:r>
            <a:endParaRPr lang="ru-RU" dirty="0" smtClean="0"/>
          </a:p>
          <a:p>
            <a:r>
              <a:rPr lang="ru-RU" dirty="0" smtClean="0"/>
              <a:t>принятие </a:t>
            </a:r>
            <a:r>
              <a:rPr lang="ru-RU" dirty="0"/>
              <a:t>управленческих решений толкование и правильное использование информации ложится на лицо, принимающее решение, и на бухгалтера.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924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Мини-системы и мини-бухгалтерии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Используются в организациях </a:t>
            </a:r>
            <a:r>
              <a:rPr lang="ru-RU" dirty="0"/>
              <a:t>с небольшим оборотом хозяйственных средств, незначительной численностью персонала, в бухгалтерии которых работало один-два человека.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На </a:t>
            </a:r>
            <a:r>
              <a:rPr lang="ru-RU" dirty="0"/>
              <a:t>рынке бухгалтерского программного обеспечения появились так называемые мини-системы или мини бухгалтерии - разработки ряда фирм, позволяющие работать бухгалтерам самой разной квалификации. </a:t>
            </a:r>
          </a:p>
          <a:p>
            <a:pPr marL="0" indent="0">
              <a:buNone/>
            </a:pPr>
            <a:r>
              <a:rPr lang="ru-RU" dirty="0"/>
              <a:t>Это такие системы, как: "1С-Бухгалтерия </a:t>
            </a:r>
            <a:r>
              <a:rPr lang="ru-RU" dirty="0" err="1"/>
              <a:t>Проф</a:t>
            </a:r>
            <a:r>
              <a:rPr lang="ru-RU" dirty="0"/>
              <a:t>" (фирма "1С"); "Интегратор-Соло") (фирма "</a:t>
            </a:r>
            <a:r>
              <a:rPr lang="ru-RU" dirty="0" err="1"/>
              <a:t>Ифософт</a:t>
            </a:r>
            <a:r>
              <a:rPr lang="ru-RU" dirty="0"/>
              <a:t>"); "</a:t>
            </a:r>
            <a:r>
              <a:rPr lang="ru-RU" dirty="0" err="1"/>
              <a:t>ДиаСофт</a:t>
            </a:r>
            <a:r>
              <a:rPr lang="ru-RU" dirty="0"/>
              <a:t> BALANS" (фирма </a:t>
            </a:r>
          </a:p>
          <a:p>
            <a:pPr marL="0" indent="0">
              <a:buNone/>
            </a:pPr>
            <a:r>
              <a:rPr lang="ru-RU" dirty="0"/>
              <a:t>"</a:t>
            </a:r>
            <a:r>
              <a:rPr lang="ru-RU" dirty="0" err="1"/>
              <a:t>ДиаСофт</a:t>
            </a:r>
            <a:r>
              <a:rPr lang="ru-RU" dirty="0"/>
              <a:t>"); "АУБИ - мини бухгалтерия" (фирма "</a:t>
            </a:r>
            <a:r>
              <a:rPr lang="ru-RU" dirty="0" err="1"/>
              <a:t>О'Стрим</a:t>
            </a:r>
            <a:r>
              <a:rPr lang="ru-RU" dirty="0"/>
              <a:t>"); "</a:t>
            </a:r>
            <a:r>
              <a:rPr lang="ru-RU" dirty="0" err="1"/>
              <a:t>ИнфоБухгалтер</a:t>
            </a:r>
            <a:r>
              <a:rPr lang="ru-RU" dirty="0"/>
              <a:t>" для малых предприятий (фирма "Информатик") и другие.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06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83920"/>
            <a:ext cx="10515600" cy="52930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Мини-системы </a:t>
            </a:r>
            <a:r>
              <a:rPr lang="ru-RU" dirty="0"/>
              <a:t>или мини бухгалтерии основаны на едином подходе к решению задач бухгалтерского </a:t>
            </a:r>
            <a:r>
              <a:rPr lang="ru-RU" dirty="0" smtClean="0"/>
              <a:t>учета: 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- на </a:t>
            </a:r>
            <a:r>
              <a:rPr lang="ru-RU" dirty="0"/>
              <a:t>основании информации первичных документов, вводимых в базу данных системы, составляются записи о хозяйственных операциях, </a:t>
            </a:r>
          </a:p>
          <a:p>
            <a:pPr>
              <a:buFontTx/>
              <a:buChar char="-"/>
            </a:pPr>
            <a:r>
              <a:rPr lang="ru-RU" dirty="0" smtClean="0"/>
              <a:t>вычисляются </a:t>
            </a:r>
            <a:r>
              <a:rPr lang="ru-RU" dirty="0"/>
              <a:t>обороты и исходящие остатки счетов; 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затем </a:t>
            </a:r>
            <a:r>
              <a:rPr lang="ru-RU" dirty="0"/>
              <a:t>составляется отчетность. </a:t>
            </a:r>
          </a:p>
          <a:p>
            <a:pPr marL="0" indent="0">
              <a:buNone/>
            </a:pPr>
            <a:r>
              <a:rPr lang="ru-RU" dirty="0" smtClean="0"/>
              <a:t>Управленческие </a:t>
            </a:r>
            <a:r>
              <a:rPr lang="ru-RU" dirty="0"/>
              <a:t>решения и планирование осуществляют ЛПР.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Комплексная </a:t>
            </a:r>
            <a:r>
              <a:rPr lang="ru-RU" dirty="0"/>
              <a:t>автоматизация с помощью мини-систем не осуществляется. </a:t>
            </a:r>
          </a:p>
        </p:txBody>
      </p:sp>
    </p:spTree>
    <p:extLst>
      <p:ext uri="{BB962C8B-B14F-4D97-AF65-F5344CB8AC3E}">
        <p14:creationId xmlns:p14="http://schemas.microsoft.com/office/powerpoint/2010/main" val="424650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939</Words>
  <Application>Microsoft Office PowerPoint</Application>
  <PresentationFormat>Широкоэкранный</PresentationFormat>
  <Paragraphs>60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Verdana</vt:lpstr>
      <vt:lpstr>Тема Office</vt:lpstr>
      <vt:lpstr>Документ</vt:lpstr>
      <vt:lpstr>  Лекция 04.05.2020 Классификация бухгалтерских информационных систем</vt:lpstr>
      <vt:lpstr>Вопросы:</vt:lpstr>
      <vt:lpstr>Классификация БУИС  </vt:lpstr>
      <vt:lpstr>Бухгалтерские комплексы и автоматизированные рабочие места (АРМ). </vt:lpstr>
      <vt:lpstr>Презентация PowerPoint</vt:lpstr>
      <vt:lpstr>Презентация PowerPoint</vt:lpstr>
      <vt:lpstr>Презентация PowerPoint</vt:lpstr>
      <vt:lpstr>Мини-системы и мини-бухгалтерии</vt:lpstr>
      <vt:lpstr>Презентация PowerPoint</vt:lpstr>
      <vt:lpstr>Комплексные бухгалтерские системы и их возможности</vt:lpstr>
      <vt:lpstr>Презентация PowerPoint</vt:lpstr>
      <vt:lpstr>Интегрированные БУИС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  Введение в дисциплину информационные технологии управления</dc:title>
  <dc:creator>123</dc:creator>
  <cp:lastModifiedBy>123</cp:lastModifiedBy>
  <cp:revision>46</cp:revision>
  <dcterms:created xsi:type="dcterms:W3CDTF">2018-10-04T05:33:43Z</dcterms:created>
  <dcterms:modified xsi:type="dcterms:W3CDTF">2020-05-04T15:52:15Z</dcterms:modified>
</cp:coreProperties>
</file>