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9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1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6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3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4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3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4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4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0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E5CD-7D77-4A8A-BB6D-7D0AD63CF3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ACF6-9463-47C9-8B0C-BDA8F7E83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7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2. Категории информационных систем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2.1</a:t>
            </a:r>
            <a:r>
              <a:rPr lang="ru-RU" dirty="0"/>
              <a:t>. Роль структуры управления в формировании </a:t>
            </a:r>
            <a:r>
              <a:rPr lang="ru-RU" dirty="0" smtClean="0"/>
              <a:t>ИС</a:t>
            </a:r>
          </a:p>
          <a:p>
            <a:pPr marL="0" indent="0">
              <a:buNone/>
            </a:pPr>
            <a:r>
              <a:rPr lang="ru-RU" dirty="0"/>
              <a:t>2.2. Типы данных в организации</a:t>
            </a:r>
          </a:p>
          <a:p>
            <a:pPr marL="0" indent="0">
              <a:buNone/>
            </a:pPr>
            <a:r>
              <a:rPr lang="ru-RU" dirty="0"/>
              <a:t>2.3. От переработки данных к анализу</a:t>
            </a:r>
          </a:p>
          <a:p>
            <a:pPr marL="0" indent="0">
              <a:buNone/>
            </a:pPr>
            <a:r>
              <a:rPr lang="ru-RU" dirty="0"/>
              <a:t>2.4. Управляющие информационные </a:t>
            </a:r>
            <a:r>
              <a:rPr lang="ru-RU" dirty="0" smtClean="0"/>
              <a:t>системы</a:t>
            </a:r>
          </a:p>
          <a:p>
            <a:pPr marL="0" indent="0">
              <a:buNone/>
            </a:pPr>
            <a:r>
              <a:rPr lang="ru-RU" dirty="0"/>
              <a:t>2.5. Системы поддержки принятия решений</a:t>
            </a:r>
          </a:p>
          <a:p>
            <a:pPr marL="400050" lvl="1" indent="0">
              <a:buNone/>
            </a:pPr>
            <a:r>
              <a:rPr lang="ru-RU" dirty="0" smtClean="0"/>
              <a:t>2.5.1. </a:t>
            </a:r>
            <a:r>
              <a:rPr lang="en-US" dirty="0" smtClean="0"/>
              <a:t>OLAP-</a:t>
            </a:r>
            <a:r>
              <a:rPr lang="ru-RU" dirty="0"/>
              <a:t>технологии</a:t>
            </a:r>
          </a:p>
          <a:p>
            <a:pPr marL="400050" lvl="1" indent="0">
              <a:buNone/>
            </a:pPr>
            <a:r>
              <a:rPr lang="ru-RU" dirty="0" smtClean="0"/>
              <a:t>2.5.2. Технологии </a:t>
            </a:r>
            <a:r>
              <a:rPr lang="en-US" dirty="0"/>
              <a:t>Data </a:t>
            </a:r>
            <a:r>
              <a:rPr lang="en-US" dirty="0" smtClean="0"/>
              <a:t>Mining</a:t>
            </a: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2.5.3. Статистические </a:t>
            </a:r>
            <a:r>
              <a:rPr lang="ru-RU" dirty="0"/>
              <a:t>пакеты</a:t>
            </a:r>
          </a:p>
          <a:p>
            <a:pPr marL="400050" lvl="1" indent="0">
              <a:buNone/>
            </a:pPr>
            <a:r>
              <a:rPr lang="ru-RU" dirty="0" smtClean="0"/>
              <a:t>2.5.4. Нейронные </a:t>
            </a:r>
            <a:r>
              <a:rPr lang="ru-RU" dirty="0"/>
              <a:t>сети и экспертные системы</a:t>
            </a:r>
          </a:p>
          <a:p>
            <a:pPr marL="0" indent="0">
              <a:buNone/>
            </a:pPr>
            <a:r>
              <a:rPr lang="ru-RU" dirty="0"/>
              <a:t>2.6. Информационные системы поддержки деятельности руководителя</a:t>
            </a:r>
          </a:p>
          <a:p>
            <a:endParaRPr lang="en-US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3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219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494" y="5661248"/>
            <a:ext cx="849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9</a:t>
            </a:r>
            <a:r>
              <a:rPr lang="ru-RU" b="1" dirty="0"/>
              <a:t>. </a:t>
            </a:r>
            <a:r>
              <a:rPr lang="ru-RU" dirty="0"/>
              <a:t>Схема обработки данных и подготовки информации в MIS</a:t>
            </a:r>
          </a:p>
        </p:txBody>
      </p:sp>
    </p:spTree>
    <p:extLst>
      <p:ext uri="{BB962C8B-B14F-4D97-AF65-F5344CB8AC3E}">
        <p14:creationId xmlns:p14="http://schemas.microsoft.com/office/powerpoint/2010/main" val="53007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249"/>
            <a:ext cx="8445900" cy="393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930" y="4869160"/>
            <a:ext cx="843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10</a:t>
            </a:r>
            <a:r>
              <a:rPr lang="ru-RU" b="1" dirty="0"/>
              <a:t>. </a:t>
            </a:r>
            <a:r>
              <a:rPr lang="ru-RU" dirty="0"/>
              <a:t>Состав автоматизированной информационной системы управления (MIS)</a:t>
            </a:r>
          </a:p>
        </p:txBody>
      </p:sp>
    </p:spTree>
    <p:extLst>
      <p:ext uri="{BB962C8B-B14F-4D97-AF65-F5344CB8AC3E}">
        <p14:creationId xmlns:p14="http://schemas.microsoft.com/office/powerpoint/2010/main" val="72700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26013"/>
              </p:ext>
            </p:extLst>
          </p:nvPr>
        </p:nvGraphicFramePr>
        <p:xfrm>
          <a:off x="899592" y="1052736"/>
          <a:ext cx="7272810" cy="5407547"/>
        </p:xfrm>
        <a:graphic>
          <a:graphicData uri="http://schemas.openxmlformats.org/drawingml/2006/table">
            <a:tbl>
              <a:tblPr/>
              <a:tblGrid>
                <a:gridCol w="1454562"/>
                <a:gridCol w="1454562"/>
                <a:gridCol w="1454562"/>
                <a:gridCol w="1454562"/>
                <a:gridCol w="1454562"/>
              </a:tblGrid>
              <a:tr h="671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Информационная </a:t>
                      </a:r>
                      <a:r>
                        <a:rPr lang="ru-RU" sz="1200" dirty="0" smtClean="0">
                          <a:effectLst/>
                        </a:rPr>
                        <a:t>подсистема</a:t>
                      </a:r>
                      <a:r>
                        <a:rPr lang="ru-RU" sz="1200" baseline="0" dirty="0" smtClean="0">
                          <a:effectLst/>
                        </a:rPr>
                        <a:t> м</a:t>
                      </a:r>
                      <a:r>
                        <a:rPr lang="ru-RU" sz="1200" dirty="0" smtClean="0">
                          <a:effectLst/>
                        </a:rPr>
                        <a:t>аркетинга</a:t>
                      </a:r>
                      <a:endParaRPr lang="ru-RU" sz="1200" dirty="0">
                        <a:effectLst/>
                      </a:endParaRPr>
                    </a:p>
                  </a:txBody>
                  <a:tcPr marL="9573" marR="9573" marT="9573" marB="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Производственные подсистемы</a:t>
                      </a:r>
                    </a:p>
                  </a:txBody>
                  <a:tcPr marL="9573" marR="9573" marT="9573" marB="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Финансовыеи учетныеподсистемы</a:t>
                      </a:r>
                    </a:p>
                  </a:txBody>
                  <a:tcPr marL="9573" marR="9573" marT="9573" marB="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Кадровая и квалификационная подсистемы</a:t>
                      </a:r>
                    </a:p>
                  </a:txBody>
                  <a:tcPr marL="9573" marR="9573" marT="9573" marB="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Подсистемывысшихменеджеров</a:t>
                      </a:r>
                    </a:p>
                  </a:txBody>
                  <a:tcPr marL="9573" marR="9573" marT="9573" marB="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858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Исследование рынка, сегментация, прогнозирование продаж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Планирование объемов работ, разработка календарных планов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Управление портфелем заказов и ценных бумаг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Анализ и прогнозирование потребностей в трудовых ресурсах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Элементы стратегического планирования. Реагирование на изменения во внешней среде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9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Управление закупками и продажами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Оперативный контроль и управление производственными процессами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Управление кредитной политикой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Кадровый учет, учет назначений и перемещений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Анализ стратегических и управленческих ситуаций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400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Рекомендации по изменению номенклатуры продукции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Анализ работы оборудования и потребности в обновлении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Разработка финансового плана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Ведение текущих и архивных записей о персонале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Выявление и решение тактических проблем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9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Анализ конъюнктуры и рекомендации по установлению цены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Участие в формировании заказов поставщиков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Финансовый анализ и прогнозирование. Контроль исполнения бюджета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Планирование повышения квалификации персонала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Обеспечение процессавыработки стратегических решений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170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Учет заказов, рекомендации по рекламной деятельности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Управление запасами и ресурсами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Бухгалтерский учет, расчеты и платежи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Контроль обучения персонала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Контроль деятельности фирмы</a:t>
                      </a:r>
                    </a:p>
                  </a:txBody>
                  <a:tcPr marL="9573" marR="9573" marT="9573" marB="9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45921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Таблица 2.1. Базовые функции управляющей информационной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72535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02746"/>
            <a:ext cx="8729271" cy="505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66124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11</a:t>
            </a:r>
            <a:r>
              <a:rPr lang="ru-RU" b="1" dirty="0"/>
              <a:t>. </a:t>
            </a:r>
            <a:r>
              <a:rPr lang="ru-RU" dirty="0"/>
              <a:t>Система поддержки принятия решения как составная часть КИС</a:t>
            </a:r>
          </a:p>
        </p:txBody>
      </p:sp>
    </p:spTree>
    <p:extLst>
      <p:ext uri="{BB962C8B-B14F-4D97-AF65-F5344CB8AC3E}">
        <p14:creationId xmlns:p14="http://schemas.microsoft.com/office/powerpoint/2010/main" val="38559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24756"/>
              </p:ext>
            </p:extLst>
          </p:nvPr>
        </p:nvGraphicFramePr>
        <p:xfrm>
          <a:off x="899592" y="1052736"/>
          <a:ext cx="6984777" cy="5339329"/>
        </p:xfrm>
        <a:graphic>
          <a:graphicData uri="http://schemas.openxmlformats.org/drawingml/2006/table">
            <a:tbl>
              <a:tblPr/>
              <a:tblGrid>
                <a:gridCol w="2328259"/>
                <a:gridCol w="2328259"/>
                <a:gridCol w="2328259"/>
              </a:tblGrid>
              <a:tr h="2317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Параметр</a:t>
                      </a:r>
                    </a:p>
                  </a:txBody>
                  <a:tcPr marL="12167" marR="12167" marT="12167" marB="1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MIS</a:t>
                      </a:r>
                    </a:p>
                  </a:txBody>
                  <a:tcPr marL="12167" marR="12167" marT="12167" marB="1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DSS</a:t>
                      </a:r>
                    </a:p>
                  </a:txBody>
                  <a:tcPr marL="12167" marR="12167" marT="12167" marB="1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2626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Концепция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Обеспечивает формализованные и частично формализованные данные для принятия структурированных решений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Обеспечивает интегрированные инструментальные средства, многомерные разнородные данные, динамические модели и язык интерпретации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5665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Системный анализ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Выделяет информационные требования в соответствии с установленными правилами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Формирует порядок применения инструментальных средства и динамических правила в процессе работы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5665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Проект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Поставляет информацию, основанную на утвержденных требованиях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Итеративный процесс добавления новых данных и информации, вытекающий из динамики среды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222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Источник данных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Внутренняя и частично внешняя среда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Внешняя и внутренняя среда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5665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Пользователи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Менеджеры эксплуатационного и управленческого уровней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Высшее руководство, менеджеры департаментов, ИТ-служб, управленческого уровня, аналитики</a:t>
                      </a:r>
                    </a:p>
                  </a:txBody>
                  <a:tcPr marL="12167" marR="12167" marT="12167" marB="12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3728" y="404664"/>
            <a:ext cx="506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Таблица 2. Различия </a:t>
            </a:r>
            <a:r>
              <a:rPr lang="ru-RU" dirty="0"/>
              <a:t>между системами MIS и DSS.</a:t>
            </a:r>
          </a:p>
        </p:txBody>
      </p:sp>
    </p:spTree>
    <p:extLst>
      <p:ext uri="{BB962C8B-B14F-4D97-AF65-F5344CB8AC3E}">
        <p14:creationId xmlns:p14="http://schemas.microsoft.com/office/powerpoint/2010/main" val="331457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88832" cy="553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0698" y="6135695"/>
            <a:ext cx="7517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12</a:t>
            </a:r>
            <a:r>
              <a:rPr lang="ru-RU" b="1" dirty="0"/>
              <a:t>. </a:t>
            </a:r>
            <a:r>
              <a:rPr lang="ru-RU" dirty="0"/>
              <a:t>Основные компоненты системы поддержки принятия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71501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0461"/>
            <a:ext cx="5556515" cy="543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5" y="5979789"/>
            <a:ext cx="555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Рис. </a:t>
            </a:r>
            <a:r>
              <a:rPr lang="ru-RU" b="1" dirty="0" smtClean="0"/>
              <a:t>13</a:t>
            </a:r>
            <a:r>
              <a:rPr lang="ru-RU" b="1" dirty="0"/>
              <a:t>. </a:t>
            </a:r>
            <a:r>
              <a:rPr lang="ru-RU" dirty="0"/>
              <a:t>Итерационный процесс принятия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31147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482408" cy="51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7790" y="6093296"/>
            <a:ext cx="7446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14</a:t>
            </a:r>
            <a:r>
              <a:rPr lang="ru-RU" b="1" dirty="0"/>
              <a:t>. </a:t>
            </a:r>
            <a:r>
              <a:rPr lang="ru-RU" dirty="0"/>
              <a:t>Элементарный </a:t>
            </a:r>
            <a:r>
              <a:rPr lang="en-US" dirty="0"/>
              <a:t>OLAP-</a:t>
            </a:r>
            <a:r>
              <a:rPr lang="ru-RU" dirty="0"/>
              <a:t>куб</a:t>
            </a:r>
          </a:p>
        </p:txBody>
      </p:sp>
    </p:spTree>
    <p:extLst>
      <p:ext uri="{BB962C8B-B14F-4D97-AF65-F5344CB8AC3E}">
        <p14:creationId xmlns:p14="http://schemas.microsoft.com/office/powerpoint/2010/main" val="33282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6967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373216"/>
            <a:ext cx="8269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15</a:t>
            </a:r>
            <a:r>
              <a:rPr lang="ru-RU" b="1" dirty="0"/>
              <a:t>. </a:t>
            </a:r>
            <a:r>
              <a:rPr lang="ru-RU" dirty="0"/>
              <a:t>Аналитическая ИС извлечения, обработки данных и представления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45884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260648"/>
            <a:ext cx="49244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1414" y="60276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16</a:t>
            </a:r>
            <a:r>
              <a:rPr lang="ru-RU" b="1" dirty="0"/>
              <a:t>. </a:t>
            </a:r>
            <a:r>
              <a:rPr lang="ru-RU" dirty="0"/>
              <a:t>Механизмы манипулирования данными и визуального отображения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6033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34609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6027003"/>
            <a:ext cx="834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</a:t>
            </a:r>
            <a:r>
              <a:rPr lang="ru-RU" b="1" dirty="0"/>
              <a:t>. </a:t>
            </a:r>
            <a:r>
              <a:rPr lang="ru-RU" dirty="0"/>
              <a:t>Управленческая пирамида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0531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83852"/>
              </p:ext>
            </p:extLst>
          </p:nvPr>
        </p:nvGraphicFramePr>
        <p:xfrm>
          <a:off x="899592" y="476672"/>
          <a:ext cx="7488831" cy="6099760"/>
        </p:xfrm>
        <a:graphic>
          <a:graphicData uri="http://schemas.openxmlformats.org/drawingml/2006/table">
            <a:tbl>
              <a:tblPr/>
              <a:tblGrid>
                <a:gridCol w="2496277"/>
                <a:gridCol w="2496277"/>
                <a:gridCol w="2496277"/>
              </a:tblGrid>
              <a:tr h="2357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Характеристика</a:t>
                      </a:r>
                    </a:p>
                  </a:txBody>
                  <a:tcPr marL="12380" marR="12380" marT="12380" marB="12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Статический анализ</a:t>
                      </a:r>
                    </a:p>
                  </a:txBody>
                  <a:tcPr marL="12380" marR="12380" marT="12380" marB="12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Динамический анализ</a:t>
                      </a:r>
                    </a:p>
                  </a:txBody>
                  <a:tcPr marL="12380" marR="12380" marT="12380" marB="12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432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Типы вопросов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Кто? Что? Сколько? Как? Когда? Где?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Почему так? Что было бы, если? Что будет, если?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773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Время отклика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Не регламентируется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Секунды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1724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Типичные операции работы с данными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Регламентированный отчет, диаграмма, таблица, рисунок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Последовательность интерактивных отчетов, диаграмм, экранных форм. Динамическое изменение уровней агрегации и срезов данных.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432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Уровень аналитических требований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Средний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Высокий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1090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Тип экранных форм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В основном, определенный заранее, регламентированный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Определяемый пользователем, есть возможности настройки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432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Уровень агрегации данных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Детализированные и суммарные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Определяется пользователем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432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"Возраст" данных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Исторические и текущие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Исторические, текущие и прогнозируемые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432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Типы запросов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В основном, предсказуемые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Непредсказуемые — от случаю к случаю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1090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Назначение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Регламентированная аналитическая обработка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Многопроходный анализ, моделирование и построение прогнозов</a:t>
                      </a:r>
                    </a:p>
                  </a:txBody>
                  <a:tcPr marL="12380" marR="12380" marT="12380" marB="12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4332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Таблица 3. Сравнительные </a:t>
            </a:r>
            <a:r>
              <a:rPr lang="ru-RU" dirty="0"/>
              <a:t>характеристики статического и динамического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632564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7632848" cy="563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23284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Рис. </a:t>
            </a:r>
            <a:r>
              <a:rPr lang="ru-RU" b="1" dirty="0" smtClean="0"/>
              <a:t>17</a:t>
            </a:r>
            <a:r>
              <a:rPr lang="ru-RU" b="1" dirty="0"/>
              <a:t>. </a:t>
            </a:r>
            <a:r>
              <a:rPr lang="ru-RU" dirty="0"/>
              <a:t>Схема преобразования данных с использованием технологии DM</a:t>
            </a:r>
          </a:p>
        </p:txBody>
      </p:sp>
    </p:spTree>
    <p:extLst>
      <p:ext uri="{BB962C8B-B14F-4D97-AF65-F5344CB8AC3E}">
        <p14:creationId xmlns:p14="http://schemas.microsoft.com/office/powerpoint/2010/main" val="1180740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605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021066"/>
            <a:ext cx="8260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18</a:t>
            </a:r>
            <a:r>
              <a:rPr lang="ru-RU" b="1" dirty="0"/>
              <a:t>. </a:t>
            </a:r>
            <a:r>
              <a:rPr lang="ru-RU" dirty="0"/>
              <a:t>Области применения технологии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70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9"/>
            <a:ext cx="666116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1" y="5805264"/>
            <a:ext cx="6661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19</a:t>
            </a:r>
            <a:r>
              <a:rPr lang="ru-RU" b="1" dirty="0"/>
              <a:t>. </a:t>
            </a:r>
            <a:r>
              <a:rPr lang="ru-RU" dirty="0"/>
              <a:t>Полный цикл применения технологии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92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2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09329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20</a:t>
            </a:r>
            <a:r>
              <a:rPr lang="ru-RU" b="1" dirty="0"/>
              <a:t>. </a:t>
            </a:r>
            <a:r>
              <a:rPr lang="ru-RU" dirty="0"/>
              <a:t>Схема самообучающейся информационной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354048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6324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877272"/>
            <a:ext cx="8363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21</a:t>
            </a:r>
            <a:r>
              <a:rPr lang="ru-RU" b="1" dirty="0"/>
              <a:t>. </a:t>
            </a:r>
            <a:r>
              <a:rPr lang="ru-RU" dirty="0"/>
              <a:t>Схема экспертной информационной подсистемы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43743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872663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589240"/>
            <a:ext cx="829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22</a:t>
            </a:r>
            <a:r>
              <a:rPr lang="ru-RU" b="1" dirty="0"/>
              <a:t>. </a:t>
            </a:r>
            <a:r>
              <a:rPr lang="ru-RU" dirty="0"/>
              <a:t>Пример интеллектуальной информационной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64244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626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25144"/>
            <a:ext cx="8162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23</a:t>
            </a:r>
            <a:r>
              <a:rPr lang="ru-RU" b="1" dirty="0"/>
              <a:t>. </a:t>
            </a:r>
            <a:r>
              <a:rPr lang="ru-RU" dirty="0"/>
              <a:t>Процессы стратегического управления, поддерживаемые ESS</a:t>
            </a:r>
          </a:p>
        </p:txBody>
      </p:sp>
    </p:spTree>
    <p:extLst>
      <p:ext uri="{BB962C8B-B14F-4D97-AF65-F5344CB8AC3E}">
        <p14:creationId xmlns:p14="http://schemas.microsoft.com/office/powerpoint/2010/main" val="920434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048672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609391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24</a:t>
            </a:r>
            <a:r>
              <a:rPr lang="ru-RU" b="1" dirty="0"/>
              <a:t>. </a:t>
            </a:r>
            <a:r>
              <a:rPr lang="ru-RU" dirty="0"/>
              <a:t>Принципиальная схема исполнительной информационной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847810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/>
              <a:t>Благодарю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5213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7775"/>
            <a:ext cx="7855062" cy="405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89240"/>
            <a:ext cx="7855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2</a:t>
            </a:r>
            <a:r>
              <a:rPr lang="ru-RU" b="1" dirty="0"/>
              <a:t>. </a:t>
            </a:r>
            <a:r>
              <a:rPr lang="ru-RU" dirty="0"/>
              <a:t>Управленческая пирамида и информационные подсистемы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87460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836712"/>
            <a:ext cx="813596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747" y="5949280"/>
            <a:ext cx="812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3</a:t>
            </a:r>
            <a:r>
              <a:rPr lang="ru-RU" b="1" dirty="0"/>
              <a:t>. </a:t>
            </a:r>
            <a:r>
              <a:rPr lang="ru-RU" dirty="0"/>
              <a:t>Взаимосвязь между компонентами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07105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5" y="332656"/>
            <a:ext cx="781801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8384" y="5949280"/>
            <a:ext cx="781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4</a:t>
            </a:r>
            <a:r>
              <a:rPr lang="ru-RU" b="1" dirty="0"/>
              <a:t>. </a:t>
            </a:r>
            <a:r>
              <a:rPr lang="ru-RU" dirty="0"/>
              <a:t>Соответствие уровней ИС уровням управления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47948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1" cy="466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5949280"/>
            <a:ext cx="8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5</a:t>
            </a:r>
            <a:r>
              <a:rPr lang="ru-RU" b="1" dirty="0"/>
              <a:t>. </a:t>
            </a:r>
            <a:r>
              <a:rPr lang="ru-RU" dirty="0"/>
              <a:t>Уровни представления ИС</a:t>
            </a:r>
          </a:p>
        </p:txBody>
      </p:sp>
    </p:spTree>
    <p:extLst>
      <p:ext uri="{BB962C8B-B14F-4D97-AF65-F5344CB8AC3E}">
        <p14:creationId xmlns:p14="http://schemas.microsoft.com/office/powerpoint/2010/main" val="312937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847178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6" y="5942674"/>
            <a:ext cx="847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6</a:t>
            </a:r>
            <a:r>
              <a:rPr lang="ru-RU" b="1" dirty="0"/>
              <a:t>. </a:t>
            </a:r>
            <a:r>
              <a:rPr lang="ru-RU" dirty="0"/>
              <a:t>Категории ИС для обработки различных типов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9167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00800" cy="59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09257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7</a:t>
            </a:r>
            <a:r>
              <a:rPr lang="ru-RU" b="1" dirty="0"/>
              <a:t>. </a:t>
            </a:r>
            <a:r>
              <a:rPr lang="ru-RU" dirty="0"/>
              <a:t>Категории ИС, поддерживающие различные типы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60494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3706"/>
            <a:ext cx="8564014" cy="482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892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8</a:t>
            </a:r>
            <a:r>
              <a:rPr lang="ru-RU" b="1" dirty="0"/>
              <a:t>. </a:t>
            </a:r>
            <a:r>
              <a:rPr lang="ru-RU" dirty="0"/>
              <a:t>Подсистема документационного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1074039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574</Words>
  <Application>Microsoft Office PowerPoint</Application>
  <PresentationFormat>Экран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ТЕМА 2. Категории информационных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9</cp:revision>
  <dcterms:created xsi:type="dcterms:W3CDTF">2018-04-19T16:59:29Z</dcterms:created>
  <dcterms:modified xsi:type="dcterms:W3CDTF">2018-04-19T18:39:56Z</dcterms:modified>
</cp:coreProperties>
</file>