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6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0" r:id="rId12"/>
    <p:sldId id="271" r:id="rId13"/>
    <p:sldId id="272" r:id="rId14"/>
    <p:sldId id="263" r:id="rId15"/>
    <p:sldId id="264" r:id="rId16"/>
    <p:sldId id="265" r:id="rId17"/>
    <p:sldId id="266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77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7" r:id="rId52"/>
    <p:sldId id="308" r:id="rId53"/>
    <p:sldId id="309" r:id="rId54"/>
    <p:sldId id="306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04" autoAdjust="0"/>
  </p:normalViewPr>
  <p:slideViewPr>
    <p:cSldViewPr snapToGrid="0">
      <p:cViewPr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475B1-3AD2-4E74-B11A-A7FA39D3F7B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74F37-B991-4AAF-8083-F39ADC2ED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08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74F37-B991-4AAF-8083-F39ADC2ED77C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0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A913-16C8-4DBC-BE35-7BB92A108120}" type="datetime1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91A3B5AE-6B0B-4492-A5C6-F187BF337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75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78CB-C152-470E-BF3E-9D04167C4D79}" type="datetime1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80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CFCE-0CCB-4592-83F2-AB7225C128D7}" type="datetime1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0E2E-A2C0-4133-8BA0-B70B7217263C}" type="datetime1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A9174B0-6CA6-46C4-95B2-6AA1C5EB568D}" type="datetime1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1A3B5AE-6B0B-4492-A5C6-F187BF337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1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905D-2CE5-431F-8E4D-CDDE539C27F0}" type="datetime1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2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F8E5-440F-474B-AC3C-C71530DBAA04}" type="datetime1">
              <a:rPr lang="ru-RU" smtClean="0"/>
              <a:t>20.05.2020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42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9D81-79FA-4D65-9431-EE853DB10499}" type="datetime1">
              <a:rPr lang="ru-RU" smtClean="0"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4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10EB-EC33-4640-AC4A-4E4D44DDA828}" type="datetime1">
              <a:rPr lang="ru-RU" smtClean="0"/>
              <a:t>20.05.2020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1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D7D4-4FE6-4EF7-83F4-51F761CA5C58}" type="datetime1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3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049A-B6B4-4934-9F96-347E53986F92}" type="datetime1">
              <a:rPr lang="ru-RU" smtClean="0"/>
              <a:t>20.05.2020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2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DB2D825-118D-46D1-8F54-1C71726A2225}" type="datetime1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91A3B5AE-6B0B-4492-A5C6-F187BF337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8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in-scale.ru/blog/sajt-vizitka-kak-sozdat-samom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1%80%D0%B5%D0%B4%D0%B8%D1%82%D0%BD%D0%B0%D1%8F_%D0%BA%D0%B0%D1%80%D1%82%D0%B0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5%D0%A1" TargetMode="External"/><Relationship Id="rId5" Type="http://schemas.openxmlformats.org/officeDocument/2006/relationships/hyperlink" Target="https://ru.wikipedia.org/wiki/ISO" TargetMode="External"/><Relationship Id="rId4" Type="http://schemas.openxmlformats.org/officeDocument/2006/relationships/hyperlink" Target="https://ru.wikipedia.org/wiki/%D0%94%D1%8E%D0%B9%D0%BC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0%B8%D0%B7%D0%B0%D0%B9%D0%BD" TargetMode="External"/><Relationship Id="rId3" Type="http://schemas.openxmlformats.org/officeDocument/2006/relationships/hyperlink" Target="https://ru.wikipedia.org/wiki/%D0%9A%D0%BE%D0%BC%D0%BC%D0%B5%D1%80%D1%87%D0%B5%D1%81%D0%BA%D0%B0%D1%8F_%D0%BE%D1%80%D0%B3%D0%B0%D0%BD%D0%B8%D0%B7%D0%B0%D1%86%D0%B8%D1%8F" TargetMode="External"/><Relationship Id="rId7" Type="http://schemas.openxmlformats.org/officeDocument/2006/relationships/hyperlink" Target="https://ru.wikipedia.org/wiki/%D0%9B%D0%BE%D0%B7%D1%83%D0%BD%D0%B3" TargetMode="External"/><Relationship Id="rId2" Type="http://schemas.openxmlformats.org/officeDocument/2006/relationships/hyperlink" Target="https://ru.wikipedia.org/wiki/%D0%91%D1%80%D0%B5%D0%BD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B%D0%BE%D0%B3%D0%BE%D1%82%D0%B8%D0%BF" TargetMode="External"/><Relationship Id="rId5" Type="http://schemas.openxmlformats.org/officeDocument/2006/relationships/hyperlink" Target="https://ru.wikipedia.org/wiki/%D0%A2%D0%BE%D1%80%D0%B3%D0%BE%D0%B2%D0%B0%D1%8F_%D0%BC%D0%B0%D1%80%D0%BA%D0%B0" TargetMode="External"/><Relationship Id="rId4" Type="http://schemas.openxmlformats.org/officeDocument/2006/relationships/hyperlink" Target="https://ru.wikipedia.org/wiki/%D0%A2%D0%BE%D0%B2%D0%B0%D1%80" TargetMode="External"/><Relationship Id="rId9" Type="http://schemas.openxmlformats.org/officeDocument/2006/relationships/hyperlink" Target="https://ru.wikipedia.org/wiki/%D0%9F%D0%BE%D0%B7%D0%B8%D1%86%D0%B8%D0%BE%D0%BD%D0%B8%D1%80%D0%BE%D0%B2%D0%B0%D0%BD%D0%B8%D0%B5_%D0%BD%D0%B0_%D1%80%D1%8B%D0%BD%D0%BA%D0%B5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in-scale.ru/blog/kak-sdelat-logotip-kompanii-samomu" TargetMode="External"/><Relationship Id="rId2" Type="http://schemas.openxmlformats.org/officeDocument/2006/relationships/hyperlink" Target="https://in-scale.ru/blog/nejming-brenda-pravila-sozdaniy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hyperlink" Target="https://in-scale.ru/blog/brendbuk" TargetMode="External"/><Relationship Id="rId4" Type="http://schemas.openxmlformats.org/officeDocument/2006/relationships/hyperlink" Target="https://in-scale.ru/blog/firmennyj-stil-elementy-i-nositeli-s-primerom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in-scale.ru/blog/imidzh-kompanii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in-scale.ru/blog/trendspotting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in-scale.ru/blog/pravilnoe-oformlenie-vizitok-prostye-pravila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in-scale.ru/blog/missiya-kompanii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000" b="1" dirty="0"/>
              <a:t>Фирменный стиль 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и </a:t>
            </a:r>
            <a:r>
              <a:rPr lang="ru-RU" sz="6000" b="1" dirty="0"/>
              <a:t>его элементы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2439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23" y="360609"/>
            <a:ext cx="10058400" cy="694688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Примеры логотипов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723" y="1116392"/>
            <a:ext cx="10058400" cy="2524115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/>
              <a:t>четыре соединенных кольца </a:t>
            </a:r>
            <a:r>
              <a:rPr lang="ru-RU" sz="2600" dirty="0" err="1"/>
              <a:t>Audi</a:t>
            </a:r>
            <a:r>
              <a:rPr lang="ru-RU" sz="2600" dirty="0"/>
              <a:t>,  </a:t>
            </a:r>
          </a:p>
          <a:p>
            <a:r>
              <a:rPr lang="ru-RU" sz="2600" dirty="0"/>
              <a:t>замок </a:t>
            </a:r>
            <a:r>
              <a:rPr lang="ru-RU" sz="2600" dirty="0" err="1"/>
              <a:t>Disney</a:t>
            </a:r>
            <a:r>
              <a:rPr lang="ru-RU" sz="2600" dirty="0"/>
              <a:t>, </a:t>
            </a:r>
          </a:p>
          <a:p>
            <a:r>
              <a:rPr lang="ru-RU" sz="2600" dirty="0"/>
              <a:t>надкушенное яблоко </a:t>
            </a:r>
            <a:r>
              <a:rPr lang="ru-RU" sz="2600" dirty="0" err="1" smtClean="0"/>
              <a:t>Apple</a:t>
            </a:r>
            <a:r>
              <a:rPr lang="ru-RU" sz="2600" dirty="0"/>
              <a:t>,</a:t>
            </a:r>
          </a:p>
          <a:p>
            <a:r>
              <a:rPr lang="ru-RU" sz="2600" dirty="0"/>
              <a:t>логотип Мерседес (он же товарный знак) гласит о том, что их двигатели используются в трёх пространствах: на воде (катера и яхты), на земле (автомобили), в воздухе (самолёты). Он, как и компания, за всё время менялся несколько раз.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10</a:t>
            </a:fld>
            <a:endParaRPr lang="ru-RU"/>
          </a:p>
        </p:txBody>
      </p:sp>
      <p:pic>
        <p:nvPicPr>
          <p:cNvPr id="4098" name="Picture 2" descr="https://autoborovka.ru/upload/iblock/7b8/7b88dca283e900b28b9beec96e9eeb0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5" b="25645"/>
          <a:stretch/>
        </p:blipFill>
        <p:spPr bwMode="auto">
          <a:xfrm>
            <a:off x="6990587" y="370161"/>
            <a:ext cx="2382012" cy="91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ngimg.com/uploads/walt_disney/walt_disney_PNG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091" y="707953"/>
            <a:ext cx="2460117" cy="17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фирменный стиль логоти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37" y="3529094"/>
            <a:ext cx="6435725" cy="312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img.favpng.com/11/11/24/my-tech-iphone-apple-png-favpng-6hpkJeHPtzgCZM6v1gt2DDD6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3696" r="5421" b="1547"/>
          <a:stretch/>
        </p:blipFill>
        <p:spPr bwMode="auto">
          <a:xfrm>
            <a:off x="1134453" y="4097338"/>
            <a:ext cx="2065409" cy="23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0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45962"/>
          </a:xfrm>
        </p:spPr>
        <p:txBody>
          <a:bodyPr>
            <a:normAutofit/>
          </a:bodyPr>
          <a:lstStyle/>
          <a:p>
            <a:r>
              <a:rPr lang="ru-RU" sz="4400" b="1" dirty="0"/>
              <a:t>Элементы фирменного стиля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15544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3. Фирменный блок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Фирменный блок</a:t>
            </a:r>
            <a:r>
              <a:rPr lang="ru-RU" sz="2400" dirty="0"/>
              <a:t> – традиционное, часто упоминаемое сочетание нескольких элементов фирменного стиля. Чаще всего, это изобразительный товарный знак и логотип. Фирменный блок может также содержать полное официальное название фирмы, его почтовые и банковские реквизиты. Иногда фирменный блок включает в себя и фирменный лозунг. Чаще всего – это изобразительный ТЗ (товарная эмблема) и логотип.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9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69848" y="770184"/>
            <a:ext cx="10058400" cy="694688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Примеры фирменного блока</a:t>
            </a:r>
            <a:endParaRPr lang="ru-RU" sz="4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1955292"/>
          </a:xfrm>
        </p:spPr>
        <p:txBody>
          <a:bodyPr/>
          <a:lstStyle/>
          <a:p>
            <a:r>
              <a:rPr lang="ru-RU" sz="2400" dirty="0" smtClean="0"/>
              <a:t>надпись </a:t>
            </a:r>
            <a:r>
              <a:rPr lang="ru-RU" sz="2400" dirty="0"/>
              <a:t>"</a:t>
            </a:r>
            <a:r>
              <a:rPr lang="ru-RU" sz="2400" dirty="0" err="1"/>
              <a:t>adidas</a:t>
            </a:r>
            <a:r>
              <a:rPr lang="ru-RU" sz="2400" dirty="0"/>
              <a:t>" под фирменным рассеченным треугольником – фирменный блок фирмы </a:t>
            </a:r>
            <a:r>
              <a:rPr lang="ru-RU" sz="2400" dirty="0" err="1"/>
              <a:t>Adidas</a:t>
            </a:r>
            <a:r>
              <a:rPr lang="ru-RU" sz="2400" dirty="0"/>
              <a:t>, </a:t>
            </a:r>
          </a:p>
          <a:p>
            <a:r>
              <a:rPr lang="ru-RU" sz="2400" dirty="0"/>
              <a:t>логотип фирмы KLM со стилизованной короной над буквами – фирменный блок авиакомпании KLM </a:t>
            </a:r>
            <a:r>
              <a:rPr lang="ru-RU" sz="2400" dirty="0" err="1"/>
              <a:t>Royal</a:t>
            </a:r>
            <a:r>
              <a:rPr lang="ru-RU" sz="2400" dirty="0"/>
              <a:t> </a:t>
            </a:r>
            <a:r>
              <a:rPr lang="ru-RU" sz="2400" dirty="0" err="1"/>
              <a:t>Dutch</a:t>
            </a:r>
            <a:r>
              <a:rPr lang="ru-RU" sz="2400" dirty="0"/>
              <a:t> </a:t>
            </a:r>
            <a:r>
              <a:rPr lang="ru-RU" sz="2400" dirty="0" err="1"/>
              <a:t>Airlines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12</a:t>
            </a:fld>
            <a:endParaRPr lang="ru-RU"/>
          </a:p>
        </p:txBody>
      </p:sp>
      <p:pic>
        <p:nvPicPr>
          <p:cNvPr id="5124" name="Picture 4" descr="https://cdn3.tropicalsky.co.uk/images/800x600/klm-airline-page-lo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t="32834" r="40417" b="31333"/>
          <a:stretch/>
        </p:blipFill>
        <p:spPr bwMode="auto">
          <a:xfrm>
            <a:off x="3044956" y="4407470"/>
            <a:ext cx="27336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f.ppt-online.org/files/slide/h/Htp6qSu24AZvLKIMBX8clbOkmyYFg3EVNfP5s0/slide-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t="28264" r="49078" b="31807"/>
          <a:stretch/>
        </p:blipFill>
        <p:spPr bwMode="auto">
          <a:xfrm>
            <a:off x="273178" y="4461027"/>
            <a:ext cx="2724151" cy="181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cf.ppt-online.org/files/slide/h/Htp6qSu24AZvLKIMBX8clbOkmyYFg3EVNfP5s0/slide-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2" t="45996" r="6692" b="8618"/>
          <a:stretch/>
        </p:blipFill>
        <p:spPr bwMode="auto">
          <a:xfrm>
            <a:off x="9032747" y="4461027"/>
            <a:ext cx="2473486" cy="17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yt3.ggpht.com/a/AGF-l7_vMO9G3_bJNw5r6IOZTzNi6fZppm-tjd9ZDw=s900-c-k-c0xffffffff-no-rj-m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9" t="13547" r="12376" b="38066"/>
          <a:stretch/>
        </p:blipFill>
        <p:spPr bwMode="auto">
          <a:xfrm>
            <a:off x="6010276" y="4550345"/>
            <a:ext cx="2790826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772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45962"/>
          </a:xfrm>
        </p:spPr>
        <p:txBody>
          <a:bodyPr>
            <a:normAutofit/>
          </a:bodyPr>
          <a:lstStyle/>
          <a:p>
            <a:r>
              <a:rPr lang="ru-RU" sz="4400" b="1" dirty="0"/>
              <a:t>Элементы фирменного стиля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230593"/>
            <a:ext cx="10058400" cy="54073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4. Фирменный лозунг, или слоган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Оригинальный девиз и главное смысловое послание   компании, ее кредо, которое органично вписывается   в фирменный стиль, понятно и близко целевой   аудитории, соответствует ценностям бренда и   быстро запоминается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слоган </a:t>
            </a:r>
            <a:r>
              <a:rPr lang="ru-RU" dirty="0"/>
              <a:t>должен органично вписываться в фирменный стиль его владельца и вносить вклад в формирование его имиджа</a:t>
            </a:r>
          </a:p>
          <a:p>
            <a:r>
              <a:rPr lang="ru-RU" dirty="0" smtClean="0"/>
              <a:t>слоган </a:t>
            </a:r>
            <a:r>
              <a:rPr lang="ru-RU" dirty="0"/>
              <a:t>должен обязательно учитывать особенности целевой аудитории, клиентурного рынка компании, быть понятным и близким этой аудитории</a:t>
            </a:r>
          </a:p>
          <a:p>
            <a:r>
              <a:rPr lang="ru-RU" dirty="0" smtClean="0"/>
              <a:t>краткость </a:t>
            </a:r>
            <a:r>
              <a:rPr lang="ru-RU" dirty="0"/>
              <a:t>- слоган должен хорошо запоминаться</a:t>
            </a:r>
          </a:p>
          <a:p>
            <a:r>
              <a:rPr lang="ru-RU" dirty="0" smtClean="0"/>
              <a:t>оригинальность</a:t>
            </a:r>
            <a:endParaRPr lang="ru-RU" dirty="0"/>
          </a:p>
          <a:p>
            <a:r>
              <a:rPr lang="ru-RU" dirty="0" smtClean="0"/>
              <a:t>интенсивная </a:t>
            </a:r>
            <a:r>
              <a:rPr lang="ru-RU" dirty="0"/>
              <a:t>эмоциональная окраска</a:t>
            </a:r>
          </a:p>
          <a:p>
            <a:r>
              <a:rPr lang="ru-RU" dirty="0" smtClean="0"/>
              <a:t>слоган </a:t>
            </a:r>
            <a:r>
              <a:rPr lang="ru-RU" dirty="0"/>
              <a:t>должен соответствовать стилю жизни, системе ценностей, сложившимся на момент времени его использования</a:t>
            </a:r>
          </a:p>
          <a:p>
            <a:r>
              <a:rPr lang="ru-RU" dirty="0" smtClean="0"/>
              <a:t>Слоган </a:t>
            </a:r>
            <a:r>
              <a:rPr lang="ru-RU" dirty="0"/>
              <a:t>может содержать основные принципы деятельности фирмы, ее кредо, например, «</a:t>
            </a:r>
            <a:r>
              <a:rPr lang="ru-RU" dirty="0" err="1"/>
              <a:t>Tefal</a:t>
            </a:r>
            <a:r>
              <a:rPr lang="ru-RU" dirty="0"/>
              <a:t>»: «Без твоих идей не обойтись!»</a:t>
            </a:r>
          </a:p>
          <a:p>
            <a:r>
              <a:rPr lang="ru-RU" dirty="0" smtClean="0"/>
              <a:t>В </a:t>
            </a:r>
            <a:r>
              <a:rPr lang="ru-RU" dirty="0"/>
              <a:t>качестве мотива слогана может быть избрана забота о клиенте, например </a:t>
            </a:r>
            <a:r>
              <a:rPr lang="ru-RU" dirty="0" err="1"/>
              <a:t>Johnson&amp;Johnson</a:t>
            </a:r>
            <a:r>
              <a:rPr lang="ru-RU" dirty="0"/>
              <a:t>: «Мы заботимся о Вас и Вашем здоровье!».</a:t>
            </a:r>
          </a:p>
          <a:p>
            <a:r>
              <a:rPr lang="ru-RU" dirty="0" smtClean="0"/>
              <a:t>Слоган </a:t>
            </a:r>
            <a:r>
              <a:rPr lang="ru-RU" dirty="0"/>
              <a:t>может подчеркивать исключительные качества фирмы или делать ударение на достигнутой мощи, завоеванном авторитете.</a:t>
            </a:r>
          </a:p>
          <a:p>
            <a:r>
              <a:rPr lang="ru-RU" dirty="0" smtClean="0"/>
              <a:t>Слоган </a:t>
            </a:r>
            <a:r>
              <a:rPr lang="ru-RU" dirty="0"/>
              <a:t>может содержать основные принципы деятельности фирмы, ее </a:t>
            </a:r>
            <a:r>
              <a:rPr lang="ru-RU" dirty="0" smtClean="0"/>
              <a:t>кредо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86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69848" y="385624"/>
            <a:ext cx="10058400" cy="694688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Примеры фирменного </a:t>
            </a:r>
            <a:r>
              <a:rPr lang="ru-RU" sz="4400" b="1" dirty="0" smtClean="0"/>
              <a:t>лозунга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181370"/>
            <a:ext cx="10058400" cy="3476087"/>
          </a:xfrm>
        </p:spPr>
        <p:txBody>
          <a:bodyPr>
            <a:noAutofit/>
          </a:bodyPr>
          <a:lstStyle/>
          <a:p>
            <a:r>
              <a:rPr lang="en-US" sz="2400" dirty="0"/>
              <a:t>Just do it! </a:t>
            </a:r>
            <a:r>
              <a:rPr lang="ru-RU" sz="2400" dirty="0"/>
              <a:t>(</a:t>
            </a:r>
            <a:r>
              <a:rPr lang="ru-RU" sz="2400" dirty="0" err="1"/>
              <a:t>Nike</a:t>
            </a:r>
            <a:r>
              <a:rPr lang="ru-RU" sz="2400" dirty="0"/>
              <a:t>),  </a:t>
            </a:r>
          </a:p>
          <a:p>
            <a:r>
              <a:rPr lang="ru-RU" sz="2400" dirty="0" err="1"/>
              <a:t>I’m</a:t>
            </a:r>
            <a:r>
              <a:rPr lang="ru-RU" sz="2400" dirty="0"/>
              <a:t> </a:t>
            </a:r>
            <a:r>
              <a:rPr lang="ru-RU" sz="2400" dirty="0" err="1"/>
              <a:t>lovin</a:t>
            </a:r>
            <a:r>
              <a:rPr lang="ru-RU" sz="2400" dirty="0"/>
              <a:t>’ </a:t>
            </a:r>
            <a:r>
              <a:rPr lang="ru-RU" sz="2400" dirty="0" err="1"/>
              <a:t>it</a:t>
            </a:r>
            <a:r>
              <a:rPr lang="ru-RU" sz="2400" dirty="0"/>
              <a:t> (</a:t>
            </a:r>
            <a:r>
              <a:rPr lang="ru-RU" sz="2400" dirty="0" err="1"/>
              <a:t>McDonals’s</a:t>
            </a:r>
            <a:r>
              <a:rPr lang="ru-RU" sz="2400" dirty="0"/>
              <a:t>),  </a:t>
            </a:r>
          </a:p>
          <a:p>
            <a:r>
              <a:rPr lang="ru-RU" sz="2400" dirty="0"/>
              <a:t>«Ваша киска купила бы </a:t>
            </a:r>
            <a:r>
              <a:rPr lang="ru-RU" sz="2400" dirty="0" err="1"/>
              <a:t>Whiskas</a:t>
            </a:r>
            <a:r>
              <a:rPr lang="ru-RU" sz="2400" dirty="0"/>
              <a:t>», </a:t>
            </a:r>
          </a:p>
          <a:p>
            <a:r>
              <a:rPr lang="ru-RU" sz="2400" dirty="0"/>
              <a:t>«</a:t>
            </a:r>
            <a:r>
              <a:rPr lang="ru-RU" sz="2400" dirty="0" err="1"/>
              <a:t>Red</a:t>
            </a:r>
            <a:r>
              <a:rPr lang="ru-RU" sz="2400" dirty="0"/>
              <a:t> </a:t>
            </a:r>
            <a:r>
              <a:rPr lang="ru-RU" sz="2400" dirty="0" err="1"/>
              <a:t>Bull</a:t>
            </a:r>
            <a:r>
              <a:rPr lang="ru-RU" sz="2400" dirty="0"/>
              <a:t>  </a:t>
            </a:r>
            <a:r>
              <a:rPr lang="ru-RU" sz="2400" dirty="0" err="1"/>
              <a:t>окрыляяяяеееет</a:t>
            </a:r>
            <a:r>
              <a:rPr lang="ru-RU" sz="2400" dirty="0"/>
              <a:t>!» и т.д.</a:t>
            </a:r>
          </a:p>
          <a:p>
            <a:r>
              <a:rPr lang="ru-RU" sz="2400" dirty="0" err="1"/>
              <a:t>Philips</a:t>
            </a:r>
            <a:r>
              <a:rPr lang="ru-RU" sz="2400" dirty="0"/>
              <a:t>: "Изменим жизнь к лучшему!"; </a:t>
            </a:r>
            <a:endParaRPr lang="ru-RU" sz="2400" dirty="0" smtClean="0"/>
          </a:p>
          <a:p>
            <a:r>
              <a:rPr lang="ru-RU" sz="2400" dirty="0" err="1" smtClean="0"/>
              <a:t>Procter</a:t>
            </a:r>
            <a:r>
              <a:rPr lang="ru-RU" sz="2400" dirty="0" smtClean="0"/>
              <a:t> </a:t>
            </a:r>
            <a:r>
              <a:rPr lang="ru-RU" sz="2400" dirty="0"/>
              <a:t>&amp; </a:t>
            </a:r>
            <a:r>
              <a:rPr lang="ru-RU" sz="2400" dirty="0" err="1"/>
              <a:t>Gamble</a:t>
            </a:r>
            <a:r>
              <a:rPr lang="ru-RU" sz="2400" dirty="0"/>
              <a:t>: "Качество, заслуживающее доверия"; </a:t>
            </a:r>
            <a:endParaRPr lang="ru-RU" sz="2400" dirty="0" smtClean="0"/>
          </a:p>
          <a:p>
            <a:r>
              <a:rPr lang="ru-RU" sz="2400" dirty="0" smtClean="0"/>
              <a:t>компания </a:t>
            </a:r>
            <a:r>
              <a:rPr lang="ru-RU" sz="2400" dirty="0"/>
              <a:t>"Би-</a:t>
            </a:r>
            <a:r>
              <a:rPr lang="ru-RU" sz="2400" dirty="0" err="1"/>
              <a:t>Лайн</a:t>
            </a:r>
            <a:r>
              <a:rPr lang="ru-RU" sz="2400" dirty="0"/>
              <a:t>": "Вас услышат только ваши абоненты" </a:t>
            </a:r>
            <a:r>
              <a:rPr lang="ru-RU" sz="2400" dirty="0" smtClean="0"/>
              <a:t>и </a:t>
            </a:r>
            <a:r>
              <a:rPr lang="ru-RU" sz="2400" dirty="0" err="1" smtClean="0"/>
              <a:t>т.д</a:t>
            </a:r>
            <a:r>
              <a:rPr lang="ru-RU" sz="2400" dirty="0"/>
              <a:t> 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DD2148-FE4F-4090-A3AA-1B16A2187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883" y="4579055"/>
            <a:ext cx="57054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97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45962"/>
          </a:xfrm>
        </p:spPr>
        <p:txBody>
          <a:bodyPr>
            <a:normAutofit/>
          </a:bodyPr>
          <a:lstStyle/>
          <a:p>
            <a:r>
              <a:rPr lang="ru-RU" sz="4400" b="1" dirty="0"/>
              <a:t>Элементы фирменного стиля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/>
              <a:t>5. Фирменный цвет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Набор предпочтительных цветов, для использования в оформлении продукции, упаковки продукции, бланков компании, рекламы компании. </a:t>
            </a:r>
          </a:p>
          <a:p>
            <a:pPr marL="0" indent="0">
              <a:buNone/>
            </a:pPr>
            <a:r>
              <a:rPr lang="ru-RU" sz="2400" dirty="0"/>
              <a:t>Классический подход рекомендует использовать два цвета. Но в последнее, время популярны множественные цвета в фирменном стиле или даже градиентные переходы от одного к другому цвету.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45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9848" y="411261"/>
            <a:ext cx="10058400" cy="694688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Примеры фирменного </a:t>
            </a:r>
            <a:r>
              <a:rPr lang="ru-RU" sz="4400" b="1" dirty="0" smtClean="0"/>
              <a:t>лозунга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256232"/>
            <a:ext cx="10058400" cy="2811566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/>
              <a:t>сеть ресторанов </a:t>
            </a:r>
            <a:r>
              <a:rPr lang="ru-RU" sz="2600" dirty="0" err="1"/>
              <a:t>McDonald's</a:t>
            </a:r>
            <a:r>
              <a:rPr lang="ru-RU" sz="2600" dirty="0"/>
              <a:t> - красный и желтый; </a:t>
            </a:r>
            <a:endParaRPr lang="ru-RU" sz="2600" dirty="0" smtClean="0"/>
          </a:p>
          <a:p>
            <a:r>
              <a:rPr lang="ru-RU" sz="2600" dirty="0" err="1" smtClean="0"/>
              <a:t>Beelein</a:t>
            </a:r>
            <a:r>
              <a:rPr lang="ru-RU" sz="2600" dirty="0" smtClean="0"/>
              <a:t> </a:t>
            </a:r>
            <a:r>
              <a:rPr lang="ru-RU" sz="2600" dirty="0"/>
              <a:t>– желтый и черный цвета; </a:t>
            </a:r>
            <a:endParaRPr lang="ru-RU" sz="2600" dirty="0" smtClean="0"/>
          </a:p>
          <a:p>
            <a:r>
              <a:rPr lang="ru-RU" sz="2600" dirty="0" smtClean="0"/>
              <a:t>лидер </a:t>
            </a:r>
            <a:r>
              <a:rPr lang="ru-RU" sz="2600" dirty="0"/>
              <a:t>мирового производства фототоваров </a:t>
            </a:r>
            <a:r>
              <a:rPr lang="ru-RU" sz="2600" dirty="0" err="1"/>
              <a:t>KodaK</a:t>
            </a:r>
            <a:r>
              <a:rPr lang="ru-RU" sz="2600" dirty="0"/>
              <a:t> - желтый и золотистый; </a:t>
            </a:r>
            <a:endParaRPr lang="ru-RU" sz="2600" dirty="0" smtClean="0"/>
          </a:p>
          <a:p>
            <a:r>
              <a:rPr lang="ru-RU" sz="2600" dirty="0" smtClean="0"/>
              <a:t>IBM </a:t>
            </a:r>
            <a:r>
              <a:rPr lang="ru-RU" sz="2600" dirty="0"/>
              <a:t>- синий; </a:t>
            </a:r>
            <a:endParaRPr lang="ru-RU" sz="2600" dirty="0" smtClean="0"/>
          </a:p>
          <a:p>
            <a:r>
              <a:rPr lang="ru-RU" sz="2600" dirty="0" err="1" smtClean="0"/>
              <a:t>Pepsi</a:t>
            </a:r>
            <a:r>
              <a:rPr lang="ru-RU" sz="2600" dirty="0" smtClean="0"/>
              <a:t> </a:t>
            </a:r>
            <a:r>
              <a:rPr lang="ru-RU" sz="2600" dirty="0"/>
              <a:t>- синий, белый, </a:t>
            </a:r>
            <a:r>
              <a:rPr lang="ru-RU" sz="2600" dirty="0" smtClean="0"/>
              <a:t>красный;</a:t>
            </a:r>
          </a:p>
          <a:p>
            <a:r>
              <a:rPr lang="ru-RU" sz="2600" dirty="0"/>
              <a:t>зеленый («Сбербанк</a:t>
            </a:r>
            <a:r>
              <a:rPr lang="ru-RU" sz="2600" dirty="0" smtClean="0"/>
              <a:t>»).</a:t>
            </a:r>
            <a:endParaRPr lang="ru-RU" sz="26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16</a:t>
            </a:fld>
            <a:endParaRPr lang="ru-RU"/>
          </a:p>
        </p:txBody>
      </p:sp>
      <p:pic>
        <p:nvPicPr>
          <p:cNvPr id="1028" name="Picture 4" descr="https://www.pngkey.com/png/full/217-2178681_mcdonalds-png-clipart-mcdonalds-logo-2015-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90" y="4221045"/>
            <a:ext cx="2791202" cy="21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yt3.ggpht.com/a/AATXAJz3iBs1fVmCy30erJpoywwiA69mgK3f7YMxkg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69" y="3837642"/>
            <a:ext cx="2660604" cy="266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pdb/225396/c149461e-e491-4cbf-acf7-7750249416e6/s1200?webp=fal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1" b="14741"/>
          <a:stretch/>
        </p:blipFill>
        <p:spPr bwMode="auto">
          <a:xfrm>
            <a:off x="7539861" y="3806150"/>
            <a:ext cx="3588387" cy="264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26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45962"/>
          </a:xfrm>
        </p:spPr>
        <p:txBody>
          <a:bodyPr>
            <a:normAutofit/>
          </a:bodyPr>
          <a:lstStyle/>
          <a:p>
            <a:r>
              <a:rPr lang="ru-RU" sz="4400" b="1" dirty="0"/>
              <a:t>Элементы фирменного стиля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489018"/>
            <a:ext cx="10058400" cy="4663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Призван подчеркнуть имидж бренда, может иметь  свой «характер»: «молодежный», «деловой»,  «основательный» и т.д.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Основное </a:t>
            </a:r>
            <a:r>
              <a:rPr lang="ru-RU" sz="2400" dirty="0"/>
              <a:t>требование,  предъявляемое к шрифту, — читаемость и  соответствие имиджу бренда.</a:t>
            </a:r>
          </a:p>
          <a:p>
            <a:pPr marL="0" indent="0" algn="just">
              <a:buNone/>
            </a:pPr>
            <a:r>
              <a:rPr lang="ru-RU" sz="2400" dirty="0"/>
              <a:t>Одна компания может </a:t>
            </a:r>
            <a:r>
              <a:rPr lang="ru-RU" sz="2400" b="1" dirty="0"/>
              <a:t>использовать сразу несколько шрифтов</a:t>
            </a:r>
            <a:r>
              <a:rPr lang="ru-RU" sz="2400" dirty="0"/>
              <a:t>, каждый для определенной цели: один — нормированный, для официальных документов. Другой может быть массово тиражируем, для печати, например, технической документации. Третий может представлять собой комплект для текущей рекламной кампании. Шрифты не обязательно должны быть сверхмодными и выдающимися, но они должны соответствовать поставленной задаче. </a:t>
            </a:r>
          </a:p>
          <a:p>
            <a:pPr marL="0" indent="0">
              <a:buNone/>
            </a:pPr>
            <a:r>
              <a:rPr lang="ru-RU" sz="2400" dirty="0"/>
              <a:t>Наличие фирменного шрифта </a:t>
            </a:r>
            <a:r>
              <a:rPr lang="ru-RU" sz="2400" b="1" dirty="0"/>
              <a:t>повышает узнаваемость компании и способствует созданию ее образа</a:t>
            </a:r>
            <a:r>
              <a:rPr lang="ru-RU" sz="2400" dirty="0"/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762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69848" y="770184"/>
            <a:ext cx="10058400" cy="694688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Примеры фирменного </a:t>
            </a:r>
            <a:r>
              <a:rPr lang="ru-RU" sz="4400" b="1" dirty="0" smtClean="0"/>
              <a:t>шрифта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659935"/>
            <a:ext cx="10058400" cy="1450734"/>
          </a:xfrm>
        </p:spPr>
        <p:txBody>
          <a:bodyPr>
            <a:normAutofit/>
          </a:bodyPr>
          <a:lstStyle/>
          <a:p>
            <a:r>
              <a:rPr lang="ru-RU" sz="2400" dirty="0"/>
              <a:t>бренды детских товаров зачастую  используют соответствующие «игривые», «детские»,  «веселые» шрифты («</a:t>
            </a:r>
            <a:r>
              <a:rPr lang="ru-RU" sz="2400" dirty="0" err="1"/>
              <a:t>Спелёнок</a:t>
            </a:r>
            <a:r>
              <a:rPr lang="ru-RU" sz="2400" dirty="0"/>
              <a:t>», «</a:t>
            </a:r>
            <a:r>
              <a:rPr lang="ru-RU" sz="2400" dirty="0" err="1"/>
              <a:t>ВотОнЯ</a:t>
            </a:r>
            <a:r>
              <a:rPr lang="ru-RU" sz="2400" dirty="0"/>
              <a:t>»,  «</a:t>
            </a:r>
            <a:r>
              <a:rPr lang="ru-RU" sz="2400" dirty="0" err="1"/>
              <a:t>БамБини</a:t>
            </a:r>
            <a:r>
              <a:rPr lang="ru-RU" sz="2400" dirty="0"/>
              <a:t>» и др.).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18</a:t>
            </a:fld>
            <a:endParaRPr lang="ru-RU"/>
          </a:p>
        </p:txBody>
      </p:sp>
      <p:pic>
        <p:nvPicPr>
          <p:cNvPr id="2050" name="Picture 2" descr="https://static.onlinetrade.ru/img/items/b/pyure_spelyonok_banan_s_6_mes._80_g_12_sht.__41161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7" y="3714319"/>
            <a:ext cx="2356466" cy="235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keidzy.ru/upload/iblock/797/797d5d465b14fad9690d0d37ab72c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67" y="3628061"/>
            <a:ext cx="5580463" cy="194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ovdi.ru/upload/iblock/0fe/0fe00063235b1b46f31522fa0d155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373" y="3727509"/>
            <a:ext cx="2747795" cy="120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70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45962"/>
          </a:xfrm>
        </p:spPr>
        <p:txBody>
          <a:bodyPr>
            <a:normAutofit/>
          </a:bodyPr>
          <a:lstStyle/>
          <a:p>
            <a:r>
              <a:rPr lang="ru-RU" sz="4400" b="1" dirty="0"/>
              <a:t>Элементы фирменного стиля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565931"/>
            <a:ext cx="10142234" cy="4552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7. Корпоративный герой (</a:t>
            </a:r>
            <a:r>
              <a:rPr lang="ru-RU" sz="2400" b="1" dirty="0" err="1"/>
              <a:t>Маскот</a:t>
            </a:r>
            <a:r>
              <a:rPr lang="ru-RU" sz="2400" b="1" dirty="0"/>
              <a:t>)</a:t>
            </a:r>
            <a:endParaRPr lang="ru-RU" sz="2400" dirty="0"/>
          </a:p>
          <a:p>
            <a:pPr marL="0" indent="0">
              <a:buNone/>
            </a:pPr>
            <a:r>
              <a:rPr lang="ru-RU" sz="2400" b="1" i="1" dirty="0"/>
              <a:t>Корпоративный герой</a:t>
            </a:r>
            <a:r>
              <a:rPr lang="ru-RU" sz="2400" dirty="0"/>
              <a:t> — весьма важная часть формируемого образа фирмы.  </a:t>
            </a:r>
          </a:p>
          <a:p>
            <a:pPr marL="0" indent="0">
              <a:buNone/>
            </a:pPr>
            <a:r>
              <a:rPr lang="ru-RU" sz="2400" dirty="0"/>
              <a:t>Компания персонифицирует продукт, разрабатывая постоянный и устойчивый  образ своего представителя в сознании общественности. При этом корпоративный герой наделяется именно теми чертами, которые компания стремится  включить в свой идеальный имидж (например, забавный кролик </a:t>
            </a:r>
            <a:r>
              <a:rPr lang="ru-RU" sz="2400" dirty="0" err="1"/>
              <a:t>Квики</a:t>
            </a:r>
            <a:r>
              <a:rPr lang="ru-RU" sz="2400" dirty="0"/>
              <a:t> (какао)  призван смешить детей, а клоун Рональд Макдональд (гамбургер) должен олицетворять для них дух веселого праздника с представлениями и подарками)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9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Понятие фирменного </a:t>
            </a:r>
            <a:r>
              <a:rPr lang="ru-RU" sz="3600" b="1" dirty="0" smtClean="0"/>
              <a:t>стиля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Понятие </a:t>
            </a:r>
            <a:r>
              <a:rPr lang="ru-RU" sz="2800" dirty="0"/>
              <a:t>фирменного стиля неразрывно связано с имиджем компании – это тот внешний «фасад», который непосредственно воздействует на восприятие покупателей и помогает им идентифицировать организацию в ряду конкурентов. Считается, что его использование целесообразно, начиная с момента контакта фирмы с ее целевыми аудиториями, то есть с первых дней существования.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61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69848" y="770184"/>
            <a:ext cx="10058400" cy="694688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Примеры </a:t>
            </a:r>
            <a:r>
              <a:rPr lang="ru-RU" sz="4400" b="1" dirty="0" smtClean="0"/>
              <a:t>корпоративного героя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649338"/>
            <a:ext cx="10058400" cy="2144995"/>
          </a:xfrm>
        </p:spPr>
        <p:txBody>
          <a:bodyPr>
            <a:noAutofit/>
          </a:bodyPr>
          <a:lstStyle/>
          <a:p>
            <a:r>
              <a:rPr lang="ru-RU" sz="2400" dirty="0"/>
              <a:t>маленький медвежонок Барни призван смешить маленьких любителей сладких десертов</a:t>
            </a:r>
            <a:endParaRPr lang="ru-RU" sz="2400" dirty="0" smtClean="0"/>
          </a:p>
          <a:p>
            <a:r>
              <a:rPr lang="ru-RU" sz="2400" dirty="0" smtClean="0"/>
              <a:t>обе </a:t>
            </a:r>
            <a:r>
              <a:rPr lang="ru-RU" sz="2400" dirty="0"/>
              <a:t>компании по производству батареек – “</a:t>
            </a:r>
            <a:r>
              <a:rPr lang="ru-RU" sz="2400" dirty="0" err="1"/>
              <a:t>Energizer</a:t>
            </a:r>
            <a:r>
              <a:rPr lang="ru-RU" sz="2400" dirty="0"/>
              <a:t>” и “</a:t>
            </a:r>
            <a:r>
              <a:rPr lang="ru-RU" sz="2400" dirty="0" err="1"/>
              <a:t>Duracell</a:t>
            </a:r>
            <a:r>
              <a:rPr lang="ru-RU" sz="2400" dirty="0"/>
              <a:t>” использовали в виде своего персонажа кролика. Но кролик компании “</a:t>
            </a:r>
            <a:r>
              <a:rPr lang="ru-RU" sz="2400" dirty="0" err="1"/>
              <a:t>Duracell</a:t>
            </a:r>
            <a:r>
              <a:rPr lang="ru-RU" sz="2400" dirty="0"/>
              <a:t>” оказался более популярным.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20</a:t>
            </a:fld>
            <a:endParaRPr lang="ru-RU"/>
          </a:p>
        </p:txBody>
      </p:sp>
      <p:pic>
        <p:nvPicPr>
          <p:cNvPr id="3074" name="Picture 2" descr="https://yt3.ggpht.com/a/AATXAJyYKAXYcgTxudBZh84PYUM4GUuEtP62SQ8bVw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64" y="4159458"/>
            <a:ext cx="2478451" cy="24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33wjekvz3zs1a.cloudfront.net/wp-content/uploads/2017/04/Energizer-Bunn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97" y="4096536"/>
            <a:ext cx="2013771" cy="235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atic.ozone.ru/multimedia/soft_other/10167021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4611">
            <a:off x="8535431" y="3749094"/>
            <a:ext cx="1499110" cy="316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456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45962"/>
          </a:xfrm>
        </p:spPr>
        <p:txBody>
          <a:bodyPr>
            <a:normAutofit/>
          </a:bodyPr>
          <a:lstStyle/>
          <a:p>
            <a:r>
              <a:rPr lang="ru-RU" sz="4400" b="1" dirty="0"/>
              <a:t>Элементы фирменного стиля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514656"/>
            <a:ext cx="10058400" cy="44588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/>
              <a:t>Другие фирменные константы: </a:t>
            </a:r>
            <a:endParaRPr lang="ru-RU" sz="2400" dirty="0" smtClean="0"/>
          </a:p>
          <a:p>
            <a:r>
              <a:rPr lang="ru-RU" sz="2400" dirty="0" smtClean="0"/>
              <a:t>фирменное </a:t>
            </a:r>
            <a:r>
              <a:rPr lang="ru-RU" sz="2400" dirty="0"/>
              <a:t>знамя, </a:t>
            </a:r>
            <a:endParaRPr lang="ru-RU" sz="2400" dirty="0" smtClean="0"/>
          </a:p>
          <a:p>
            <a:r>
              <a:rPr lang="ru-RU" sz="2400" dirty="0" smtClean="0"/>
              <a:t>фирменный </a:t>
            </a:r>
            <a:r>
              <a:rPr lang="ru-RU" sz="2400" dirty="0"/>
              <a:t>гимн, </a:t>
            </a:r>
            <a:endParaRPr lang="ru-RU" sz="2400" dirty="0" smtClean="0"/>
          </a:p>
          <a:p>
            <a:r>
              <a:rPr lang="ru-RU" sz="2400" dirty="0" smtClean="0"/>
              <a:t>корпоративная </a:t>
            </a:r>
            <a:r>
              <a:rPr lang="ru-RU" sz="2400" dirty="0"/>
              <a:t>легенда (фирменная байка), </a:t>
            </a:r>
            <a:endParaRPr lang="ru-RU" sz="2400" dirty="0" smtClean="0"/>
          </a:p>
          <a:p>
            <a:r>
              <a:rPr lang="ru-RU" sz="2400" dirty="0" smtClean="0"/>
              <a:t>различные </a:t>
            </a:r>
            <a:r>
              <a:rPr lang="ru-RU" sz="2400" dirty="0"/>
              <a:t>эмблемы фирмы (не получившие в силу каких-либо причин правовую защиту и не являющиеся ТЗ); </a:t>
            </a:r>
            <a:endParaRPr lang="ru-RU" sz="2400" dirty="0" smtClean="0"/>
          </a:p>
          <a:p>
            <a:r>
              <a:rPr lang="ru-RU" sz="2400" dirty="0" smtClean="0"/>
              <a:t>фирменные </a:t>
            </a:r>
            <a:r>
              <a:rPr lang="ru-RU" sz="2400" dirty="0"/>
              <a:t>особенности дизайна; </a:t>
            </a:r>
            <a:endParaRPr lang="ru-RU" sz="2400" dirty="0" smtClean="0"/>
          </a:p>
          <a:p>
            <a:r>
              <a:rPr lang="ru-RU" sz="2400" dirty="0" smtClean="0"/>
              <a:t>оригинальные </a:t>
            </a:r>
            <a:r>
              <a:rPr lang="ru-RU" sz="2400" dirty="0"/>
              <a:t>сигнатуры и пиктограммы (абстрактные графические символы, обозначающие товарные группы, размещение служб и другую информацию); </a:t>
            </a:r>
            <a:endParaRPr lang="ru-RU" sz="2400" dirty="0" smtClean="0"/>
          </a:p>
          <a:p>
            <a:r>
              <a:rPr lang="ru-RU" sz="2400" dirty="0" smtClean="0"/>
              <a:t>определенные </a:t>
            </a:r>
            <a:r>
              <a:rPr lang="ru-RU" sz="2400" dirty="0"/>
              <a:t>внутрифирменные стандарты </a:t>
            </a:r>
            <a:r>
              <a:rPr lang="ru-RU" sz="2400" dirty="0" smtClean="0"/>
              <a:t>(доставка, обслуживание) и </a:t>
            </a:r>
            <a:r>
              <a:rPr lang="ru-RU" sz="2400" dirty="0"/>
              <a:t>др.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112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45962"/>
          </a:xfrm>
        </p:spPr>
        <p:txBody>
          <a:bodyPr>
            <a:normAutofit/>
          </a:bodyPr>
          <a:lstStyle/>
          <a:p>
            <a:r>
              <a:rPr lang="ru-RU" sz="4400" b="1" dirty="0"/>
              <a:t>Носители фирменного </a:t>
            </a:r>
            <a:r>
              <a:rPr lang="ru-RU" sz="4400" b="1" dirty="0" smtClean="0"/>
              <a:t>стиля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538243"/>
            <a:ext cx="10058400" cy="463395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Все носители можно поделить на 5 видов: </a:t>
            </a:r>
          </a:p>
          <a:p>
            <a:pPr lvl="0"/>
            <a:r>
              <a:rPr lang="ru-RU" sz="2800" dirty="0"/>
              <a:t>деловой, </a:t>
            </a:r>
          </a:p>
          <a:p>
            <a:pPr lvl="0"/>
            <a:r>
              <a:rPr lang="ru-RU" sz="2800" dirty="0"/>
              <a:t>представительский, </a:t>
            </a:r>
          </a:p>
          <a:p>
            <a:pPr lvl="0"/>
            <a:r>
              <a:rPr lang="ru-RU" sz="2800" dirty="0"/>
              <a:t>рекламный, </a:t>
            </a:r>
          </a:p>
          <a:p>
            <a:pPr lvl="0"/>
            <a:r>
              <a:rPr lang="ru-RU" sz="2800" dirty="0"/>
              <a:t>сувенирный, </a:t>
            </a:r>
          </a:p>
          <a:p>
            <a:pPr lvl="0"/>
            <a:r>
              <a:rPr lang="ru-RU" sz="2800" dirty="0"/>
              <a:t>рабочий.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018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23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431196"/>
              </p:ext>
            </p:extLst>
          </p:nvPr>
        </p:nvGraphicFramePr>
        <p:xfrm>
          <a:off x="820396" y="474280"/>
          <a:ext cx="10297683" cy="6108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6740">
                  <a:extLst>
                    <a:ext uri="{9D8B030D-6E8A-4147-A177-3AD203B41FA5}">
                      <a16:colId xmlns:a16="http://schemas.microsoft.com/office/drawing/2014/main" val="3337065532"/>
                    </a:ext>
                  </a:extLst>
                </a:gridCol>
                <a:gridCol w="5400943">
                  <a:extLst>
                    <a:ext uri="{9D8B030D-6E8A-4147-A177-3AD203B41FA5}">
                      <a16:colId xmlns:a16="http://schemas.microsoft.com/office/drawing/2014/main" val="2302394802"/>
                    </a:ext>
                  </a:extLst>
                </a:gridCol>
              </a:tblGrid>
              <a:tr h="225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75" dirty="0">
                          <a:effectLst/>
                        </a:rPr>
                        <a:t>Группа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75">
                          <a:effectLst/>
                        </a:rPr>
                        <a:t>Составляющие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/>
                </a:tc>
                <a:extLst>
                  <a:ext uri="{0D108BD9-81ED-4DB2-BD59-A6C34878D82A}">
                    <a16:rowId xmlns:a16="http://schemas.microsoft.com/office/drawing/2014/main" val="444060843"/>
                  </a:ext>
                </a:extLst>
              </a:tr>
              <a:tr h="1350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75" dirty="0">
                          <a:effectLst/>
                        </a:rPr>
                        <a:t>Деловая документация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75" dirty="0">
                          <a:effectLst/>
                        </a:rPr>
                        <a:t>– Бланк документации А4</a:t>
                      </a:r>
                      <a:r>
                        <a:rPr lang="ru-RU" sz="1400" spc="75" dirty="0" smtClean="0">
                          <a:effectLst/>
                        </a:rPr>
                        <a:t>; </a:t>
                      </a:r>
                      <a:br>
                        <a:rPr lang="ru-RU" sz="1400" spc="75" dirty="0" smtClean="0">
                          <a:effectLst/>
                        </a:rPr>
                      </a:br>
                      <a:r>
                        <a:rPr lang="ru-RU" sz="1400" spc="75" dirty="0" smtClean="0">
                          <a:effectLst/>
                        </a:rPr>
                        <a:t>– Чек/счёт</a:t>
                      </a:r>
                      <a:r>
                        <a:rPr lang="ru-RU" sz="1400" spc="75" dirty="0">
                          <a:effectLst/>
                        </a:rPr>
                        <a:t>;</a:t>
                      </a:r>
                      <a:br>
                        <a:rPr lang="ru-RU" sz="1400" spc="75" dirty="0">
                          <a:effectLst/>
                        </a:rPr>
                      </a:br>
                      <a:r>
                        <a:rPr lang="ru-RU" sz="1400" spc="75" dirty="0">
                          <a:effectLst/>
                        </a:rPr>
                        <a:t>– Акт приёма передач;</a:t>
                      </a:r>
                      <a:br>
                        <a:rPr lang="ru-RU" sz="1400" spc="75" dirty="0">
                          <a:effectLst/>
                        </a:rPr>
                      </a:br>
                      <a:r>
                        <a:rPr lang="ru-RU" sz="1400" spc="75" dirty="0">
                          <a:effectLst/>
                        </a:rPr>
                        <a:t>– Договор;</a:t>
                      </a:r>
                      <a:br>
                        <a:rPr lang="ru-RU" sz="1400" spc="75" dirty="0">
                          <a:effectLst/>
                        </a:rPr>
                      </a:br>
                      <a:r>
                        <a:rPr lang="ru-RU" sz="1400" spc="75" dirty="0">
                          <a:effectLst/>
                        </a:rPr>
                        <a:t>– Отчёты;</a:t>
                      </a:r>
                      <a:br>
                        <a:rPr lang="ru-RU" sz="1400" spc="75" dirty="0">
                          <a:effectLst/>
                        </a:rPr>
                      </a:br>
                      <a:r>
                        <a:rPr lang="ru-RU" sz="1400" spc="75" dirty="0">
                          <a:effectLst/>
                        </a:rPr>
                        <a:t>– Прайс-лист.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/>
                </a:tc>
                <a:extLst>
                  <a:ext uri="{0D108BD9-81ED-4DB2-BD59-A6C34878D82A}">
                    <a16:rowId xmlns:a16="http://schemas.microsoft.com/office/drawing/2014/main" val="2201834537"/>
                  </a:ext>
                </a:extLst>
              </a:tr>
              <a:tr h="15752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75" dirty="0">
                          <a:effectLst/>
                        </a:rPr>
                        <a:t>Оформление </a:t>
                      </a:r>
                      <a:endParaRPr lang="ru-RU" sz="2000" spc="75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75" dirty="0" smtClean="0">
                          <a:effectLst/>
                        </a:rPr>
                        <a:t>(</a:t>
                      </a:r>
                      <a:r>
                        <a:rPr lang="ru-RU" sz="2000" spc="75" dirty="0">
                          <a:effectLst/>
                        </a:rPr>
                        <a:t>внешнее и внутренние)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75" dirty="0">
                          <a:effectLst/>
                        </a:rPr>
                        <a:t>– Витрина;</a:t>
                      </a:r>
                      <a:br>
                        <a:rPr lang="ru-RU" sz="1400" spc="75" dirty="0">
                          <a:effectLst/>
                        </a:rPr>
                      </a:br>
                      <a:r>
                        <a:rPr lang="ru-RU" sz="1400" spc="75" dirty="0">
                          <a:effectLst/>
                        </a:rPr>
                        <a:t>– Вывеска;</a:t>
                      </a:r>
                      <a:br>
                        <a:rPr lang="ru-RU" sz="1400" spc="75" dirty="0">
                          <a:effectLst/>
                        </a:rPr>
                      </a:br>
                      <a:r>
                        <a:rPr lang="ru-RU" sz="1400" spc="75" dirty="0">
                          <a:effectLst/>
                        </a:rPr>
                        <a:t>– Стеллажи;</a:t>
                      </a:r>
                      <a:br>
                        <a:rPr lang="ru-RU" sz="1400" spc="75" dirty="0">
                          <a:effectLst/>
                        </a:rPr>
                      </a:br>
                      <a:r>
                        <a:rPr lang="ru-RU" sz="1400" spc="75" dirty="0">
                          <a:effectLst/>
                        </a:rPr>
                        <a:t>– Вешалки;</a:t>
                      </a:r>
                      <a:br>
                        <a:rPr lang="ru-RU" sz="1400" spc="75" dirty="0">
                          <a:effectLst/>
                        </a:rPr>
                      </a:br>
                      <a:r>
                        <a:rPr lang="ru-RU" sz="1400" spc="75" dirty="0">
                          <a:effectLst/>
                        </a:rPr>
                        <a:t>– Столы;</a:t>
                      </a:r>
                      <a:br>
                        <a:rPr lang="ru-RU" sz="1400" spc="75" dirty="0">
                          <a:effectLst/>
                        </a:rPr>
                      </a:br>
                      <a:r>
                        <a:rPr lang="ru-RU" sz="1400" spc="75" dirty="0">
                          <a:effectLst/>
                        </a:rPr>
                        <a:t>– Ценник;</a:t>
                      </a:r>
                      <a:br>
                        <a:rPr lang="ru-RU" sz="1400" spc="75" dirty="0">
                          <a:effectLst/>
                        </a:rPr>
                      </a:br>
                      <a:r>
                        <a:rPr lang="ru-RU" sz="1400" spc="75" dirty="0">
                          <a:effectLst/>
                        </a:rPr>
                        <a:t>– Указатели.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/>
                </a:tc>
                <a:extLst>
                  <a:ext uri="{0D108BD9-81ED-4DB2-BD59-A6C34878D82A}">
                    <a16:rowId xmlns:a16="http://schemas.microsoft.com/office/drawing/2014/main" val="3652749211"/>
                  </a:ext>
                </a:extLst>
              </a:tr>
              <a:tr h="450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75" dirty="0">
                          <a:effectLst/>
                        </a:rPr>
                        <a:t>Форма сотрудников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75" dirty="0">
                          <a:effectLst/>
                        </a:rPr>
                        <a:t>– </a:t>
                      </a:r>
                      <a:r>
                        <a:rPr lang="ru-RU" sz="1400" spc="75" dirty="0" err="1">
                          <a:effectLst/>
                        </a:rPr>
                        <a:t>Бейдж</a:t>
                      </a:r>
                      <a:r>
                        <a:rPr lang="ru-RU" sz="1400" spc="75" dirty="0">
                          <a:effectLst/>
                        </a:rPr>
                        <a:t>;</a:t>
                      </a:r>
                      <a:br>
                        <a:rPr lang="ru-RU" sz="1400" spc="75" dirty="0">
                          <a:effectLst/>
                        </a:rPr>
                      </a:br>
                      <a:r>
                        <a:rPr lang="ru-RU" sz="1400" spc="75" dirty="0">
                          <a:effectLst/>
                        </a:rPr>
                        <a:t>– Одежда.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/>
                </a:tc>
                <a:extLst>
                  <a:ext uri="{0D108BD9-81ED-4DB2-BD59-A6C34878D82A}">
                    <a16:rowId xmlns:a16="http://schemas.microsoft.com/office/drawing/2014/main" val="728772184"/>
                  </a:ext>
                </a:extLst>
              </a:tr>
              <a:tr h="1350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75" dirty="0">
                          <a:effectLst/>
                        </a:rPr>
                        <a:t>Сувенирная продукция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75" dirty="0">
                          <a:effectLst/>
                        </a:rPr>
                        <a:t>– Бейсболка;</a:t>
                      </a:r>
                      <a:br>
                        <a:rPr lang="ru-RU" sz="1400" spc="75" dirty="0">
                          <a:effectLst/>
                        </a:rPr>
                      </a:br>
                      <a:r>
                        <a:rPr lang="ru-RU" sz="1400" spc="75" dirty="0">
                          <a:effectLst/>
                        </a:rPr>
                        <a:t>– Футболка;</a:t>
                      </a:r>
                      <a:br>
                        <a:rPr lang="ru-RU" sz="1400" spc="75" dirty="0">
                          <a:effectLst/>
                        </a:rPr>
                      </a:br>
                      <a:r>
                        <a:rPr lang="ru-RU" sz="1400" spc="75" dirty="0">
                          <a:effectLst/>
                        </a:rPr>
                        <a:t>– Ручка;</a:t>
                      </a:r>
                      <a:br>
                        <a:rPr lang="ru-RU" sz="1400" spc="75" dirty="0">
                          <a:effectLst/>
                        </a:rPr>
                      </a:br>
                      <a:r>
                        <a:rPr lang="ru-RU" sz="1400" spc="75" dirty="0">
                          <a:effectLst/>
                        </a:rPr>
                        <a:t>– Блокнот;</a:t>
                      </a:r>
                      <a:br>
                        <a:rPr lang="ru-RU" sz="1400" spc="75" dirty="0">
                          <a:effectLst/>
                        </a:rPr>
                      </a:br>
                      <a:r>
                        <a:rPr lang="ru-RU" sz="1400" spc="75" dirty="0">
                          <a:effectLst/>
                        </a:rPr>
                        <a:t>– Чашка;</a:t>
                      </a:r>
                      <a:br>
                        <a:rPr lang="ru-RU" sz="1400" spc="75" dirty="0">
                          <a:effectLst/>
                        </a:rPr>
                      </a:br>
                      <a:r>
                        <a:rPr lang="ru-RU" sz="1400" spc="75" dirty="0">
                          <a:effectLst/>
                        </a:rPr>
                        <a:t>– Пакет.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/>
                </a:tc>
                <a:extLst>
                  <a:ext uri="{0D108BD9-81ED-4DB2-BD59-A6C34878D82A}">
                    <a16:rowId xmlns:a16="http://schemas.microsoft.com/office/drawing/2014/main" val="1489497582"/>
                  </a:ext>
                </a:extLst>
              </a:tr>
              <a:tr h="1125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75" dirty="0">
                          <a:effectLst/>
                        </a:rPr>
                        <a:t>Рекламная продукция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75" dirty="0">
                          <a:effectLst/>
                        </a:rPr>
                        <a:t>– Листовка;</a:t>
                      </a:r>
                      <a:br>
                        <a:rPr lang="ru-RU" sz="1400" spc="75" dirty="0">
                          <a:effectLst/>
                        </a:rPr>
                      </a:br>
                      <a:r>
                        <a:rPr lang="ru-RU" sz="1400" spc="75" dirty="0">
                          <a:effectLst/>
                        </a:rPr>
                        <a:t>– Каталог;</a:t>
                      </a:r>
                      <a:br>
                        <a:rPr lang="ru-RU" sz="1400" spc="75" dirty="0">
                          <a:effectLst/>
                        </a:rPr>
                      </a:br>
                      <a:r>
                        <a:rPr lang="ru-RU" sz="1400" spc="75" dirty="0">
                          <a:effectLst/>
                        </a:rPr>
                        <a:t>– Буклет;</a:t>
                      </a:r>
                      <a:br>
                        <a:rPr lang="ru-RU" sz="1400" spc="75" dirty="0">
                          <a:effectLst/>
                        </a:rPr>
                      </a:br>
                      <a:r>
                        <a:rPr lang="ru-RU" sz="1400" spc="75" dirty="0">
                          <a:effectLst/>
                        </a:rPr>
                        <a:t>– Сайт;</a:t>
                      </a:r>
                      <a:br>
                        <a:rPr lang="ru-RU" sz="1400" spc="75" dirty="0">
                          <a:effectLst/>
                        </a:rPr>
                      </a:br>
                      <a:r>
                        <a:rPr lang="ru-RU" sz="1400" spc="75" dirty="0">
                          <a:effectLst/>
                        </a:rPr>
                        <a:t>– </a:t>
                      </a:r>
                      <a:r>
                        <a:rPr lang="ru-RU" sz="1400" u="sng" spc="75" dirty="0">
                          <a:effectLst/>
                          <a:hlinkClick r:id="rId2"/>
                        </a:rPr>
                        <a:t>Визитки</a:t>
                      </a:r>
                      <a:r>
                        <a:rPr lang="ru-RU" sz="1400" spc="75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/>
                </a:tc>
                <a:extLst>
                  <a:ext uri="{0D108BD9-81ED-4DB2-BD59-A6C34878D82A}">
                    <a16:rowId xmlns:a16="http://schemas.microsoft.com/office/drawing/2014/main" val="3066740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3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22875"/>
          </a:xfrm>
        </p:spPr>
        <p:txBody>
          <a:bodyPr>
            <a:normAutofit/>
          </a:bodyPr>
          <a:lstStyle/>
          <a:p>
            <a:r>
              <a:rPr lang="ru-RU" sz="4400" b="1" dirty="0"/>
              <a:t>Визитная </a:t>
            </a:r>
            <a:r>
              <a:rPr lang="ru-RU" sz="4400" b="1" dirty="0" smtClean="0"/>
              <a:t>карточка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1352" y="1634298"/>
            <a:ext cx="10058400" cy="1429573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(</a:t>
            </a:r>
            <a:r>
              <a:rPr lang="ru-RU" dirty="0"/>
              <a:t>визитка, </a:t>
            </a:r>
            <a:r>
              <a:rPr lang="ru-RU" dirty="0" err="1"/>
              <a:t>business</a:t>
            </a:r>
            <a:r>
              <a:rPr lang="ru-RU" dirty="0"/>
              <a:t> </a:t>
            </a:r>
            <a:r>
              <a:rPr lang="ru-RU" dirty="0" err="1"/>
              <a:t>card</a:t>
            </a:r>
            <a:r>
              <a:rPr lang="ru-RU" dirty="0"/>
              <a:t>) — обычно это кусочек картонной бумаги размером 50 мм на 90 мм, на которой напечатан логотип компании/бренда, имя человека и его контактная информация. Иногда, вся визитка оформлена в фирменных цветах, покрыта элементами и образами фирменного стиля, исходящих из логотипа или его элементов;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24</a:t>
            </a:fld>
            <a:endParaRPr lang="ru-RU"/>
          </a:p>
        </p:txBody>
      </p:sp>
      <p:pic>
        <p:nvPicPr>
          <p:cNvPr id="5" name="Picture 7" descr="vizitka-parikmaher-stil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3063871"/>
            <a:ext cx="5455084" cy="327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5017" y="3200782"/>
            <a:ext cx="479703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Самый популярный размер визитной карточки в странах СНГ — 90×50 мм.</a:t>
            </a:r>
          </a:p>
          <a:p>
            <a:endParaRPr lang="ru-RU" sz="2000" dirty="0"/>
          </a:p>
          <a:p>
            <a:r>
              <a:rPr lang="ru-RU" sz="2000" dirty="0"/>
              <a:t>Широко используется формат, определённый в ISO 7810 ID-1, такой же размер имеют </a:t>
            </a:r>
            <a:r>
              <a:rPr lang="ru-RU" sz="2000" dirty="0">
                <a:hlinkClick r:id="rId3" tooltip="Кредитная карта"/>
              </a:rPr>
              <a:t>кредитные карты</a:t>
            </a:r>
            <a:r>
              <a:rPr lang="ru-RU" sz="2000" dirty="0"/>
              <a:t> — 85,6×53,98 мм (3,370×2,125 </a:t>
            </a:r>
            <a:r>
              <a:rPr lang="ru-RU" sz="2000" dirty="0">
                <a:hlinkClick r:id="rId4" tooltip="Дюйм"/>
              </a:rPr>
              <a:t>дюйма</a:t>
            </a:r>
            <a:r>
              <a:rPr lang="ru-RU" sz="2000" dirty="0"/>
              <a:t> по </a:t>
            </a:r>
            <a:r>
              <a:rPr lang="ru-RU" sz="2000" dirty="0">
                <a:hlinkClick r:id="rId5" tooltip="ISO"/>
              </a:rPr>
              <a:t>ISO</a:t>
            </a:r>
            <a:r>
              <a:rPr lang="ru-RU" sz="2000" dirty="0"/>
              <a:t>), иногда 85×55 мм (в </a:t>
            </a:r>
            <a:r>
              <a:rPr lang="ru-RU" sz="2000" dirty="0">
                <a:hlinkClick r:id="rId6" tooltip="ЕС"/>
              </a:rPr>
              <a:t>ЕС</a:t>
            </a:r>
            <a:r>
              <a:rPr lang="ru-RU" sz="2000" dirty="0"/>
              <a:t>).  Этот размер соответствует отделения в кошельках.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6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74149"/>
          </a:xfrm>
        </p:spPr>
        <p:txBody>
          <a:bodyPr>
            <a:normAutofit/>
          </a:bodyPr>
          <a:lstStyle/>
          <a:p>
            <a:r>
              <a:rPr lang="ru-RU" altLang="ru-RU" sz="4400" b="1" dirty="0"/>
              <a:t>Фирменные бланки документов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506111"/>
            <a:ext cx="10058400" cy="1228543"/>
          </a:xfrm>
        </p:spPr>
        <p:txBody>
          <a:bodyPr/>
          <a:lstStyle/>
          <a:p>
            <a:r>
              <a:rPr lang="ru-RU" altLang="ru-RU" b="1" dirty="0"/>
              <a:t> </a:t>
            </a:r>
            <a:r>
              <a:rPr lang="ru-RU" altLang="ru-RU" dirty="0" smtClean="0"/>
              <a:t>бланки </a:t>
            </a:r>
            <a:r>
              <a:rPr lang="ru-RU" altLang="ru-RU" dirty="0"/>
              <a:t>документов (обычно формата A4), оформленных с фирменной "шапкой" (строгие, для договоров и т.д.) или выполненных целиком в фирменном стиле (для поздравлений, персональных писем и так далее);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25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D27A28-9D0B-47F0-BDA2-D8D7CB6DA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31" y="2623558"/>
            <a:ext cx="5791004" cy="33670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23CC8A-CA3F-48E6-8257-14F84C975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876" y="2623558"/>
            <a:ext cx="5798796" cy="336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86142"/>
          </a:xfrm>
        </p:spPr>
        <p:txBody>
          <a:bodyPr>
            <a:normAutofit/>
          </a:bodyPr>
          <a:lstStyle/>
          <a:p>
            <a:r>
              <a:rPr lang="ru-RU" altLang="ru-RU" sz="4000" b="1" dirty="0"/>
              <a:t>Фирменная рекламная продукция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574478"/>
            <a:ext cx="10058400" cy="1296909"/>
          </a:xfrm>
        </p:spPr>
        <p:txBody>
          <a:bodyPr>
            <a:normAutofit/>
          </a:bodyPr>
          <a:lstStyle/>
          <a:p>
            <a:r>
              <a:rPr lang="ru-RU" altLang="ru-RU" sz="2800" dirty="0"/>
              <a:t>здесь список очень обширен, например это может быть: ручки, кружки, майки, пакеты, календари, бейсболки, шарфы и так далее;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26</a:t>
            </a:fld>
            <a:endParaRPr lang="ru-RU"/>
          </a:p>
        </p:txBody>
      </p:sp>
      <p:pic>
        <p:nvPicPr>
          <p:cNvPr id="5" name="Picture 5" descr="1370352790_suveni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782" y="3491275"/>
            <a:ext cx="8177843" cy="314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85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08332"/>
          </a:xfrm>
        </p:spPr>
        <p:txBody>
          <a:bodyPr>
            <a:normAutofit/>
          </a:bodyPr>
          <a:lstStyle/>
          <a:p>
            <a:r>
              <a:rPr lang="ru-RU" sz="4000" b="1" dirty="0"/>
              <a:t>Фирменный стиль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4715655" cy="4050792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800" dirty="0"/>
              <a:t>В минимальный пакет фирменного стиля входит разработка логотипа и несколько фирменных элементов (например - визитки, бланки).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27</a:t>
            </a:fld>
            <a:endParaRPr lang="ru-RU"/>
          </a:p>
        </p:txBody>
      </p:sp>
      <p:pic>
        <p:nvPicPr>
          <p:cNvPr id="5" name="Picture 7" descr="f_4eb2b00dc94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277" y="1484930"/>
            <a:ext cx="615708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88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08332"/>
          </a:xfrm>
        </p:spPr>
        <p:txBody>
          <a:bodyPr>
            <a:normAutofit/>
          </a:bodyPr>
          <a:lstStyle/>
          <a:p>
            <a:r>
              <a:rPr lang="ru-RU" sz="4000" b="1" dirty="0"/>
              <a:t>Фирменный стиль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562" y="1933401"/>
            <a:ext cx="4527647" cy="4050792"/>
          </a:xfrm>
        </p:spPr>
        <p:txBody>
          <a:bodyPr/>
          <a:lstStyle/>
          <a:p>
            <a:r>
              <a:rPr lang="ru-RU" altLang="ru-RU" sz="2400" dirty="0"/>
              <a:t>Разработка логотипа без проработки основных элементов стиля является ошибкой, так как без остальных элементов логотип является всего лишь незаконченным проектом. Поэтому разработка логотипа - это всего лишь этап работы.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28</a:t>
            </a:fld>
            <a:endParaRPr lang="ru-RU"/>
          </a:p>
        </p:txBody>
      </p:sp>
      <p:pic>
        <p:nvPicPr>
          <p:cNvPr id="6" name="Picture 8" descr="f_495b7ba8322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404" y="1392964"/>
            <a:ext cx="6292460" cy="471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039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068224"/>
            <a:ext cx="10058400" cy="51039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dirty="0"/>
              <a:t>Выбор видов элементов фирменного стиля и их количества обуславливается профессиональной деятельностью Вашей компании и тем, каким образом Вы взаимодействуете с окружающим миром. </a:t>
            </a:r>
          </a:p>
          <a:p>
            <a:pPr>
              <a:lnSpc>
                <a:spcPct val="80000"/>
              </a:lnSpc>
            </a:pPr>
            <a:endParaRPr lang="ru-RU" altLang="ru-RU" sz="2400" dirty="0"/>
          </a:p>
          <a:p>
            <a:pPr>
              <a:lnSpc>
                <a:spcPct val="80000"/>
              </a:lnSpc>
            </a:pPr>
            <a:r>
              <a:rPr lang="ru-RU" altLang="ru-RU" sz="2400" dirty="0"/>
              <a:t>Фирменный стиль помогает достичь определенного единства в рекламе, что повышает ее эффективность. Ведь правильно расставленные акценты создадут выгодное впечатление о компании, а значит, Ваша продукция будет продавать сама себя. </a:t>
            </a:r>
            <a:endParaRPr lang="ru-RU" alt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970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22533"/>
            <a:ext cx="9601200" cy="920809"/>
          </a:xfrm>
        </p:spPr>
        <p:txBody>
          <a:bodyPr>
            <a:normAutofit fontScale="90000"/>
          </a:bodyPr>
          <a:lstStyle/>
          <a:p>
            <a:r>
              <a:rPr lang="ru-RU" sz="3600" b="1" i="1" dirty="0"/>
              <a:t>Создание фирменного стиля направлено на решение спектра задач</a:t>
            </a:r>
            <a:r>
              <a:rPr lang="ru-RU" sz="3600" b="1" i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948442"/>
            <a:ext cx="9601200" cy="479419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Идентификация</a:t>
            </a:r>
            <a:r>
              <a:rPr lang="ru-RU" dirty="0"/>
              <a:t> – указание на связь товаров и услуг с конкретным брендом, что облегчает клиентам процесс «узнавания» компании;</a:t>
            </a:r>
          </a:p>
          <a:p>
            <a:r>
              <a:rPr lang="ru-RU" b="1" dirty="0"/>
              <a:t>Формирование имиджа и доверия</a:t>
            </a:r>
            <a:r>
              <a:rPr lang="ru-RU" dirty="0"/>
              <a:t> – повышение престижа и имиджа компании для покупателей – в дальнейшем положительное отношение клиентов переносятся и на продукцию организации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dirty="0"/>
              <a:t>Продвижение</a:t>
            </a:r>
            <a:r>
              <a:rPr lang="ru-RU" dirty="0"/>
              <a:t> – помощь в продвижении бренда, присутствие фирменных элементов в рекламных сообщениях, оформлении торговых площадей и т. д. </a:t>
            </a:r>
            <a:endParaRPr lang="ru-RU" dirty="0" smtClean="0"/>
          </a:p>
          <a:p>
            <a:r>
              <a:rPr lang="ru-RU" b="1" dirty="0" smtClean="0"/>
              <a:t>Создание </a:t>
            </a:r>
            <a:r>
              <a:rPr lang="ru-RU" b="1" dirty="0"/>
              <a:t>и поддержание корпоративной культуры</a:t>
            </a:r>
            <a:r>
              <a:rPr lang="ru-RU" dirty="0"/>
              <a:t> – создание ощущения общности и единства внутри организации, донесение до сотрудников организации ее ключевых ценностей. Наличие фирменного стиля упрощает разработку маркетинговых сообщений компании, закрепляет в сознании потребителей положительный образ бренда, обеспечивает его узнаваемость на рынке и гарантирует выполнение ряда функций:</a:t>
            </a:r>
          </a:p>
          <a:p>
            <a:pPr marL="0" indent="444500">
              <a:buNone/>
            </a:pPr>
            <a:r>
              <a:rPr lang="ru-RU" dirty="0"/>
              <a:t>– повышает действенность маркетинговых инструментов;</a:t>
            </a:r>
          </a:p>
          <a:p>
            <a:pPr marL="0" indent="444500">
              <a:buNone/>
            </a:pPr>
            <a:r>
              <a:rPr lang="ru-RU" dirty="0"/>
              <a:t>– влияет на эстетичность внешнего облика компании и ее продукции;</a:t>
            </a:r>
          </a:p>
          <a:p>
            <a:pPr marL="0" indent="444500">
              <a:buNone/>
            </a:pPr>
            <a:r>
              <a:rPr lang="ru-RU" dirty="0"/>
              <a:t>– снижает затраты на вывод и продвижение новых продуктов на рынок.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37417"/>
          </a:xfrm>
        </p:spPr>
        <p:txBody>
          <a:bodyPr>
            <a:normAutofit/>
          </a:bodyPr>
          <a:lstStyle/>
          <a:p>
            <a:r>
              <a:rPr lang="ru-RU" sz="4000" dirty="0" err="1"/>
              <a:t>Б</a:t>
            </a:r>
            <a:r>
              <a:rPr lang="ru-RU" sz="4000" b="1" dirty="0" err="1" smtClean="0"/>
              <a:t>рендбук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728301"/>
            <a:ext cx="10058400" cy="4050792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/>
              <a:t>Разработка фирменного стиля завершается формированием </a:t>
            </a:r>
            <a:r>
              <a:rPr lang="ru-RU" sz="2600" dirty="0" err="1"/>
              <a:t>брендбука</a:t>
            </a:r>
            <a:r>
              <a:rPr lang="ru-RU" sz="2600" dirty="0"/>
              <a:t>. </a:t>
            </a:r>
          </a:p>
          <a:p>
            <a:r>
              <a:rPr lang="ru-RU" sz="2600" dirty="0"/>
              <a:t>Так называют документ, содержащий исчерпывающую информацию и наглядные пояснения относительно всех констант стиля с указанием точных размеров, пропорций,  общих и технических характеристик цветов, шрифтов и графических элементов  и правил их использования. </a:t>
            </a:r>
          </a:p>
          <a:p>
            <a:r>
              <a:rPr lang="ru-RU" sz="2600" dirty="0" err="1"/>
              <a:t>Брендбук</a:t>
            </a:r>
            <a:r>
              <a:rPr lang="ru-RU" sz="2600" dirty="0"/>
              <a:t> (</a:t>
            </a:r>
            <a:r>
              <a:rPr lang="ru-RU" sz="2600" dirty="0" err="1"/>
              <a:t>brandbооk</a:t>
            </a:r>
            <a:r>
              <a:rPr lang="ru-RU" sz="2600" dirty="0"/>
              <a:t>) —  объемное печатное издание, содержащее в себе информацию о компании и правилах использования фирменного стиля. </a:t>
            </a:r>
          </a:p>
          <a:p>
            <a:r>
              <a:rPr lang="ru-RU" sz="2600" dirty="0" err="1"/>
              <a:t>Брендбук</a:t>
            </a:r>
            <a:r>
              <a:rPr lang="ru-RU" sz="2600" dirty="0"/>
              <a:t> считается главной книгой компании,  поскольку предназначается для работников компании, для тех, кто занимается продвижением бренда на рынке.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624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37417"/>
          </a:xfrm>
        </p:spPr>
        <p:txBody>
          <a:bodyPr>
            <a:normAutofit/>
          </a:bodyPr>
          <a:lstStyle/>
          <a:p>
            <a:r>
              <a:rPr lang="ru-RU" sz="4000" dirty="0" err="1"/>
              <a:t>Б</a:t>
            </a:r>
            <a:r>
              <a:rPr lang="ru-RU" sz="4000" b="1" dirty="0" err="1" smtClean="0"/>
              <a:t>рендбук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err="1"/>
              <a:t>Брендбук</a:t>
            </a:r>
            <a:r>
              <a:rPr lang="ru-RU" sz="2400" dirty="0"/>
              <a:t> описывает технологию создания рекламного образа и PR-имиджа, то есть регулирует такие вопросы продвижения, как:	</a:t>
            </a:r>
          </a:p>
          <a:p>
            <a:pPr marL="0" indent="0">
              <a:buNone/>
            </a:pP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трансформация логотипа или товарного знака;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размещение логотипа в печатных изданиях и на сувенирах;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оформление мест продаж;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фирменная одежда персонала и многое другое.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78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11779"/>
          </a:xfrm>
        </p:spPr>
        <p:txBody>
          <a:bodyPr>
            <a:normAutofit/>
          </a:bodyPr>
          <a:lstStyle/>
          <a:p>
            <a:r>
              <a:rPr lang="ru-RU" altLang="ru-RU" sz="4000" b="1" dirty="0" err="1"/>
              <a:t>Ребрендинг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358781"/>
            <a:ext cx="10058400" cy="5178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100" dirty="0" smtClean="0"/>
              <a:t>— </a:t>
            </a:r>
            <a:r>
              <a:rPr lang="ru-RU" sz="2100" dirty="0"/>
              <a:t>активная маркетинговая стратегия; включает комплекс мероприятий по изменению </a:t>
            </a:r>
            <a:r>
              <a:rPr lang="ru-RU" sz="2100" dirty="0">
                <a:hlinkClick r:id="rId2" tooltip="Бренд"/>
              </a:rPr>
              <a:t>бренда</a:t>
            </a:r>
            <a:r>
              <a:rPr lang="ru-RU" sz="2100" dirty="0"/>
              <a:t> (как </a:t>
            </a:r>
            <a:r>
              <a:rPr lang="ru-RU" sz="2100" dirty="0">
                <a:hlinkClick r:id="rId3" tooltip="Коммерческая организация"/>
              </a:rPr>
              <a:t>компании</a:t>
            </a:r>
            <a:r>
              <a:rPr lang="ru-RU" sz="2100" dirty="0"/>
              <a:t>, так и производимого ею </a:t>
            </a:r>
            <a:r>
              <a:rPr lang="ru-RU" sz="2100" dirty="0">
                <a:hlinkClick r:id="rId4" tooltip="Товар"/>
              </a:rPr>
              <a:t>товара</a:t>
            </a:r>
            <a:r>
              <a:rPr lang="ru-RU" sz="2100" dirty="0"/>
              <a:t>), либо его составляющих: </a:t>
            </a:r>
            <a:r>
              <a:rPr lang="ru-RU" sz="2100" dirty="0">
                <a:hlinkClick r:id="rId5" tooltip="Торговая марка"/>
              </a:rPr>
              <a:t>названия</a:t>
            </a:r>
            <a:r>
              <a:rPr lang="ru-RU" sz="2100" dirty="0"/>
              <a:t>, </a:t>
            </a:r>
            <a:r>
              <a:rPr lang="ru-RU" sz="2100" dirty="0">
                <a:hlinkClick r:id="rId6" tooltip="Логотип"/>
              </a:rPr>
              <a:t>логотипа</a:t>
            </a:r>
            <a:r>
              <a:rPr lang="ru-RU" sz="2100" dirty="0"/>
              <a:t>, </a:t>
            </a:r>
            <a:r>
              <a:rPr lang="ru-RU" sz="2100" dirty="0">
                <a:hlinkClick r:id="rId7" tooltip="Лозунг"/>
              </a:rPr>
              <a:t>слогана</a:t>
            </a:r>
            <a:r>
              <a:rPr lang="ru-RU" sz="2100" dirty="0"/>
              <a:t>, </a:t>
            </a:r>
            <a:r>
              <a:rPr lang="ru-RU" sz="2100" dirty="0">
                <a:hlinkClick r:id="rId8" tooltip="Дизайн"/>
              </a:rPr>
              <a:t>визуального оформления</a:t>
            </a:r>
            <a:r>
              <a:rPr lang="ru-RU" sz="2100" dirty="0"/>
              <a:t>, с изменением </a:t>
            </a:r>
            <a:r>
              <a:rPr lang="ru-RU" sz="2100" dirty="0">
                <a:hlinkClick r:id="rId9" tooltip="Позиционирование на рынке"/>
              </a:rPr>
              <a:t>позиционирования</a:t>
            </a:r>
            <a:r>
              <a:rPr lang="ru-RU" sz="2100" dirty="0"/>
              <a:t>. </a:t>
            </a:r>
            <a:r>
              <a:rPr lang="ru-RU" sz="2100" dirty="0"/>
              <a:t>Проводится в русле изменения концептуальной идеологии бренда. </a:t>
            </a:r>
            <a:r>
              <a:rPr lang="ru-RU" sz="2100" dirty="0"/>
              <a:t>Это подразумевает, что в компании (продукте) произошли довольно существенные </a:t>
            </a:r>
            <a:r>
              <a:rPr lang="ru-RU" sz="2100" dirty="0" smtClean="0"/>
              <a:t>изменения.</a:t>
            </a:r>
          </a:p>
          <a:p>
            <a:pPr marL="0" indent="0">
              <a:buNone/>
            </a:pPr>
            <a:endParaRPr lang="ru-RU" sz="2100" dirty="0"/>
          </a:p>
          <a:p>
            <a:r>
              <a:rPr lang="ru-RU" dirty="0" smtClean="0"/>
              <a:t>наблюдается </a:t>
            </a:r>
            <a:r>
              <a:rPr lang="ru-RU" dirty="0"/>
              <a:t>спад популярности проекта;</a:t>
            </a:r>
          </a:p>
          <a:p>
            <a:r>
              <a:rPr lang="ru-RU" dirty="0"/>
              <a:t>многие ключевые элементы, слоган, визуальные атрибуты существенно устарели;</a:t>
            </a:r>
          </a:p>
          <a:p>
            <a:r>
              <a:rPr lang="ru-RU" dirty="0"/>
              <a:t>стратегия не актуальна;</a:t>
            </a:r>
          </a:p>
          <a:p>
            <a:r>
              <a:rPr lang="ru-RU" dirty="0"/>
              <a:t>организация желает выйти на качественно новый уровень, расширить рамки работы;</a:t>
            </a:r>
          </a:p>
          <a:p>
            <a:r>
              <a:rPr lang="ru-RU" dirty="0"/>
              <a:t>кардинально изменить профиль собственной деятельности;</a:t>
            </a:r>
          </a:p>
          <a:p>
            <a:r>
              <a:rPr lang="ru-RU" dirty="0"/>
              <a:t>увеличить лояльность клиентов или расширить аудиторию потенциальных потребителей.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Стоимость </a:t>
            </a:r>
            <a:r>
              <a:rPr lang="ru-RU" dirty="0" err="1"/>
              <a:t>ребрендинга</a:t>
            </a:r>
            <a:r>
              <a:rPr lang="ru-RU" dirty="0"/>
              <a:t> зависит от масштабности будущих изменений и степени радикальности мер, оговоренных клиентов. В любом случае, улучшение, внесение новых креативных идей и совершенствование стратегии всегда идет на пользу.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92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63054"/>
          </a:xfrm>
        </p:spPr>
        <p:txBody>
          <a:bodyPr>
            <a:normAutofit/>
          </a:bodyPr>
          <a:lstStyle/>
          <a:p>
            <a:r>
              <a:rPr lang="ru-RU" sz="4000" b="1" dirty="0" err="1"/>
              <a:t>Ребрендин</a:t>
            </a:r>
            <a:r>
              <a:rPr lang="ru-RU" sz="4000" b="1" dirty="0"/>
              <a:t> состоит из: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/>
              <a:t>Перепозиционировании</a:t>
            </a:r>
            <a:r>
              <a:rPr lang="ru-RU" sz="2400" dirty="0"/>
              <a:t> бренда.</a:t>
            </a:r>
          </a:p>
          <a:p>
            <a:r>
              <a:rPr lang="ru-RU" sz="2400" dirty="0"/>
              <a:t>Изменение философии бренда. </a:t>
            </a:r>
          </a:p>
          <a:p>
            <a:r>
              <a:rPr lang="ru-RU" sz="2400" dirty="0"/>
              <a:t>Новизна в подаче бренда. </a:t>
            </a:r>
          </a:p>
          <a:p>
            <a:r>
              <a:rPr lang="ru-RU" sz="2400" dirty="0"/>
              <a:t>Изменение фирменного стиля. </a:t>
            </a:r>
          </a:p>
          <a:p>
            <a:r>
              <a:rPr lang="ru-RU" sz="2400" dirty="0"/>
              <a:t>Быстрое нахождение бренда в точках продаж. </a:t>
            </a:r>
          </a:p>
          <a:p>
            <a:r>
              <a:rPr lang="ru-RU" sz="2400" dirty="0"/>
              <a:t>Вводятся новые сервисные услуги.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392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65604"/>
          </a:xfrm>
        </p:spPr>
        <p:txBody>
          <a:bodyPr>
            <a:normAutofit/>
          </a:bodyPr>
          <a:lstStyle/>
          <a:p>
            <a:r>
              <a:rPr lang="ru-RU" sz="4000" b="1" dirty="0"/>
              <a:t>Этапы </a:t>
            </a:r>
            <a:r>
              <a:rPr lang="ru-RU" sz="4000" b="1" dirty="0" err="1"/>
              <a:t>ребрендинга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/>
              <a:t>Этап 1. Анализ бренда. На этом начальном этапе требуется проанализировать состояние марки, ее слабые и сильные стороны, необходимо выявить, как глубоко необходимо провести </a:t>
            </a:r>
            <a:r>
              <a:rPr lang="ru-RU" sz="2400" dirty="0" err="1"/>
              <a:t>ребрендинг</a:t>
            </a:r>
            <a:r>
              <a:rPr lang="ru-RU" sz="2400" dirty="0"/>
              <a:t>.</a:t>
            </a:r>
          </a:p>
          <a:p>
            <a:r>
              <a:rPr lang="ru-RU" sz="2400" dirty="0"/>
              <a:t>Этап 2. Разработка путей изменений недочетов. На этом этапе выделяются элементы и пути решения задач.</a:t>
            </a:r>
          </a:p>
          <a:p>
            <a:r>
              <a:rPr lang="ru-RU" sz="2400" dirty="0"/>
              <a:t>Этап 3. Внесение изменений в бренд. После подготовки всех необходимы алгоритмов обновляется бренд организации.</a:t>
            </a:r>
          </a:p>
          <a:p>
            <a:r>
              <a:rPr lang="ru-RU" sz="2400" dirty="0"/>
              <a:t>Этап 4. Донести новую концепцию бренда до аудитории, а также необходимо рассказать, в чем была потребность процесса </a:t>
            </a:r>
            <a:r>
              <a:rPr lang="ru-RU" sz="2400" dirty="0" err="1"/>
              <a:t>ребрендинга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17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48512"/>
          </a:xfrm>
        </p:spPr>
        <p:txBody>
          <a:bodyPr>
            <a:normAutofit/>
          </a:bodyPr>
          <a:lstStyle/>
          <a:p>
            <a:r>
              <a:rPr lang="ru-RU" altLang="ru-RU" sz="3200" b="1" dirty="0" err="1" smtClean="0"/>
              <a:t>Ребрендинг</a:t>
            </a:r>
            <a:r>
              <a:rPr lang="ru-RU" altLang="ru-RU" sz="3200" b="1" dirty="0" smtClean="0"/>
              <a:t> бывает: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35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526395"/>
              </p:ext>
            </p:extLst>
          </p:nvPr>
        </p:nvGraphicFramePr>
        <p:xfrm>
          <a:off x="888762" y="1591336"/>
          <a:ext cx="9981488" cy="4681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0744">
                  <a:extLst>
                    <a:ext uri="{9D8B030D-6E8A-4147-A177-3AD203B41FA5}">
                      <a16:colId xmlns:a16="http://schemas.microsoft.com/office/drawing/2014/main" val="2735734215"/>
                    </a:ext>
                  </a:extLst>
                </a:gridCol>
                <a:gridCol w="4990744">
                  <a:extLst>
                    <a:ext uri="{9D8B030D-6E8A-4147-A177-3AD203B41FA5}">
                      <a16:colId xmlns:a16="http://schemas.microsoft.com/office/drawing/2014/main" val="1710118087"/>
                    </a:ext>
                  </a:extLst>
                </a:gridCol>
              </a:tblGrid>
              <a:tr h="9466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Комплексный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Косметический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2442211"/>
                  </a:ext>
                </a:extLst>
              </a:tr>
              <a:tr h="3734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- это комплексное изменение всех аспектов бренда начиная от названия фирмы, заканчивая идеологией предприятия.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- </a:t>
                      </a:r>
                      <a:r>
                        <a:rPr lang="ru-RU" sz="2400" dirty="0" smtClean="0"/>
                        <a:t>это поверхностное изменение части бренда, без изменения главных основ.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405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706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66501"/>
          </a:xfrm>
        </p:spPr>
        <p:txBody>
          <a:bodyPr>
            <a:normAutofit/>
          </a:bodyPr>
          <a:lstStyle/>
          <a:p>
            <a:r>
              <a:rPr lang="ru-RU" altLang="ru-RU" sz="3200" b="1" dirty="0" err="1"/>
              <a:t>Ребрендинг</a:t>
            </a:r>
            <a:r>
              <a:rPr lang="ru-RU" altLang="ru-RU" sz="3200" b="1" dirty="0"/>
              <a:t> логотипов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36</a:t>
            </a:fld>
            <a:endParaRPr lang="ru-RU"/>
          </a:p>
        </p:txBody>
      </p:sp>
      <p:pic>
        <p:nvPicPr>
          <p:cNvPr id="5" name="Picture 7" descr="ntv_logo_evolution">
            <a:extLst>
              <a:ext uri="{FF2B5EF4-FFF2-40B4-BE49-F238E27FC236}">
                <a16:creationId xmlns:a16="http://schemas.microsoft.com/office/drawing/2014/main" id="{CFCFA5E6-BFF2-4276-A630-64CC5FEBA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32" y="1458797"/>
            <a:ext cx="5010342" cy="189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apple-logo">
            <a:extLst>
              <a:ext uri="{FF2B5EF4-FFF2-40B4-BE49-F238E27FC236}">
                <a16:creationId xmlns:a16="http://schemas.microsoft.com/office/drawing/2014/main" id="{FD83D220-2D7D-407E-B2AC-301BF1C73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5" y="1421319"/>
            <a:ext cx="5565629" cy="19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BMW-657x313_c">
            <a:extLst>
              <a:ext uri="{FF2B5EF4-FFF2-40B4-BE49-F238E27FC236}">
                <a16:creationId xmlns:a16="http://schemas.microsoft.com/office/drawing/2014/main" id="{387BA07E-57D2-4BF4-B3E9-CD7C11DEB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41" y="3656584"/>
            <a:ext cx="62579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454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82695"/>
          </a:xfrm>
        </p:spPr>
        <p:txBody>
          <a:bodyPr>
            <a:normAutofit/>
          </a:bodyPr>
          <a:lstStyle/>
          <a:p>
            <a:r>
              <a:rPr lang="ru-RU" altLang="ru-RU" sz="3200" b="1" dirty="0" err="1"/>
              <a:t>Ребрендинг</a:t>
            </a:r>
            <a:r>
              <a:rPr lang="ru-RU" altLang="ru-RU" sz="3200" b="1" dirty="0"/>
              <a:t> логотипов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37</a:t>
            </a:fld>
            <a:endParaRPr lang="ru-RU"/>
          </a:p>
        </p:txBody>
      </p:sp>
      <p:pic>
        <p:nvPicPr>
          <p:cNvPr id="5" name="Picture 5" descr="sber">
            <a:extLst>
              <a:ext uri="{FF2B5EF4-FFF2-40B4-BE49-F238E27FC236}">
                <a16:creationId xmlns:a16="http://schemas.microsoft.com/office/drawing/2014/main" id="{50162862-8484-4442-8D82-4E249BA20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5" y="1780003"/>
            <a:ext cx="63039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e212b94613c9000938fe08eeafbb2f6564cb079_265">
            <a:extLst>
              <a:ext uri="{FF2B5EF4-FFF2-40B4-BE49-F238E27FC236}">
                <a16:creationId xmlns:a16="http://schemas.microsoft.com/office/drawing/2014/main" id="{E594AB91-D021-4A26-BC43-0D4A909A8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759" y="1527590"/>
            <a:ext cx="38735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033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82695"/>
          </a:xfrm>
        </p:spPr>
        <p:txBody>
          <a:bodyPr>
            <a:normAutofit/>
          </a:bodyPr>
          <a:lstStyle/>
          <a:p>
            <a:r>
              <a:rPr lang="ru-RU" altLang="ru-RU" sz="3200" b="1" dirty="0" err="1"/>
              <a:t>Ребрендинг</a:t>
            </a:r>
            <a:r>
              <a:rPr lang="ru-RU" altLang="ru-RU" sz="3200" b="1" dirty="0"/>
              <a:t> логотипов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38</a:t>
            </a:fld>
            <a:endParaRPr lang="ru-RU"/>
          </a:p>
        </p:txBody>
      </p:sp>
      <p:pic>
        <p:nvPicPr>
          <p:cNvPr id="5" name="Picture 5" descr="132510">
            <a:extLst>
              <a:ext uri="{FF2B5EF4-FFF2-40B4-BE49-F238E27FC236}">
                <a16:creationId xmlns:a16="http://schemas.microsoft.com/office/drawing/2014/main" id="{35F69FFB-F1A6-4CBF-AB0A-5BD0A03FA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47" y="1511872"/>
            <a:ext cx="10202862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048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82695"/>
          </a:xfrm>
        </p:spPr>
        <p:txBody>
          <a:bodyPr>
            <a:normAutofit/>
          </a:bodyPr>
          <a:lstStyle/>
          <a:p>
            <a:r>
              <a:rPr lang="ru-RU" altLang="ru-RU" sz="3200" b="1" dirty="0" err="1"/>
              <a:t>Ребрендинг</a:t>
            </a:r>
            <a:r>
              <a:rPr lang="ru-RU" altLang="ru-RU" sz="3200" b="1" dirty="0"/>
              <a:t> логотипов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39</a:t>
            </a:fld>
            <a:endParaRPr lang="ru-RU"/>
          </a:p>
        </p:txBody>
      </p:sp>
      <p:pic>
        <p:nvPicPr>
          <p:cNvPr id="5" name="Picture 5" descr="%D0%B4%D0%B8%D0%B7%D0%B0%D0%B9%D0%BD-%D0%BC%D0%B5%D1%82%D1%80%D0%BE-%D0%B0%D1%80%D1%82%D0%B5%D0%BC%D0%B8%D0%B9-%D0%BB%D0%B5%D0%B1%D0%B5%D0%B4%D0%B5%D0%B2-%D0%BB%D0%BE%D0%B3%D0%BE%D1%82%D0%B8%D0%BF-1518734">
            <a:extLst>
              <a:ext uri="{FF2B5EF4-FFF2-40B4-BE49-F238E27FC236}">
                <a16:creationId xmlns:a16="http://schemas.microsoft.com/office/drawing/2014/main" id="{95DE1EFB-23E7-4FEE-854C-693A10191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763" y="1749232"/>
            <a:ext cx="3841750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997">
            <a:extLst>
              <a:ext uri="{FF2B5EF4-FFF2-40B4-BE49-F238E27FC236}">
                <a16:creationId xmlns:a16="http://schemas.microsoft.com/office/drawing/2014/main" id="{18C1294E-48BA-4394-AE35-0BF5E37B3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3447256"/>
            <a:ext cx="5545137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70d91d618375bc684409">
            <a:extLst>
              <a:ext uri="{FF2B5EF4-FFF2-40B4-BE49-F238E27FC236}">
                <a16:creationId xmlns:a16="http://schemas.microsoft.com/office/drawing/2014/main" id="{C248E7DF-1C36-462E-818E-009385467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996728"/>
            <a:ext cx="52593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36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13988"/>
            <a:ext cx="9601200" cy="73280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такое фирменный стиль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937091"/>
            <a:ext cx="9601200" cy="143142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Фирменный </a:t>
            </a:r>
            <a:r>
              <a:rPr lang="ru-RU" b="1" dirty="0"/>
              <a:t>стиль</a:t>
            </a:r>
            <a:r>
              <a:rPr lang="ru-RU" dirty="0"/>
              <a:t> </a:t>
            </a:r>
            <a:r>
              <a:rPr lang="ru-RU" dirty="0" smtClean="0"/>
              <a:t>–смысловая </a:t>
            </a:r>
            <a:r>
              <a:rPr lang="ru-RU" dirty="0"/>
              <a:t>и визуальная индивидуальность, выраженная через цвет, форму, текст и звук.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4</a:t>
            </a:fld>
            <a:endParaRPr lang="ru-RU"/>
          </a:p>
        </p:txBody>
      </p:sp>
      <p:pic>
        <p:nvPicPr>
          <p:cNvPr id="1026" name="Picture 2" descr="фирменный стиль айден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301" y="2678440"/>
            <a:ext cx="5691499" cy="379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191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82695"/>
          </a:xfrm>
        </p:spPr>
        <p:txBody>
          <a:bodyPr>
            <a:normAutofit/>
          </a:bodyPr>
          <a:lstStyle/>
          <a:p>
            <a:r>
              <a:rPr lang="ru-RU" altLang="ru-RU" sz="3200" b="1" dirty="0" err="1" smtClean="0"/>
              <a:t>Ребрендинг</a:t>
            </a:r>
            <a:endParaRPr lang="ru-RU" sz="3200" b="1" dirty="0"/>
          </a:p>
        </p:txBody>
      </p:sp>
      <p:pic>
        <p:nvPicPr>
          <p:cNvPr id="6" name="Объект 1">
            <a:extLst>
              <a:ext uri="{FF2B5EF4-FFF2-40B4-BE49-F238E27FC236}">
                <a16:creationId xmlns:a16="http://schemas.microsoft.com/office/drawing/2014/main" id="{96500FBF-2505-4A12-A25A-D1CC97F47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7557" y="3003451"/>
            <a:ext cx="5383235" cy="228619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40</a:t>
            </a:fld>
            <a:endParaRPr lang="ru-RU"/>
          </a:p>
        </p:txBody>
      </p:sp>
      <p:pic>
        <p:nvPicPr>
          <p:cNvPr id="7" name="Picture 5" descr="Ребрендинг логотипа Starbu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98" y="1261623"/>
            <a:ext cx="6116638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202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82695"/>
          </a:xfrm>
        </p:spPr>
        <p:txBody>
          <a:bodyPr>
            <a:normAutofit/>
          </a:bodyPr>
          <a:lstStyle/>
          <a:p>
            <a:r>
              <a:rPr lang="ru-RU" altLang="ru-RU" sz="3200" b="1" dirty="0" err="1" smtClean="0"/>
              <a:t>Ребрендинг</a:t>
            </a:r>
            <a:endParaRPr lang="ru-RU" sz="3200" b="1" dirty="0"/>
          </a:p>
        </p:txBody>
      </p:sp>
      <p:pic>
        <p:nvPicPr>
          <p:cNvPr id="5" name="Объект 1">
            <a:extLst>
              <a:ext uri="{FF2B5EF4-FFF2-40B4-BE49-F238E27FC236}">
                <a16:creationId xmlns:a16="http://schemas.microsoft.com/office/drawing/2014/main" id="{87B34DF0-A2C7-4332-BEDD-11EE5420B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32" y="1628800"/>
            <a:ext cx="10353675" cy="303550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41</a:t>
            </a:fld>
            <a:endParaRPr lang="ru-RU"/>
          </a:p>
        </p:txBody>
      </p:sp>
      <p:pic>
        <p:nvPicPr>
          <p:cNvPr id="6" name="Picture 5" descr="Ребрендинг логотипа одноклассники - новый вариа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4941168"/>
            <a:ext cx="7089339" cy="150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Ребрендинг логотипа одноклассники - старый вариан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941168"/>
            <a:ext cx="2257751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203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26321"/>
          </a:xfrm>
        </p:spPr>
        <p:txBody>
          <a:bodyPr>
            <a:noAutofit/>
          </a:bodyPr>
          <a:lstStyle/>
          <a:p>
            <a:r>
              <a:rPr lang="ru-RU" sz="4400" b="1" dirty="0" err="1" smtClean="0"/>
              <a:t>Айдентика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395016"/>
            <a:ext cx="10058400" cy="1570375"/>
          </a:xfrm>
        </p:spPr>
        <p:txBody>
          <a:bodyPr/>
          <a:lstStyle/>
          <a:p>
            <a:r>
              <a:rPr lang="ru-RU" sz="2400" b="1" i="1" dirty="0" err="1"/>
              <a:t>Айдентика</a:t>
            </a:r>
            <a:r>
              <a:rPr lang="ru-RU" sz="2400" i="1" dirty="0"/>
              <a:t> – все, что помогает узнать бренд, и что можно увидеть или потрогать.</a:t>
            </a:r>
            <a:endParaRPr lang="ru-RU" sz="2400" dirty="0"/>
          </a:p>
          <a:p>
            <a:r>
              <a:rPr lang="ru-RU" sz="2400" b="1" i="1" dirty="0" err="1"/>
              <a:t>Айдентика</a:t>
            </a:r>
            <a:r>
              <a:rPr lang="ru-RU" sz="2400" dirty="0" smtClean="0"/>
              <a:t> </a:t>
            </a:r>
            <a:r>
              <a:rPr lang="ru-RU" sz="2400" dirty="0"/>
              <a:t>бренда включает в себя: </a:t>
            </a:r>
            <a:r>
              <a:rPr lang="ru-RU" sz="2400" dirty="0" err="1">
                <a:hlinkClick r:id="rId2"/>
              </a:rPr>
              <a:t>нейминг</a:t>
            </a:r>
            <a:r>
              <a:rPr lang="ru-RU" sz="2400" dirty="0"/>
              <a:t>, </a:t>
            </a:r>
            <a:r>
              <a:rPr lang="ru-RU" sz="2400" dirty="0">
                <a:hlinkClick r:id="rId3"/>
              </a:rPr>
              <a:t>логотип</a:t>
            </a:r>
            <a:r>
              <a:rPr lang="ru-RU" sz="2400" dirty="0"/>
              <a:t>, </a:t>
            </a:r>
            <a:r>
              <a:rPr lang="ru-RU" sz="2400" dirty="0">
                <a:hlinkClick r:id="rId4"/>
              </a:rPr>
              <a:t>фирменный стиль</a:t>
            </a:r>
            <a:r>
              <a:rPr lang="ru-RU" sz="2400" dirty="0"/>
              <a:t> и </a:t>
            </a:r>
            <a:r>
              <a:rPr lang="ru-RU" sz="2400" dirty="0" err="1">
                <a:hlinkClick r:id="rId5"/>
              </a:rPr>
              <a:t>брендбук</a:t>
            </a:r>
            <a:r>
              <a:rPr lang="ru-RU" dirty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42</a:t>
            </a:fld>
            <a:endParaRPr lang="ru-RU"/>
          </a:p>
        </p:txBody>
      </p:sp>
      <p:pic>
        <p:nvPicPr>
          <p:cNvPr id="5122" name="Picture 2" descr="айдентика бренда приме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169" y="3229967"/>
            <a:ext cx="4424970" cy="340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2473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17775"/>
          </a:xfrm>
        </p:spPr>
        <p:txBody>
          <a:bodyPr>
            <a:normAutofit/>
          </a:bodyPr>
          <a:lstStyle/>
          <a:p>
            <a:r>
              <a:rPr lang="ru-RU" sz="3600" dirty="0"/>
              <a:t>О</a:t>
            </a:r>
            <a:r>
              <a:rPr lang="ru-RU" sz="3600" b="1" dirty="0" smtClean="0"/>
              <a:t>сновные </a:t>
            </a:r>
            <a:r>
              <a:rPr lang="ru-RU" sz="3600" b="1" dirty="0"/>
              <a:t>плюсы </a:t>
            </a:r>
            <a:r>
              <a:rPr lang="ru-RU" sz="3600" b="1" dirty="0" err="1"/>
              <a:t>айдентики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/>
              <a:t>Делает бренд узнаваемым;</a:t>
            </a:r>
          </a:p>
          <a:p>
            <a:pPr lvl="0"/>
            <a:r>
              <a:rPr lang="ru-RU" sz="2400" dirty="0"/>
              <a:t>Помогает отстроиться от конкурентов;</a:t>
            </a:r>
          </a:p>
          <a:p>
            <a:pPr lvl="0"/>
            <a:r>
              <a:rPr lang="ru-RU" sz="2400" dirty="0"/>
              <a:t>Цепляет клиентов эмоционально;</a:t>
            </a:r>
          </a:p>
          <a:p>
            <a:pPr lvl="0"/>
            <a:r>
              <a:rPr lang="ru-RU" sz="2400" dirty="0"/>
              <a:t>Создает образ надежной компании;</a:t>
            </a:r>
          </a:p>
          <a:p>
            <a:pPr lvl="0"/>
            <a:r>
              <a:rPr lang="ru-RU" sz="2400" dirty="0"/>
              <a:t>Транслирует ценности компании.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196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83592"/>
          </a:xfrm>
        </p:spPr>
        <p:txBody>
          <a:bodyPr>
            <a:noAutofit/>
          </a:bodyPr>
          <a:lstStyle/>
          <a:p>
            <a:r>
              <a:rPr lang="ru-RU" sz="4000" b="1" dirty="0"/>
              <a:t>Что входит в </a:t>
            </a:r>
            <a:r>
              <a:rPr lang="ru-RU" sz="4000" b="1" dirty="0" err="1"/>
              <a:t>айдентику</a:t>
            </a:r>
            <a:endParaRPr lang="ru-RU" sz="4000" dirty="0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069848" y="1267513"/>
            <a:ext cx="10058400" cy="84530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Элемент </a:t>
            </a:r>
            <a:r>
              <a:rPr lang="ru-RU" b="1" dirty="0"/>
              <a:t>1. Шрифт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44</a:t>
            </a:fld>
            <a:endParaRPr lang="ru-RU"/>
          </a:p>
        </p:txBody>
      </p:sp>
      <p:pic>
        <p:nvPicPr>
          <p:cNvPr id="6146" name="Picture 2" descr="айдентика бренда v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19" y="2312109"/>
            <a:ext cx="64674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3883" y="3509693"/>
            <a:ext cx="417598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3030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2. Студия Артемия Лебедева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3883" y="1780305"/>
            <a:ext cx="184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3030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1. VS.RU</a:t>
            </a:r>
          </a:p>
        </p:txBody>
      </p:sp>
      <p:pic>
        <p:nvPicPr>
          <p:cNvPr id="6148" name="Picture 4" descr="айдентика бренда артемий лебеде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19" y="4097678"/>
            <a:ext cx="6007380" cy="254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8550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45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8772" y="700700"/>
            <a:ext cx="204575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3030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3. </a:t>
            </a:r>
            <a:r>
              <a:rPr lang="ru-RU" b="1" i="1" dirty="0" err="1">
                <a:solidFill>
                  <a:srgbClr val="3030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LaModa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айдентика бренда lam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72" y="1793303"/>
            <a:ext cx="97536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544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7478" y="531891"/>
            <a:ext cx="10058400" cy="467967"/>
          </a:xfrm>
        </p:spPr>
        <p:txBody>
          <a:bodyPr/>
          <a:lstStyle/>
          <a:p>
            <a:pPr marL="0" indent="0">
              <a:buNone/>
            </a:pPr>
            <a:r>
              <a:rPr lang="ru-RU" b="1" smtClean="0"/>
              <a:t>Элемент 2. Цветовая гамма</a:t>
            </a:r>
            <a:endParaRPr lang="ru-RU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46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07478" y="1183661"/>
            <a:ext cx="160967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3030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1. KFC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51763" y="1183661"/>
            <a:ext cx="268175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3030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2</a:t>
            </a:r>
            <a:r>
              <a:rPr lang="ru-RU" i="1" dirty="0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Nickelodeon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айдентика бренда k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53" y="1756160"/>
            <a:ext cx="5459813" cy="307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айдентика бренда nickelode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552" y="1870757"/>
            <a:ext cx="4638616" cy="313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3872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47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31925" y="322741"/>
            <a:ext cx="233589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3030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3. </a:t>
            </a:r>
            <a:r>
              <a:rPr lang="ru-RU" b="1" i="1" dirty="0" err="1">
                <a:solidFill>
                  <a:srgbClr val="3030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McDonalds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59385" y="281303"/>
            <a:ext cx="218540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3030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4. </a:t>
            </a:r>
            <a:r>
              <a:rPr lang="ru-RU" b="1" i="1" dirty="0" err="1">
                <a:solidFill>
                  <a:srgbClr val="3030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Starbucks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айдентика бренда mcdonal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88" y="820397"/>
            <a:ext cx="2695569" cy="263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айдентика бренда starbuc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985" y="697097"/>
            <a:ext cx="2677849" cy="272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60112" y="3713216"/>
            <a:ext cx="179933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3030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5. </a:t>
            </a:r>
            <a:r>
              <a:rPr lang="ru-RU" b="1" i="1" dirty="0" err="1" smtClean="0">
                <a:solidFill>
                  <a:srgbClr val="3030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Milka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30613" y="3613319"/>
            <a:ext cx="290979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3030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6. </a:t>
            </a:r>
            <a:r>
              <a:rPr lang="ru-RU" b="1" i="1" dirty="0" err="1">
                <a:solidFill>
                  <a:srgbClr val="3030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</a:t>
            </a:r>
            <a:r>
              <a:rPr lang="ru-RU" b="1" i="1" dirty="0">
                <a:solidFill>
                  <a:srgbClr val="3030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4" name="Picture 8" descr="айдентика бренда mil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00" y="4101912"/>
            <a:ext cx="3912246" cy="259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айдентика бренда tel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573" y="4287556"/>
            <a:ext cx="3433659" cy="195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709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203" y="420795"/>
            <a:ext cx="10058400" cy="48505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Элемент </a:t>
            </a:r>
            <a:r>
              <a:rPr lang="ru-RU" b="1" dirty="0"/>
              <a:t>3. Геометрия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48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56203" y="1385590"/>
            <a:ext cx="199926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3030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1. Билайн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6203" y="3294473"/>
            <a:ext cx="165141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3030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2. IBM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6203" y="5460834"/>
            <a:ext cx="255871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3030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3. </a:t>
            </a:r>
            <a:r>
              <a:rPr lang="ru-RU" b="1" i="1" dirty="0" err="1">
                <a:solidFill>
                  <a:srgbClr val="3030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ПриватБанк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айдентика бренда би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25" y="465917"/>
            <a:ext cx="3831286" cy="222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айдентика бренда ib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38" y="2617962"/>
            <a:ext cx="3403660" cy="174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айдентика бренда приват бан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297" y="4303767"/>
            <a:ext cx="3259342" cy="231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5183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40863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Отличие от фирменного </a:t>
            </a:r>
            <a:r>
              <a:rPr lang="ru-RU" sz="4000" b="1" dirty="0" smtClean="0"/>
              <a:t>стиля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/>
              <a:t>Цель </a:t>
            </a:r>
            <a:r>
              <a:rPr lang="ru-RU" sz="2400" b="1" i="1" dirty="0" err="1"/>
              <a:t>айдентики</a:t>
            </a:r>
            <a:r>
              <a:rPr lang="ru-RU" sz="2400" i="1" dirty="0"/>
              <a:t> – воспроизвести образ бренд в его физическом воплощении согласно ценностям компании.</a:t>
            </a:r>
            <a:endParaRPr lang="ru-RU" sz="2400" dirty="0"/>
          </a:p>
          <a:p>
            <a:r>
              <a:rPr lang="ru-RU" sz="2400" b="1" i="1" dirty="0"/>
              <a:t>Цель фирменного стиля</a:t>
            </a:r>
            <a:r>
              <a:rPr lang="ru-RU" sz="2400" i="1" dirty="0"/>
              <a:t> – повысить узнаваемость бренда (без эмоциональной привязки).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42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29426"/>
            <a:ext cx="9601200" cy="707164"/>
          </a:xfrm>
        </p:spPr>
        <p:txBody>
          <a:bodyPr>
            <a:normAutofit/>
          </a:bodyPr>
          <a:lstStyle/>
          <a:p>
            <a:r>
              <a:rPr lang="ru-RU" sz="3200" b="1" dirty="0"/>
              <a:t>Плюсы фирменного </a:t>
            </a:r>
            <a:r>
              <a:rPr lang="ru-RU" sz="3200" b="1" dirty="0" smtClean="0"/>
              <a:t>стиля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2336" y="5068739"/>
            <a:ext cx="9601200" cy="1596980"/>
          </a:xfrm>
        </p:spPr>
        <p:txBody>
          <a:bodyPr>
            <a:normAutofit/>
          </a:bodyPr>
          <a:lstStyle/>
          <a:p>
            <a:r>
              <a:rPr lang="ru-RU" b="1" dirty="0"/>
              <a:t>Дифференцирование</a:t>
            </a:r>
            <a:r>
              <a:rPr lang="ru-RU" dirty="0"/>
              <a:t>. Вашу компанию легко отличат от конкурентов;</a:t>
            </a:r>
          </a:p>
          <a:p>
            <a:r>
              <a:rPr lang="ru-RU" b="1" dirty="0"/>
              <a:t>Идентификация</a:t>
            </a:r>
            <a:r>
              <a:rPr lang="ru-RU" dirty="0"/>
              <a:t>. Вашу компанию легко узнают среди конкурентов;</a:t>
            </a:r>
          </a:p>
          <a:p>
            <a:r>
              <a:rPr lang="ru-RU" b="1" dirty="0" err="1">
                <a:hlinkClick r:id="rId2"/>
              </a:rPr>
              <a:t>Имиджевая</a:t>
            </a:r>
            <a:r>
              <a:rPr lang="ru-RU" dirty="0"/>
              <a:t>. Ваш компанию будут лучше понимать и воспринимать.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5</a:t>
            </a:fld>
            <a:endParaRPr lang="ru-RU"/>
          </a:p>
        </p:txBody>
      </p:sp>
      <p:pic>
        <p:nvPicPr>
          <p:cNvPr id="2050" name="Picture 2" descr="фирменный стиль сбербан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74" y="1351177"/>
            <a:ext cx="76200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9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50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684071"/>
              </p:ext>
            </p:extLst>
          </p:nvPr>
        </p:nvGraphicFramePr>
        <p:xfrm>
          <a:off x="1051132" y="358922"/>
          <a:ext cx="10015672" cy="6024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7951">
                  <a:extLst>
                    <a:ext uri="{9D8B030D-6E8A-4147-A177-3AD203B41FA5}">
                      <a16:colId xmlns:a16="http://schemas.microsoft.com/office/drawing/2014/main" val="3448373854"/>
                    </a:ext>
                  </a:extLst>
                </a:gridCol>
                <a:gridCol w="2681134">
                  <a:extLst>
                    <a:ext uri="{9D8B030D-6E8A-4147-A177-3AD203B41FA5}">
                      <a16:colId xmlns:a16="http://schemas.microsoft.com/office/drawing/2014/main" val="1662204686"/>
                    </a:ext>
                  </a:extLst>
                </a:gridCol>
                <a:gridCol w="3256587">
                  <a:extLst>
                    <a:ext uri="{9D8B030D-6E8A-4147-A177-3AD203B41FA5}">
                      <a16:colId xmlns:a16="http://schemas.microsoft.com/office/drawing/2014/main" val="817602321"/>
                    </a:ext>
                  </a:extLst>
                </a:gridCol>
              </a:tblGrid>
              <a:tr h="7530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Носители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Айдентика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Фирменный стиль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133223"/>
                  </a:ext>
                </a:extLst>
              </a:tr>
              <a:tr h="7530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Бланки писем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43692"/>
                  </a:ext>
                </a:extLst>
              </a:tr>
              <a:tr h="7530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Логотип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3804598"/>
                  </a:ext>
                </a:extLst>
              </a:tr>
              <a:tr h="7530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Сайт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606481"/>
                  </a:ext>
                </a:extLst>
              </a:tr>
              <a:tr h="7530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Фирменная продукция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8718557"/>
                  </a:ext>
                </a:extLst>
              </a:tr>
              <a:tr h="7530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Билборд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923349"/>
                  </a:ext>
                </a:extLst>
              </a:tr>
              <a:tr h="7530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Фирменный персонаж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7322666"/>
                  </a:ext>
                </a:extLst>
              </a:tr>
              <a:tr h="7530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Брендбук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6938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034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97237"/>
          </a:xfrm>
        </p:spPr>
        <p:txBody>
          <a:bodyPr>
            <a:normAutofit/>
          </a:bodyPr>
          <a:lstStyle/>
          <a:p>
            <a:r>
              <a:rPr lang="ru-RU" sz="4000" b="1" dirty="0"/>
              <a:t>Носители </a:t>
            </a:r>
            <a:r>
              <a:rPr lang="ru-RU" sz="4000" b="1" dirty="0" err="1" smtClean="0"/>
              <a:t>айдентики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51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69848" y="1543721"/>
            <a:ext cx="981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03030"/>
                </a:solidFill>
                <a:ea typeface="Calibri" panose="020F0502020204030204" pitchFamily="34" charset="0"/>
              </a:rPr>
              <a:t>1. </a:t>
            </a:r>
            <a:r>
              <a:rPr lang="ru-RU" b="1" dirty="0" smtClean="0">
                <a:solidFill>
                  <a:srgbClr val="303030"/>
                </a:solidFill>
                <a:ea typeface="Calibri" panose="020F0502020204030204" pitchFamily="34" charset="0"/>
              </a:rPr>
              <a:t>Сайт</a:t>
            </a:r>
            <a:endParaRPr lang="ru-RU" dirty="0"/>
          </a:p>
        </p:txBody>
      </p:sp>
      <p:pic>
        <p:nvPicPr>
          <p:cNvPr id="12290" name="Picture 2" descr="айдентика бренда с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2104966"/>
            <a:ext cx="97536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357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52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5888" y="841090"/>
            <a:ext cx="3678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03030"/>
                </a:solidFill>
                <a:ea typeface="Calibri" panose="020F0502020204030204" pitchFamily="34" charset="0"/>
              </a:rPr>
              <a:t>2. Визитные карточки</a:t>
            </a:r>
            <a:endParaRPr lang="ru-RU" dirty="0"/>
          </a:p>
        </p:txBody>
      </p:sp>
      <p:pic>
        <p:nvPicPr>
          <p:cNvPr id="13314" name="Picture 2" descr="айдентика бренда визит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10" y="1548677"/>
            <a:ext cx="5468076" cy="364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83663" y="841090"/>
            <a:ext cx="3128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03030"/>
                </a:solidFill>
                <a:ea typeface="Calibri" panose="020F0502020204030204" pitchFamily="34" charset="0"/>
              </a:rPr>
              <a:t>3. Упаковочная продукция</a:t>
            </a:r>
            <a:endParaRPr lang="ru-RU" dirty="0"/>
          </a:p>
        </p:txBody>
      </p:sp>
      <p:pic>
        <p:nvPicPr>
          <p:cNvPr id="13316" name="Picture 4" descr="айдентика бренда упаков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769" y="1548676"/>
            <a:ext cx="5468077" cy="364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418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53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35779" y="1295894"/>
            <a:ext cx="3013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03030"/>
                </a:solidFill>
                <a:ea typeface="Calibri" panose="020F0502020204030204" pitchFamily="34" charset="0"/>
              </a:rPr>
              <a:t>4. Сувенирная продукция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69826" y="1295894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03030"/>
                </a:solidFill>
                <a:ea typeface="Calibri" panose="020F0502020204030204" pitchFamily="34" charset="0"/>
              </a:rPr>
              <a:t>5. Бланки</a:t>
            </a:r>
            <a:endParaRPr lang="ru-RU" dirty="0"/>
          </a:p>
        </p:txBody>
      </p:sp>
      <p:pic>
        <p:nvPicPr>
          <p:cNvPr id="14338" name="Picture 2" descr="https://avatars.mds.yandex.net/get-pdb/1065903/49738f00-c57b-4b05-926a-7e6c1ed1fb14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4" y="2358641"/>
            <a:ext cx="3795136" cy="376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айдентика бренда бла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189" y="2358641"/>
            <a:ext cx="6185019" cy="329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945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54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72696" y="1067019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03030"/>
                </a:solidFill>
                <a:ea typeface="Calibri" panose="020F0502020204030204" pitchFamily="34" charset="0"/>
              </a:rPr>
              <a:t>6. Видео</a:t>
            </a:r>
            <a:endParaRPr lang="ru-RU" dirty="0"/>
          </a:p>
        </p:txBody>
      </p:sp>
      <p:pic>
        <p:nvPicPr>
          <p:cNvPr id="15362" name="Picture 2" descr="айдентика бренда виде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17" y="1699500"/>
            <a:ext cx="97536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3883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55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09116" y="1320709"/>
            <a:ext cx="2088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03030"/>
                </a:solidFill>
                <a:ea typeface="Calibri" panose="020F0502020204030204" pitchFamily="34" charset="0"/>
              </a:rPr>
              <a:t>7. Вывеска</a:t>
            </a:r>
            <a:endParaRPr lang="ru-RU" dirty="0"/>
          </a:p>
        </p:txBody>
      </p:sp>
      <p:pic>
        <p:nvPicPr>
          <p:cNvPr id="16386" name="Picture 2" descr="айдентика бренда выве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64" y="2214940"/>
            <a:ext cx="4692384" cy="35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20249" y="1253164"/>
            <a:ext cx="1391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03030"/>
                </a:solidFill>
                <a:ea typeface="Calibri" panose="020F0502020204030204" pitchFamily="34" charset="0"/>
              </a:rPr>
              <a:t>8. Витрина</a:t>
            </a:r>
            <a:endParaRPr lang="ru-RU" dirty="0"/>
          </a:p>
        </p:txBody>
      </p:sp>
      <p:pic>
        <p:nvPicPr>
          <p:cNvPr id="16388" name="Picture 4" descr="айдентика бренда витр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800" y="2214940"/>
            <a:ext cx="576262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5844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56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98046" y="874082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03030"/>
                </a:solidFill>
                <a:ea typeface="Calibri" panose="020F0502020204030204" pitchFamily="34" charset="0"/>
              </a:rPr>
              <a:t>9. Ценник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63198" y="842966"/>
            <a:ext cx="1524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03030"/>
                </a:solidFill>
                <a:ea typeface="Calibri" panose="020F0502020204030204" pitchFamily="34" charset="0"/>
              </a:rPr>
              <a:t>10. </a:t>
            </a:r>
            <a:r>
              <a:rPr lang="ru-RU" b="1" dirty="0" err="1">
                <a:solidFill>
                  <a:srgbClr val="303030"/>
                </a:solidFill>
                <a:ea typeface="Calibri" panose="020F0502020204030204" pitchFamily="34" charset="0"/>
              </a:rPr>
              <a:t>Билборд</a:t>
            </a:r>
            <a:endParaRPr lang="ru-RU" dirty="0"/>
          </a:p>
        </p:txBody>
      </p:sp>
      <p:pic>
        <p:nvPicPr>
          <p:cNvPr id="17410" name="Picture 2" descr="айдентика бренда цен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22" y="2293225"/>
            <a:ext cx="5149168" cy="343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айдентика бренда билбор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917" y="2293225"/>
            <a:ext cx="4963356" cy="330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107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57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11563" y="851512"/>
            <a:ext cx="2498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03030"/>
                </a:solidFill>
                <a:ea typeface="Calibri" panose="020F0502020204030204" pitchFamily="34" charset="0"/>
              </a:rPr>
              <a:t>11. Социальные сети</a:t>
            </a:r>
            <a:endParaRPr lang="ru-RU" dirty="0"/>
          </a:p>
        </p:txBody>
      </p:sp>
      <p:pic>
        <p:nvPicPr>
          <p:cNvPr id="18434" name="Picture 2" descr="айдентика бренда социальные се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58" y="1729358"/>
            <a:ext cx="825817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769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58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40151" y="962607"/>
            <a:ext cx="1591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03030"/>
                </a:solidFill>
                <a:ea typeface="Calibri" panose="020F0502020204030204" pitchFamily="34" charset="0"/>
              </a:rPr>
              <a:t>12. Этикетка</a:t>
            </a:r>
            <a:endParaRPr lang="ru-RU" dirty="0"/>
          </a:p>
        </p:txBody>
      </p:sp>
      <p:pic>
        <p:nvPicPr>
          <p:cNvPr id="19458" name="Picture 2" descr="айдентика бренда этикет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80" y="1726250"/>
            <a:ext cx="3324314" cy="498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082657" y="962607"/>
            <a:ext cx="1461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03030"/>
                </a:solidFill>
                <a:ea typeface="Calibri" panose="020F0502020204030204" pitchFamily="34" charset="0"/>
              </a:rPr>
              <a:t>13.Логотип</a:t>
            </a:r>
            <a:endParaRPr lang="ru-RU" dirty="0"/>
          </a:p>
        </p:txBody>
      </p:sp>
      <p:pic>
        <p:nvPicPr>
          <p:cNvPr id="19460" name="Picture 4" descr="айдентика бренда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844" y="2597921"/>
            <a:ext cx="4173767" cy="290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3234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59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4922" y="911332"/>
            <a:ext cx="3065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303030"/>
                </a:solidFill>
                <a:ea typeface="Calibri" panose="020F0502020204030204" pitchFamily="34" charset="0"/>
              </a:rPr>
              <a:t>14. </a:t>
            </a:r>
            <a:r>
              <a:rPr lang="ru-RU" b="1" dirty="0">
                <a:solidFill>
                  <a:srgbClr val="303030"/>
                </a:solidFill>
                <a:ea typeface="Calibri" panose="020F0502020204030204" pitchFamily="34" charset="0"/>
              </a:rPr>
              <a:t>Фирменный персонаж</a:t>
            </a:r>
            <a:endParaRPr lang="ru-RU" dirty="0"/>
          </a:p>
        </p:txBody>
      </p:sp>
      <p:pic>
        <p:nvPicPr>
          <p:cNvPr id="20482" name="Picture 2" descr="айдентика бренда персона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74" y="1568108"/>
            <a:ext cx="62865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31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867" y="831078"/>
            <a:ext cx="9601200" cy="843897"/>
          </a:xfrm>
        </p:spPr>
        <p:txBody>
          <a:bodyPr>
            <a:normAutofit/>
          </a:bodyPr>
          <a:lstStyle/>
          <a:p>
            <a:r>
              <a:rPr lang="ru-RU" sz="4400" b="1" dirty="0"/>
              <a:t>Элементы фирменного </a:t>
            </a:r>
            <a:r>
              <a:rPr lang="ru-RU" sz="4400" b="1" dirty="0" smtClean="0"/>
              <a:t>стиля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2875660"/>
          </a:xfrm>
        </p:spPr>
        <p:txBody>
          <a:bodyPr>
            <a:normAutofit/>
          </a:bodyPr>
          <a:lstStyle/>
          <a:p>
            <a:r>
              <a:rPr lang="ru-RU" sz="3200" b="1" dirty="0"/>
              <a:t>Фирменный стиль</a:t>
            </a:r>
            <a:r>
              <a:rPr lang="ru-RU" sz="3200" dirty="0"/>
              <a:t> – это четкая и органичная, продуманная система различных элементов, каждый из которых представляет собой значимую и характерную особенность бренда, его оригинальные черты и уникальный ценностный смысл.</a:t>
            </a:r>
          </a:p>
          <a:p>
            <a:endParaRPr lang="ru-RU" b="1" dirty="0" smtClean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9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5795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Создание </a:t>
            </a:r>
            <a:r>
              <a:rPr lang="ru-RU" sz="4000" b="1" dirty="0" err="1" smtClean="0"/>
              <a:t>айдентики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249595"/>
            <a:ext cx="5074578" cy="2852245"/>
          </a:xfrm>
        </p:spPr>
        <p:txBody>
          <a:bodyPr/>
          <a:lstStyle/>
          <a:p>
            <a:r>
              <a:rPr lang="ru-RU" sz="2400" b="1" i="1" dirty="0"/>
              <a:t>Выбор исполнителя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1. Сделать самому</a:t>
            </a:r>
          </a:p>
          <a:p>
            <a:pPr marL="0" indent="0">
              <a:buNone/>
            </a:pPr>
            <a:r>
              <a:rPr lang="ru-RU" sz="2400" dirty="0"/>
              <a:t>2. Заказать у </a:t>
            </a:r>
            <a:r>
              <a:rPr lang="ru-RU" sz="2400" dirty="0" err="1"/>
              <a:t>фрилансера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3. Заказать у студии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180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98134"/>
          </a:xfrm>
        </p:spPr>
        <p:txBody>
          <a:bodyPr>
            <a:normAutofit/>
          </a:bodyPr>
          <a:lstStyle/>
          <a:p>
            <a:r>
              <a:rPr lang="ru-RU" sz="2800" b="1" dirty="0"/>
              <a:t>Этапы </a:t>
            </a:r>
            <a:r>
              <a:rPr lang="ru-RU" sz="2800" b="1" dirty="0" smtClean="0"/>
              <a:t>разработки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290415"/>
            <a:ext cx="10058400" cy="488178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1. Анализ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Это один из самых важных этапов. Он подразумевает анализ компании, рынка и его </a:t>
            </a:r>
            <a:r>
              <a:rPr lang="ru-RU" sz="2400" u="sng" dirty="0">
                <a:hlinkClick r:id="rId2"/>
              </a:rPr>
              <a:t>трендов</a:t>
            </a:r>
            <a:r>
              <a:rPr lang="ru-RU" sz="2400" dirty="0"/>
              <a:t>, а также конкурентов. Еще на этом же этапе исследуется позиционирование компании и ожидаемый отклик целевой аудитории.</a:t>
            </a:r>
          </a:p>
          <a:p>
            <a:pPr marL="0" indent="0">
              <a:buNone/>
            </a:pPr>
            <a:r>
              <a:rPr lang="ru-RU" sz="2400" dirty="0"/>
              <a:t>Результаты анализа дают понимание концепции компании на рынке, и формируют представление будущей </a:t>
            </a:r>
            <a:r>
              <a:rPr lang="ru-RU" sz="2400" dirty="0" err="1"/>
              <a:t>айдентики</a:t>
            </a:r>
            <a:r>
              <a:rPr lang="ru-RU" sz="2400" dirty="0"/>
              <a:t>.</a:t>
            </a:r>
          </a:p>
          <a:p>
            <a:r>
              <a:rPr lang="ru-RU" sz="2400" b="1" dirty="0"/>
              <a:t>Средний срок разработки:</a:t>
            </a:r>
            <a:r>
              <a:rPr lang="ru-RU" sz="2400" dirty="0"/>
              <a:t> 1-2 недели</a:t>
            </a:r>
          </a:p>
          <a:p>
            <a:r>
              <a:rPr lang="ru-RU" sz="2400" b="1" dirty="0"/>
              <a:t>Средняя стоимость:</a:t>
            </a:r>
            <a:r>
              <a:rPr lang="ru-RU" sz="2400" dirty="0"/>
              <a:t> 30 000 </a:t>
            </a:r>
            <a:r>
              <a:rPr lang="ru-RU" sz="2400" dirty="0" err="1"/>
              <a:t>руб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224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692209"/>
            <a:ext cx="10058400" cy="54799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2. Концепция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Данный этап подразумевает выведение общей концепции </a:t>
            </a:r>
            <a:r>
              <a:rPr lang="ru-RU" dirty="0" err="1"/>
              <a:t>айдентики</a:t>
            </a:r>
            <a:r>
              <a:rPr lang="ru-RU" dirty="0"/>
              <a:t>, исходя из результатов анализа. То есть создаются образцы </a:t>
            </a:r>
            <a:r>
              <a:rPr lang="ru-RU" dirty="0" err="1"/>
              <a:t>айдентики</a:t>
            </a:r>
            <a:r>
              <a:rPr lang="ru-RU" dirty="0"/>
              <a:t> и презентуются заказчику с подробным обоснованием каждого элемента.</a:t>
            </a:r>
          </a:p>
          <a:p>
            <a:pPr marL="0" indent="0">
              <a:buNone/>
            </a:pPr>
            <a:r>
              <a:rPr lang="ru-RU" dirty="0"/>
              <a:t>Главной целью этапа является передача позиционирования через графические элементы.</a:t>
            </a:r>
          </a:p>
          <a:p>
            <a:r>
              <a:rPr lang="ru-RU" b="1" dirty="0"/>
              <a:t>Средний срок разработки:</a:t>
            </a:r>
            <a:r>
              <a:rPr lang="ru-RU" dirty="0"/>
              <a:t> 1-2 недели</a:t>
            </a:r>
          </a:p>
          <a:p>
            <a:r>
              <a:rPr lang="ru-RU" b="1" dirty="0"/>
              <a:t>Средняя стоимость:</a:t>
            </a:r>
            <a:r>
              <a:rPr lang="ru-RU" dirty="0"/>
              <a:t> 30 000 </a:t>
            </a:r>
            <a:r>
              <a:rPr lang="ru-RU" dirty="0" err="1"/>
              <a:t>руб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dirty="0"/>
              <a:t>3. </a:t>
            </a:r>
            <a:r>
              <a:rPr lang="ru-RU" b="1" dirty="0" err="1"/>
              <a:t>Нейминг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Первым делом после проведения всех анализов разрабатывается название компании. Оно должно учитывать позиционирование, ценности компании и соответствовать ожиданиям целевой аудитории.</a:t>
            </a:r>
          </a:p>
          <a:p>
            <a:pPr marL="0" indent="0">
              <a:buNone/>
            </a:pPr>
            <a:r>
              <a:rPr lang="ru-RU" dirty="0"/>
              <a:t>Также название должно быть запоминающимся и уникальным. </a:t>
            </a:r>
          </a:p>
          <a:p>
            <a:r>
              <a:rPr lang="ru-RU" b="1" dirty="0"/>
              <a:t>Средний срок разработки:</a:t>
            </a:r>
            <a:r>
              <a:rPr lang="ru-RU" dirty="0"/>
              <a:t> 1-2 недели</a:t>
            </a:r>
          </a:p>
          <a:p>
            <a:r>
              <a:rPr lang="ru-RU" b="1" dirty="0"/>
              <a:t>Средняя стоимость:</a:t>
            </a:r>
            <a:r>
              <a:rPr lang="ru-RU" dirty="0"/>
              <a:t> 10 000 </a:t>
            </a:r>
            <a:r>
              <a:rPr lang="ru-RU" dirty="0" err="1"/>
              <a:t>руб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2494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649480"/>
            <a:ext cx="10058400" cy="5522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4. Логотип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Логотип присутствует везде: на сайте, </a:t>
            </a:r>
            <a:r>
              <a:rPr lang="ru-RU" u="sng" dirty="0">
                <a:hlinkClick r:id="rId2"/>
              </a:rPr>
              <a:t>визитках</a:t>
            </a:r>
            <a:r>
              <a:rPr lang="ru-RU" dirty="0"/>
              <a:t>, фирменной продукции. Логотип должен сочетаться с ценностями бренда, слоганом и названием.</a:t>
            </a:r>
          </a:p>
          <a:p>
            <a:pPr marL="0" indent="0">
              <a:buNone/>
            </a:pPr>
            <a:r>
              <a:rPr lang="ru-RU" dirty="0"/>
              <a:t>Еще он должен хорошо выглядеть на разных носителях: от мобильной версии сайта до большого </a:t>
            </a:r>
            <a:r>
              <a:rPr lang="ru-RU" dirty="0" err="1"/>
              <a:t>билборда</a:t>
            </a:r>
            <a:r>
              <a:rPr lang="ru-RU" dirty="0"/>
              <a:t>.</a:t>
            </a:r>
          </a:p>
          <a:p>
            <a:r>
              <a:rPr lang="ru-RU" b="1" dirty="0"/>
              <a:t>Средний срок разработки:</a:t>
            </a:r>
            <a:r>
              <a:rPr lang="ru-RU" dirty="0"/>
              <a:t> 1-2 недели</a:t>
            </a:r>
          </a:p>
          <a:p>
            <a:r>
              <a:rPr lang="ru-RU" b="1" dirty="0"/>
              <a:t>Средняя стоимость:</a:t>
            </a:r>
            <a:r>
              <a:rPr lang="ru-RU" dirty="0"/>
              <a:t> 5 000 </a:t>
            </a:r>
            <a:r>
              <a:rPr lang="ru-RU" dirty="0" err="1"/>
              <a:t>руб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dirty="0"/>
              <a:t>5. Фирменный стиль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Большое внимание нужно уделить подбору шрифтов и цветов. Нужно также продумать, как визуальные элементы будут отображаться на различных носителях. Разрабатывается дизайн бланков, визиток, ручек, конвертов, пакетов, открыток, футболок.</a:t>
            </a:r>
          </a:p>
          <a:p>
            <a:r>
              <a:rPr lang="ru-RU" b="1" dirty="0"/>
              <a:t>Средний срок разработки:</a:t>
            </a:r>
            <a:r>
              <a:rPr lang="ru-RU" dirty="0"/>
              <a:t> 1 месяц</a:t>
            </a:r>
          </a:p>
          <a:p>
            <a:r>
              <a:rPr lang="ru-RU" b="1" dirty="0"/>
              <a:t>Средняя стоимость:</a:t>
            </a:r>
            <a:r>
              <a:rPr lang="ru-RU" dirty="0"/>
              <a:t> 30 000 </a:t>
            </a:r>
            <a:r>
              <a:rPr lang="ru-RU" dirty="0" err="1"/>
              <a:t>руб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5835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803305"/>
            <a:ext cx="10058400" cy="53688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6. Персонаж (по желанию)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Персонаж </a:t>
            </a:r>
            <a:r>
              <a:rPr lang="ru-RU" dirty="0"/>
              <a:t>используется многими гигантами рынка и хорошо запоминается целевой аудиторией. На этом этапе разрабатывается характер и внешность персонажа.</a:t>
            </a:r>
          </a:p>
          <a:p>
            <a:pPr marL="0" indent="0">
              <a:buNone/>
            </a:pPr>
            <a:r>
              <a:rPr lang="ru-RU" dirty="0"/>
              <a:t>Исполнитель подготавливает три варианта на выбор и презентует заказчику. В зависимости от пожеланий клиента, фирменный герой может быть статичным или анимированным.</a:t>
            </a:r>
          </a:p>
          <a:p>
            <a:r>
              <a:rPr lang="ru-RU" b="1" dirty="0"/>
              <a:t>Средний срок разработки:</a:t>
            </a:r>
            <a:r>
              <a:rPr lang="ru-RU" dirty="0"/>
              <a:t> 2-3 недели</a:t>
            </a:r>
          </a:p>
          <a:p>
            <a:r>
              <a:rPr lang="ru-RU" b="1" dirty="0"/>
              <a:t>Средняя стоимость:</a:t>
            </a:r>
            <a:r>
              <a:rPr lang="ru-RU" dirty="0"/>
              <a:t> 10 000 </a:t>
            </a:r>
            <a:r>
              <a:rPr lang="ru-RU" dirty="0" err="1"/>
              <a:t>руб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dirty="0"/>
              <a:t>7. </a:t>
            </a:r>
            <a:r>
              <a:rPr lang="ru-RU" b="1" dirty="0" err="1"/>
              <a:t>Брендбук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Брендбук</a:t>
            </a:r>
            <a:r>
              <a:rPr lang="ru-RU" dirty="0"/>
              <a:t> – это официальный документ, в котором описывается вся важная информация о бренде: </a:t>
            </a:r>
            <a:r>
              <a:rPr lang="ru-RU" u="sng" dirty="0">
                <a:hlinkClick r:id="rId2"/>
              </a:rPr>
              <a:t>миссия</a:t>
            </a:r>
            <a:r>
              <a:rPr lang="ru-RU" dirty="0"/>
              <a:t> компании, философские взгляды, цели на ближайший период, ценовая стратегия.</a:t>
            </a:r>
          </a:p>
          <a:p>
            <a:pPr marL="0" indent="0">
              <a:buNone/>
            </a:pPr>
            <a:r>
              <a:rPr lang="ru-RU" dirty="0"/>
              <a:t>Эти знания используют сотрудники для построения успешной коммуникации с покупателями. Кроме того, </a:t>
            </a:r>
            <a:r>
              <a:rPr lang="ru-RU" dirty="0" err="1"/>
              <a:t>брендбук</a:t>
            </a:r>
            <a:r>
              <a:rPr lang="ru-RU" dirty="0"/>
              <a:t> включает руководство по использованию визуальных характеристик бренда — шрифтов, палитры цветов, логотипа, а также изображений и шаблонов их использования.</a:t>
            </a:r>
          </a:p>
          <a:p>
            <a:r>
              <a:rPr lang="ru-RU" b="1" dirty="0"/>
              <a:t>Средний срок разработки:</a:t>
            </a:r>
            <a:r>
              <a:rPr lang="ru-RU" dirty="0"/>
              <a:t> 1 месяц</a:t>
            </a:r>
          </a:p>
          <a:p>
            <a:r>
              <a:rPr lang="ru-RU" b="1" dirty="0"/>
              <a:t>Средняя стоимость:</a:t>
            </a:r>
            <a:r>
              <a:rPr lang="ru-RU" dirty="0"/>
              <a:t> 30 000 </a:t>
            </a:r>
            <a:r>
              <a:rPr lang="ru-RU" dirty="0" err="1"/>
              <a:t>руб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788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8394" y="1837346"/>
            <a:ext cx="10058400" cy="369178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Прежде чем создавать </a:t>
            </a:r>
            <a:r>
              <a:rPr lang="ru-RU" sz="2400" dirty="0" err="1"/>
              <a:t>айдентику</a:t>
            </a:r>
            <a:r>
              <a:rPr lang="ru-RU" sz="2400" dirty="0"/>
              <a:t>, Вам нужно четко понимать, чьи и какие проблемы будет решать Ваш бренд.</a:t>
            </a:r>
          </a:p>
          <a:p>
            <a:pPr marL="0" indent="0">
              <a:buNone/>
            </a:pPr>
            <a:r>
              <a:rPr lang="ru-RU" sz="2400" dirty="0"/>
              <a:t>И если Вы попадете точно в цель, то </a:t>
            </a:r>
            <a:r>
              <a:rPr lang="ru-RU" sz="2400" dirty="0" err="1"/>
              <a:t>айдентика</a:t>
            </a:r>
            <a:r>
              <a:rPr lang="ru-RU" sz="2400" dirty="0"/>
              <a:t> поможет создать успешный образ компании и отстроиться от конкурентов.</a:t>
            </a:r>
          </a:p>
          <a:p>
            <a:pPr marL="0" indent="0">
              <a:buNone/>
            </a:pPr>
            <a:r>
              <a:rPr lang="ru-RU" sz="2400" dirty="0"/>
              <a:t>Но помните, что </a:t>
            </a:r>
            <a:r>
              <a:rPr lang="ru-RU" sz="2400" dirty="0" err="1"/>
              <a:t>айдентика</a:t>
            </a:r>
            <a:r>
              <a:rPr lang="ru-RU" sz="2400" dirty="0"/>
              <a:t> – это не волшебная таблетка, а скорее помощник для крупных бизнесов. Поэтому, если у Вас ограниченный бюджет, и Вы выбираете между </a:t>
            </a:r>
            <a:r>
              <a:rPr lang="ru-RU" sz="2400" dirty="0" err="1"/>
              <a:t>айдентикой</a:t>
            </a:r>
            <a:r>
              <a:rPr lang="ru-RU" sz="2400" dirty="0"/>
              <a:t> и рекламой, то лучше потратьте его на создание стабильного потока клиентов.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833044"/>
            <a:ext cx="9720072" cy="816294"/>
          </a:xfrm>
        </p:spPr>
        <p:txBody>
          <a:bodyPr>
            <a:normAutofit/>
          </a:bodyPr>
          <a:lstStyle/>
          <a:p>
            <a:r>
              <a:rPr lang="ru-RU" sz="4400" b="1" dirty="0"/>
              <a:t>Элементы фирменного стиля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279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1. Товарный знак (</a:t>
            </a:r>
            <a:r>
              <a:rPr lang="ru-RU" sz="2400" b="1" dirty="0" err="1"/>
              <a:t>trade</a:t>
            </a:r>
            <a:r>
              <a:rPr lang="ru-RU" sz="2400" b="1" dirty="0"/>
              <a:t> </a:t>
            </a:r>
            <a:r>
              <a:rPr lang="ru-RU" sz="2400" b="1" dirty="0" err="1"/>
              <a:t>mark</a:t>
            </a:r>
            <a:r>
              <a:rPr lang="ru-RU" sz="2400" b="1" dirty="0"/>
              <a:t>)</a:t>
            </a: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словесный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 изобразительный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 объемный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 звуковой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 комбинированный</a:t>
            </a:r>
          </a:p>
          <a:p>
            <a:pPr marL="0" indent="0">
              <a:buNone/>
            </a:pPr>
            <a:r>
              <a:rPr lang="ru-RU" sz="2400" dirty="0"/>
              <a:t>Ключевой элемент фирменного стиля,  представляющий собой зарегистрированное  обозначение и помогающий идентифицировать  товары и услуги компании, защитить их от  недобросовестной конкуренции и подделки.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8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17775"/>
          </a:xfrm>
        </p:spPr>
        <p:txBody>
          <a:bodyPr>
            <a:noAutofit/>
          </a:bodyPr>
          <a:lstStyle/>
          <a:p>
            <a:r>
              <a:rPr lang="ru-RU" sz="4400" b="1" dirty="0"/>
              <a:t>Примеры товарного знака</a:t>
            </a:r>
            <a:r>
              <a:rPr lang="ru-RU" sz="4400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162228"/>
            <a:ext cx="10058400" cy="2182391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Звуковой товарный знак – </a:t>
            </a:r>
            <a:r>
              <a:rPr lang="ru-RU" sz="2400" dirty="0" err="1"/>
              <a:t>джингл</a:t>
            </a:r>
            <a:r>
              <a:rPr lang="ru-RU" sz="2400" dirty="0"/>
              <a:t>  радиостанции «Европа Плюс», </a:t>
            </a:r>
          </a:p>
          <a:p>
            <a:r>
              <a:rPr lang="ru-RU" sz="2400" dirty="0"/>
              <a:t>Объемный – бутылка  газированного напитка </a:t>
            </a:r>
            <a:r>
              <a:rPr lang="ru-RU" sz="2400" dirty="0" err="1"/>
              <a:t>Coca-Cola</a:t>
            </a:r>
            <a:r>
              <a:rPr lang="ru-RU" sz="2400" dirty="0"/>
              <a:t>,</a:t>
            </a:r>
          </a:p>
          <a:p>
            <a:r>
              <a:rPr lang="ru-RU" sz="2400" dirty="0"/>
              <a:t>Лев, издающий рёв из кольца на чёрном фоне, является комбинированным торговым знаком </a:t>
            </a:r>
            <a:r>
              <a:rPr lang="ru-RU" sz="2400" dirty="0" err="1"/>
              <a:t>Metro</a:t>
            </a:r>
            <a:r>
              <a:rPr lang="ru-RU" sz="2400" dirty="0"/>
              <a:t> </a:t>
            </a:r>
            <a:r>
              <a:rPr lang="ru-RU" sz="2400" dirty="0" err="1"/>
              <a:t>Goldwyn</a:t>
            </a:r>
            <a:r>
              <a:rPr lang="ru-RU" sz="2400" dirty="0"/>
              <a:t> </a:t>
            </a:r>
            <a:r>
              <a:rPr lang="ru-RU" sz="2400" dirty="0" err="1"/>
              <a:t>Mayer</a:t>
            </a:r>
            <a:r>
              <a:rPr lang="ru-RU" sz="2400" dirty="0"/>
              <a:t>. С 1924 года они зафиксировали за собой право идеи, звука и графических элементов в этом действии.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8</a:t>
            </a:fld>
            <a:endParaRPr lang="ru-RU"/>
          </a:p>
        </p:txBody>
      </p:sp>
      <p:pic>
        <p:nvPicPr>
          <p:cNvPr id="3074" name="Picture 2" descr="https://in-scale.ru/wp-content/uploads/2018/11/firmennyj-stil-elementy-i-nositeli-s-primerom-metro-goldwun-may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320" y="3563597"/>
            <a:ext cx="4544175" cy="249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k-t.ru/studopedia/baza20/3065903543493.files/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1" y="3563597"/>
            <a:ext cx="2859809" cy="146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ok-t.ru/studopedia/baza20/3065903543493.files/image00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1" y="5303675"/>
            <a:ext cx="3025942" cy="131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ok-t.ru/studopedia/baza20/3065903543493.files/image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35" y="3563597"/>
            <a:ext cx="36195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30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45962"/>
          </a:xfrm>
        </p:spPr>
        <p:txBody>
          <a:bodyPr>
            <a:normAutofit/>
          </a:bodyPr>
          <a:lstStyle/>
          <a:p>
            <a:r>
              <a:rPr lang="ru-RU" sz="4400" b="1" dirty="0"/>
              <a:t>Элементы фирменного стиля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04316"/>
            <a:ext cx="10058400" cy="1920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2. Логотип</a:t>
            </a:r>
            <a:endParaRPr lang="ru-RU" sz="2400" dirty="0"/>
          </a:p>
          <a:p>
            <a:pPr marL="0" indent="0">
              <a:buNone/>
            </a:pPr>
            <a:r>
              <a:rPr lang="ru-RU" altLang="ru-RU" sz="2400" dirty="0" smtClean="0"/>
              <a:t>(</a:t>
            </a:r>
            <a:r>
              <a:rPr lang="ru-RU" altLang="ru-RU" sz="2400" dirty="0"/>
              <a:t>логос — слово + </a:t>
            </a:r>
            <a:r>
              <a:rPr lang="ru-RU" altLang="ru-RU" sz="2400" dirty="0" err="1"/>
              <a:t>типос</a:t>
            </a:r>
            <a:r>
              <a:rPr lang="ru-RU" altLang="ru-RU" sz="2400" dirty="0"/>
              <a:t> — отпечаток) </a:t>
            </a:r>
            <a:r>
              <a:rPr lang="ru-RU" altLang="ru-RU" sz="2400" dirty="0" smtClean="0"/>
              <a:t> - </a:t>
            </a:r>
            <a:r>
              <a:rPr lang="ru-RU" altLang="ru-RU" sz="2400" dirty="0"/>
              <a:t>оригинальное начертание полного или сокращённого наименования организации или товара. Обычно, под логотипом подразумевают некий значок-образ + название компании (или бренда)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B5AE-6B0B-4492-A5C6-F187BF337C9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5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Дерево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654</TotalTime>
  <Words>1679</Words>
  <Application>Microsoft Office PowerPoint</Application>
  <PresentationFormat>Широкоэкранный</PresentationFormat>
  <Paragraphs>361</Paragraphs>
  <Slides>65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2" baseType="lpstr">
      <vt:lpstr>Arial</vt:lpstr>
      <vt:lpstr>Calibri</vt:lpstr>
      <vt:lpstr>Georgia</vt:lpstr>
      <vt:lpstr>Times New Roman</vt:lpstr>
      <vt:lpstr>Trebuchet MS</vt:lpstr>
      <vt:lpstr>Wingdings</vt:lpstr>
      <vt:lpstr>Дерево</vt:lpstr>
      <vt:lpstr>Фирменный стиль  и его элементы</vt:lpstr>
      <vt:lpstr>Понятие фирменного стиля</vt:lpstr>
      <vt:lpstr>Создание фирменного стиля направлено на решение спектра задач:</vt:lpstr>
      <vt:lpstr>Что такое фирменный стиль?</vt:lpstr>
      <vt:lpstr>Плюсы фирменного стиля</vt:lpstr>
      <vt:lpstr>Элементы фирменного стиля</vt:lpstr>
      <vt:lpstr>Элементы фирменного стиля</vt:lpstr>
      <vt:lpstr>Примеры товарного знака: </vt:lpstr>
      <vt:lpstr>Элементы фирменного стиля</vt:lpstr>
      <vt:lpstr>Примеры логотипов</vt:lpstr>
      <vt:lpstr>Элементы фирменного стиля</vt:lpstr>
      <vt:lpstr>Примеры фирменного блока</vt:lpstr>
      <vt:lpstr>Элементы фирменного стиля</vt:lpstr>
      <vt:lpstr>Примеры фирменного лозунга</vt:lpstr>
      <vt:lpstr>Элементы фирменного стиля</vt:lpstr>
      <vt:lpstr>Примеры фирменного лозунга</vt:lpstr>
      <vt:lpstr>Элементы фирменного стиля</vt:lpstr>
      <vt:lpstr>Примеры фирменного шрифта</vt:lpstr>
      <vt:lpstr>Элементы фирменного стиля</vt:lpstr>
      <vt:lpstr>Примеры корпоративного героя</vt:lpstr>
      <vt:lpstr>Элементы фирменного стиля</vt:lpstr>
      <vt:lpstr>Носители фирменного стиля</vt:lpstr>
      <vt:lpstr>Презентация PowerPoint</vt:lpstr>
      <vt:lpstr>Визитная карточка</vt:lpstr>
      <vt:lpstr>Фирменные бланки документов</vt:lpstr>
      <vt:lpstr>Фирменная рекламная продукция</vt:lpstr>
      <vt:lpstr>Фирменный стиль</vt:lpstr>
      <vt:lpstr>Фирменный стиль</vt:lpstr>
      <vt:lpstr>Презентация PowerPoint</vt:lpstr>
      <vt:lpstr>Брендбук</vt:lpstr>
      <vt:lpstr>Брендбук</vt:lpstr>
      <vt:lpstr>Ребрендинг</vt:lpstr>
      <vt:lpstr>Ребрендин состоит из:</vt:lpstr>
      <vt:lpstr>Этапы ребрендинга</vt:lpstr>
      <vt:lpstr>Ребрендинг бывает:</vt:lpstr>
      <vt:lpstr>Ребрендинг логотипов</vt:lpstr>
      <vt:lpstr>Ребрендинг логотипов</vt:lpstr>
      <vt:lpstr>Ребрендинг логотипов</vt:lpstr>
      <vt:lpstr>Ребрендинг логотипов</vt:lpstr>
      <vt:lpstr>Ребрендинг</vt:lpstr>
      <vt:lpstr>Ребрендинг</vt:lpstr>
      <vt:lpstr>Айдентика</vt:lpstr>
      <vt:lpstr>Основные плюсы айдентики</vt:lpstr>
      <vt:lpstr>Что входит в айдентику</vt:lpstr>
      <vt:lpstr>Презентация PowerPoint</vt:lpstr>
      <vt:lpstr>Презентация PowerPoint</vt:lpstr>
      <vt:lpstr>Презентация PowerPoint</vt:lpstr>
      <vt:lpstr>Презентация PowerPoint</vt:lpstr>
      <vt:lpstr>Отличие от фирменного стиля</vt:lpstr>
      <vt:lpstr>Презентация PowerPoint</vt:lpstr>
      <vt:lpstr>Носители айдентики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айдентики</vt:lpstr>
      <vt:lpstr>Этапы разработки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Фирменный стиль и его элементы</dc:title>
  <dc:creator>alexis-04@mail.ru</dc:creator>
  <cp:lastModifiedBy>alexis-04@mail.ru</cp:lastModifiedBy>
  <cp:revision>36</cp:revision>
  <dcterms:created xsi:type="dcterms:W3CDTF">2020-05-19T19:33:22Z</dcterms:created>
  <dcterms:modified xsi:type="dcterms:W3CDTF">2020-05-20T06:34:21Z</dcterms:modified>
</cp:coreProperties>
</file>