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306" r:id="rId5"/>
    <p:sldId id="307" r:id="rId6"/>
    <p:sldId id="309" r:id="rId7"/>
    <p:sldId id="308" r:id="rId8"/>
    <p:sldId id="310" r:id="rId9"/>
    <p:sldId id="311" r:id="rId10"/>
    <p:sldId id="312" r:id="rId11"/>
    <p:sldId id="323" r:id="rId12"/>
    <p:sldId id="324" r:id="rId13"/>
    <p:sldId id="325" r:id="rId14"/>
    <p:sldId id="326" r:id="rId15"/>
    <p:sldId id="327" r:id="rId16"/>
    <p:sldId id="328" r:id="rId17"/>
    <p:sldId id="329" r:id="rId18"/>
    <p:sldId id="313" r:id="rId19"/>
    <p:sldId id="330" r:id="rId20"/>
    <p:sldId id="331" r:id="rId21"/>
    <p:sldId id="332" r:id="rId22"/>
    <p:sldId id="333" r:id="rId23"/>
    <p:sldId id="334" r:id="rId24"/>
    <p:sldId id="335" r:id="rId2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42" d="100"/>
          <a:sy n="42" d="100"/>
        </p:scale>
        <p:origin x="40" y="7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30.10.2019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7325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30.10.2019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9388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30.10.2019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9325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30.10.2019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4921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30.10.2019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9917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30.10.2019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4886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30.10.2019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6611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30.10.2019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8341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30.10.2019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0634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30.10.2019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6660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30.10.2019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429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3A2EAB-A7FD-47EE-A1A4-E54BE3276EC9}" type="datetimeFigureOut">
              <a:rPr lang="ru-RU" smtClean="0"/>
              <a:t>30.10.2019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9143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Microsoft_Word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23950" y="240823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ru-RU" dirty="0"/>
              <a:t>Лекция </a:t>
            </a:r>
            <a:r>
              <a:rPr lang="ru-RU" dirty="0" smtClean="0"/>
              <a:t>3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5300" dirty="0"/>
              <a:t>СИСТЕМНЫЙ ПОДХОД</a:t>
            </a:r>
            <a:br>
              <a:rPr lang="ru-RU" sz="5300" dirty="0"/>
            </a:br>
            <a:r>
              <a:rPr lang="ru-RU" sz="5300" dirty="0"/>
              <a:t>К ПЛАНИРОВАНИЮ ИНФОРМАЦИОННЫХ СИСТЕМ</a:t>
            </a:r>
            <a:br>
              <a:rPr lang="ru-RU" sz="5300" dirty="0"/>
            </a:br>
            <a:endParaRPr lang="ru-RU" sz="5300" dirty="0"/>
          </a:p>
        </p:txBody>
      </p:sp>
    </p:spTree>
    <p:extLst>
      <p:ext uri="{BB962C8B-B14F-4D97-AF65-F5344CB8AC3E}">
        <p14:creationId xmlns:p14="http://schemas.microsoft.com/office/powerpoint/2010/main" val="1944063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Анализ окружения </a:t>
            </a:r>
            <a:r>
              <a:rPr lang="ru-RU" sz="3600" dirty="0" smtClean="0"/>
              <a:t>системы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536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Важнейшей целью первой фазы СПИС (постановка задачи) является получение поддержки задуманных мероприятий по информатизации руководством предприятия. Успех долгосрочного плана в области ИС зависит в первую очередь от сотрудничества между руководящими работниками, которые должны реализовать предлагаемые мероприятия, и проектировщиками или разработчиками этих мероприятий. Поэтому с самого начала работ обе стороны должны стремиться находить решения, опирающиеся на консенсус, варьируя при необходимости поведение, цели, стратегии и мероприятия.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2025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Анализ окружения </a:t>
            </a:r>
            <a:r>
              <a:rPr lang="ru-RU" sz="3600" dirty="0" smtClean="0"/>
              <a:t>системы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0080" y="147510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Поскольку СПИС опережает даже находящиеся в стадии зарождения и потому еще скрытые перспективные потребности предприятия, первым шагом должно быть выяснение целей в виде основных направлений стратегического плана в отношении объема и детализации стратегии информатизации на будущее. Это позволяет оценить и прежние представления, так сказать </a:t>
            </a:r>
            <a:r>
              <a:rPr lang="ru-RU" dirty="0" err="1"/>
              <a:t>ex</a:t>
            </a:r>
            <a:r>
              <a:rPr lang="ru-RU" dirty="0"/>
              <a:t> </a:t>
            </a:r>
            <a:r>
              <a:rPr lang="ru-RU" dirty="0" err="1"/>
              <a:t>post</a:t>
            </a:r>
            <a:r>
              <a:rPr lang="ru-RU" dirty="0"/>
              <a:t> (после того, лат.). В этой фазе обсуждается следующее.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26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Анализ окружения </a:t>
            </a:r>
            <a:r>
              <a:rPr lang="ru-RU" sz="3600" dirty="0" smtClean="0"/>
              <a:t>системы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0080" y="147510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Программа в области ИС. </a:t>
            </a:r>
            <a:r>
              <a:rPr lang="ru-RU" dirty="0"/>
              <a:t>Систематический процесс планирования при растущей комплексности задач ОИ и одновременно растущей потребности в интеграции обеспечивает создание реализуемой и вместе с тем признаваемой всеми программы в области ИС. При соответствующей организации проведения программы в области ИС достигаются достаточно полное и правильное понимание проблемы и высокий уровень мотивации активной деятельности работников в этой сфере.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1094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0080" y="90488"/>
            <a:ext cx="10515600" cy="1325563"/>
          </a:xfrm>
        </p:spPr>
        <p:txBody>
          <a:bodyPr>
            <a:normAutofit/>
          </a:bodyPr>
          <a:lstStyle/>
          <a:p>
            <a:r>
              <a:rPr lang="ru-RU" sz="3600" dirty="0"/>
              <a:t>Анализ окружения </a:t>
            </a:r>
            <a:r>
              <a:rPr lang="ru-RU" sz="3600" dirty="0" smtClean="0"/>
              <a:t>системы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0080" y="147510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Уменьшение неопределенности. </a:t>
            </a:r>
            <a:r>
              <a:rPr lang="ru-RU" dirty="0"/>
              <a:t>Поскольку, с одной стороны, развитие в сфере ИТ быстро прогрессирует, с другой стороны, будущие производственные задачи как в качественном, так и количественном отношении оцениваются с трудом, дополнительные шансы и, само собой разумеется, риск, связанные с внедрением новых технологий, должны оцениваться как можно раньше и с максимально возможной точностью, чтобы выявить актуальную и обоснованную потребность ИС в ресурсах.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3354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0080" y="90488"/>
            <a:ext cx="10515600" cy="1325563"/>
          </a:xfrm>
        </p:spPr>
        <p:txBody>
          <a:bodyPr>
            <a:normAutofit/>
          </a:bodyPr>
          <a:lstStyle/>
          <a:p>
            <a:r>
              <a:rPr lang="ru-RU" sz="3600" dirty="0"/>
              <a:t>Анализ окружения </a:t>
            </a:r>
            <a:r>
              <a:rPr lang="ru-RU" sz="3600" dirty="0" smtClean="0"/>
              <a:t>системы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0080" y="147510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Требование инновационных решений. </a:t>
            </a:r>
            <a:r>
              <a:rPr lang="ru-RU" dirty="0"/>
              <a:t>Глобальное интегрированное рассмотрение проблем СПИС позволяет раскрыть возможные инновации в сфере ИТ. При соответствующих инвестициях это может обеспечить достижение решений, оптимальных для ИС с позиций всего предприятия в целом.</a:t>
            </a:r>
          </a:p>
          <a:p>
            <a:pPr marL="0" indent="0">
              <a:buNone/>
            </a:pPr>
            <a:r>
              <a:rPr lang="ru-RU" b="1" dirty="0"/>
              <a:t>Контрольный базис для будущего. </a:t>
            </a:r>
            <a:r>
              <a:rPr lang="ru-RU" dirty="0"/>
              <a:t>СПИС как основа концепции менеджмента в ИС создает базис для оценки всей будущей деятельности в области ИС на предприятии.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1727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0080" y="90488"/>
            <a:ext cx="10515600" cy="1325563"/>
          </a:xfrm>
        </p:spPr>
        <p:txBody>
          <a:bodyPr>
            <a:normAutofit/>
          </a:bodyPr>
          <a:lstStyle/>
          <a:p>
            <a:r>
              <a:rPr lang="ru-RU" sz="3600" dirty="0"/>
              <a:t>Анализ окружения </a:t>
            </a:r>
            <a:r>
              <a:rPr lang="ru-RU" sz="3600" dirty="0" smtClean="0"/>
              <a:t>системы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0080" y="1475105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Прежде чем на предприятии практически начнется СПИС, должно быть принято решение о планируемой области. Поскольку стратегические тенденции развития ИС выливаются в глобальные и долгосрочные мероприятия, обычно выходящие за рамки отдельных подразделений предприятия, они, вполне естественно, составляются для всего предприятия как единое целое. Поэтому очень часто «естественными» границами задуманного СПИС-проекта оказываются границы предприятия в целом. Однако в отдельных случаях, особенно для больших предприятий, в сферу стратегического проекта информатизации могут быть включены только некоторые подразделения, реализующие основные производственные функции.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6610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0080" y="90488"/>
            <a:ext cx="10515600" cy="1325563"/>
          </a:xfrm>
        </p:spPr>
        <p:txBody>
          <a:bodyPr>
            <a:normAutofit/>
          </a:bodyPr>
          <a:lstStyle/>
          <a:p>
            <a:r>
              <a:rPr lang="ru-RU" sz="3600" dirty="0"/>
              <a:t>Анализ окружения </a:t>
            </a:r>
            <a:r>
              <a:rPr lang="ru-RU" sz="3600" dirty="0" smtClean="0"/>
              <a:t>системы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0080" y="1475105"/>
            <a:ext cx="10515600" cy="435133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/>
              <a:t>Организация СПИС должна отвечать значению ОИ для предприятия. Поэтому рекомендуется соответствующее их упорядочение перед началом того или иного СПИС-проекта. При этом определяется, как сильно зависит выполнение производственных задач в настоящее время и в будущем от ИС, имеющихся в наличии.</a:t>
            </a:r>
          </a:p>
          <a:p>
            <a:pPr marL="0" indent="0">
              <a:buNone/>
            </a:pPr>
            <a:r>
              <a:rPr lang="ru-RU" dirty="0"/>
              <a:t>Необходимой частью анализа внешних условий работы ИС является изучение внешней среды, окружающей предприятие, в отношении перспективных возможностей для предприятия в целом (например, более эффективные формы решения проблем совершенствования основного производства с помощью новых технологий), а также в отношении факторов, которые могут обусловить или ограничить сферу ОИ на предприятии (например, законодательные акты, общественное влияние, новые требования клиентов и поставщиков). Масштабы этого исследования следует определять в зависимости от целей и объема отдельных направлений в СПИС.</a:t>
            </a:r>
          </a:p>
        </p:txBody>
      </p:sp>
    </p:spTree>
    <p:extLst>
      <p:ext uri="{BB962C8B-B14F-4D97-AF65-F5344CB8AC3E}">
        <p14:creationId xmlns:p14="http://schemas.microsoft.com/office/powerpoint/2010/main" val="952127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0080" y="90488"/>
            <a:ext cx="10515600" cy="1325563"/>
          </a:xfrm>
        </p:spPr>
        <p:txBody>
          <a:bodyPr>
            <a:normAutofit/>
          </a:bodyPr>
          <a:lstStyle/>
          <a:p>
            <a:r>
              <a:rPr lang="ru-RU" sz="3600" dirty="0"/>
              <a:t>Анализ окружения </a:t>
            </a:r>
            <a:r>
              <a:rPr lang="ru-RU" sz="3600" dirty="0" smtClean="0"/>
              <a:t>системы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0080" y="147510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Документация анализа окружения может, например, включать:</a:t>
            </a:r>
          </a:p>
          <a:p>
            <a:pPr marL="0" indent="0">
              <a:buNone/>
            </a:pPr>
            <a:r>
              <a:rPr lang="ru-RU" dirty="0"/>
              <a:t>•	спецификацию имеющихся и ожидаемых требований законодателей, партнеров по рынку и партнеров-смежников;</a:t>
            </a:r>
          </a:p>
          <a:p>
            <a:pPr marL="0" indent="0">
              <a:buNone/>
            </a:pPr>
            <a:r>
              <a:rPr lang="ru-RU" dirty="0"/>
              <a:t>•	общий обзор предложений на рынке СИ («будущее» для изготовителя, сбытовика, консультанта-советчика и их продуктов);</a:t>
            </a:r>
          </a:p>
          <a:p>
            <a:pPr marL="0" indent="0">
              <a:buNone/>
            </a:pPr>
            <a:r>
              <a:rPr lang="ru-RU" dirty="0"/>
              <a:t>•	описание шансов и риска на основе анализа состояния ИТ и прогноза информационно-технологического развития;</a:t>
            </a:r>
          </a:p>
          <a:p>
            <a:pPr marL="0" indent="0">
              <a:buNone/>
            </a:pPr>
            <a:r>
              <a:rPr lang="ru-RU" dirty="0"/>
              <a:t>•	диагноз риска и «терапию» (предложения по мероприятиям в целях снижения остроты риска).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0423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Анализ внутренней ситуации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536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Для выявления сильных и слабых сторон ОИ на предприятии требуется, не менее чем анализ окружения, детально проработанная констатация существующего внутреннего состояния предприятия. Сначала специфицируются все имеющиеся ИС и все задействованные к данному моменту ресурсы. Далее исследуются </a:t>
            </a:r>
            <a:r>
              <a:rPr lang="ru-RU" dirty="0" err="1"/>
              <a:t>орга¬низационная</a:t>
            </a:r>
            <a:r>
              <a:rPr lang="ru-RU" dirty="0"/>
              <a:t> структура в области ОИ и ее функционирование. Анализом бюджета, затрат и производительности в ИС заканчивается фаза сбора данных по предприятию.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8982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73480" y="136525"/>
            <a:ext cx="10515600" cy="1325563"/>
          </a:xfrm>
        </p:spPr>
        <p:txBody>
          <a:bodyPr>
            <a:normAutofit/>
          </a:bodyPr>
          <a:lstStyle/>
          <a:p>
            <a:r>
              <a:rPr lang="ru-RU" sz="3600" dirty="0"/>
              <a:t>Анализ внутренней ситуации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73480" y="1219200"/>
            <a:ext cx="10515600" cy="595884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dirty="0"/>
              <a:t>Распределение данных и приложений</a:t>
            </a:r>
            <a:r>
              <a:rPr lang="ru-RU" dirty="0"/>
              <a:t>. Исходным пунктом для анализа ИС на предприятии являются сведения о наличии на предприятии эксплуатируемых структур данных и ИТ на момент сбора сведений. В отношении данных должны исследоваться следующие аспекты (преимущественно организационные):</a:t>
            </a:r>
          </a:p>
          <a:p>
            <a:pPr marL="0" indent="0">
              <a:buNone/>
            </a:pPr>
            <a:r>
              <a:rPr lang="ru-RU" dirty="0"/>
              <a:t>•	объем и качество, т.е. сущность или состав данных и связей;</a:t>
            </a:r>
          </a:p>
          <a:p>
            <a:pPr marL="0" indent="0">
              <a:buNone/>
            </a:pPr>
            <a:r>
              <a:rPr lang="ru-RU" dirty="0"/>
              <a:t>•	уровень разрозненности или, напротив, степень интегрированности имеющихся данных относительно технологии банков и баз данных;</a:t>
            </a:r>
          </a:p>
          <a:p>
            <a:pPr marL="0" indent="0">
              <a:buNone/>
            </a:pPr>
            <a:r>
              <a:rPr lang="ru-RU" dirty="0"/>
              <a:t>•	полнота и актуальность структур данных с позиций пользователя;</a:t>
            </a:r>
          </a:p>
          <a:p>
            <a:pPr marL="0" indent="0">
              <a:buNone/>
            </a:pPr>
            <a:r>
              <a:rPr lang="ru-RU" dirty="0"/>
              <a:t>•	специфика установленных банков данных в структуре управления (концептуальная модель, специфика языков банков данных, перечень данных, функции системы защиты данных, места сечения) и/или других программных средств управления данными;</a:t>
            </a:r>
          </a:p>
          <a:p>
            <a:pPr marL="0" indent="0">
              <a:buNone/>
            </a:pPr>
            <a:r>
              <a:rPr lang="ru-RU" dirty="0"/>
              <a:t>•	организационные и технологические пути доступа к данным;</a:t>
            </a:r>
          </a:p>
          <a:p>
            <a:pPr marL="0" indent="0">
              <a:buNone/>
            </a:pPr>
            <a:r>
              <a:rPr lang="ru-RU" dirty="0"/>
              <a:t>•	защищенность данных (объем и качество мероприятий по сохранению полноты и корректности данных);</a:t>
            </a:r>
          </a:p>
          <a:p>
            <a:pPr marL="0" indent="0">
              <a:buNone/>
            </a:pPr>
            <a:r>
              <a:rPr lang="ru-RU" dirty="0"/>
              <a:t>•	мероприятия по защите данных (политические, правовые, организационные, а также технические и технологические мероприятия).</a:t>
            </a:r>
          </a:p>
        </p:txBody>
      </p:sp>
    </p:spTree>
    <p:extLst>
      <p:ext uri="{BB962C8B-B14F-4D97-AF65-F5344CB8AC3E}">
        <p14:creationId xmlns:p14="http://schemas.microsoft.com/office/powerpoint/2010/main" val="1683176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3600" dirty="0"/>
              <a:t>Место стратегий в области ИС и ИТ в генеральной </a:t>
            </a:r>
            <a:r>
              <a:rPr lang="ru-RU" sz="3600" dirty="0" smtClean="0"/>
              <a:t>стратегии организации</a:t>
            </a:r>
            <a:endParaRPr lang="ru-RU" sz="3600" dirty="0"/>
          </a:p>
          <a:p>
            <a:r>
              <a:rPr lang="ru-RU" sz="3600" dirty="0"/>
              <a:t>Формулирование стратегических целей для планирования информационных </a:t>
            </a:r>
            <a:r>
              <a:rPr lang="ru-RU" sz="3600" dirty="0" smtClean="0"/>
              <a:t>систем</a:t>
            </a:r>
          </a:p>
          <a:p>
            <a:r>
              <a:rPr lang="ru-RU" sz="3600" dirty="0"/>
              <a:t>Фазы стратегического планирования информационных </a:t>
            </a:r>
            <a:r>
              <a:rPr lang="ru-RU" sz="3600" dirty="0" smtClean="0"/>
              <a:t>систем</a:t>
            </a:r>
          </a:p>
          <a:p>
            <a:r>
              <a:rPr lang="ru-RU" sz="3600" dirty="0"/>
              <a:t>Анализ окружения </a:t>
            </a:r>
            <a:r>
              <a:rPr lang="ru-RU" sz="3600" dirty="0" smtClean="0"/>
              <a:t>системы</a:t>
            </a:r>
          </a:p>
          <a:p>
            <a:r>
              <a:rPr lang="ru-RU" sz="3600" dirty="0"/>
              <a:t>Анализ внутренней ситуации</a:t>
            </a:r>
            <a:endParaRPr lang="ru-RU" sz="3600" dirty="0" smtClean="0"/>
          </a:p>
          <a:p>
            <a:endParaRPr lang="ru-RU" sz="3600" dirty="0" smtClean="0"/>
          </a:p>
          <a:p>
            <a:endParaRPr lang="ru-RU" sz="3600" dirty="0" smtClean="0"/>
          </a:p>
          <a:p>
            <a:endParaRPr lang="ru-RU" sz="3600" dirty="0" smtClean="0"/>
          </a:p>
        </p:txBody>
      </p:sp>
    </p:spTree>
    <p:extLst>
      <p:ext uri="{BB962C8B-B14F-4D97-AF65-F5344CB8AC3E}">
        <p14:creationId xmlns:p14="http://schemas.microsoft.com/office/powerpoint/2010/main" val="839574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73480" y="136525"/>
            <a:ext cx="10515600" cy="1325563"/>
          </a:xfrm>
        </p:spPr>
        <p:txBody>
          <a:bodyPr>
            <a:normAutofit/>
          </a:bodyPr>
          <a:lstStyle/>
          <a:p>
            <a:r>
              <a:rPr lang="ru-RU" sz="3600" dirty="0"/>
              <a:t>Анализ внутренней ситуации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73480" y="1219200"/>
            <a:ext cx="10515600" cy="59588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Распределение ресурсов. </a:t>
            </a:r>
            <a:r>
              <a:rPr lang="ru-RU" dirty="0"/>
              <a:t>Понятие «ресурсы ИС» охватывает работников сферы ОИ, технические и программные средства, а также бюджет сферы ОИ. Ресурсы сферы ОИ следует документировать единым образом для всего предприятия.</a:t>
            </a:r>
          </a:p>
          <a:p>
            <a:pPr marL="0" indent="0">
              <a:buNone/>
            </a:pPr>
            <a:r>
              <a:rPr lang="ru-RU" dirty="0"/>
              <a:t>При оценке работников сферы ОИ как ресурса может быть получено первое представление об организации (структура и руководство) на основе, например, анализа структурных схем (</a:t>
            </a:r>
            <a:r>
              <a:rPr lang="ru-RU" dirty="0" err="1"/>
              <a:t>органиграмм</a:t>
            </a:r>
            <a:r>
              <a:rPr lang="ru-RU" dirty="0"/>
              <a:t>). Число сотрудников в отдельных подразделениях, а также описание их должностных обязанностей дают информацию о центре тяжести в деятельности организации. В рамках каждого детального рассмотрения следует провести анализ следующих отдельных позиций:</a:t>
            </a:r>
          </a:p>
        </p:txBody>
      </p:sp>
    </p:spTree>
    <p:extLst>
      <p:ext uri="{BB962C8B-B14F-4D97-AF65-F5344CB8AC3E}">
        <p14:creationId xmlns:p14="http://schemas.microsoft.com/office/powerpoint/2010/main" val="289844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73480" y="136525"/>
            <a:ext cx="10515600" cy="1325563"/>
          </a:xfrm>
        </p:spPr>
        <p:txBody>
          <a:bodyPr>
            <a:normAutofit/>
          </a:bodyPr>
          <a:lstStyle/>
          <a:p>
            <a:r>
              <a:rPr lang="ru-RU" sz="3600" dirty="0"/>
              <a:t>Анализ внутренней ситуации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73480" y="1219200"/>
            <a:ext cx="10515600" cy="59588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•	число сотрудников (в среднем на область деятельности);</a:t>
            </a:r>
          </a:p>
          <a:p>
            <a:pPr marL="0" indent="0">
              <a:buNone/>
            </a:pPr>
            <a:r>
              <a:rPr lang="ru-RU" dirty="0"/>
              <a:t>•	поле деятельности для каждого из сотрудников сферы ОИ;</a:t>
            </a:r>
          </a:p>
          <a:p>
            <a:pPr marL="0" indent="0">
              <a:buNone/>
            </a:pPr>
            <a:r>
              <a:rPr lang="ru-RU" dirty="0"/>
              <a:t>•	качество руководства сферой ОИ;</a:t>
            </a:r>
          </a:p>
          <a:p>
            <a:pPr marL="0" indent="0">
              <a:buNone/>
            </a:pPr>
            <a:r>
              <a:rPr lang="ru-RU" dirty="0"/>
              <a:t>•	производительность и загрузка работников сферы ОИ;</a:t>
            </a:r>
          </a:p>
          <a:p>
            <a:pPr marL="0" indent="0">
              <a:buNone/>
            </a:pPr>
            <a:r>
              <a:rPr lang="ru-RU" dirty="0"/>
              <a:t>•	квалификация и образование работников сферы СИ (в особенности их коммуникабельность при работе с пользователями);</a:t>
            </a:r>
          </a:p>
          <a:p>
            <a:pPr marL="0" indent="0">
              <a:buNone/>
            </a:pPr>
            <a:r>
              <a:rPr lang="ru-RU" dirty="0"/>
              <a:t>•	средства и уровень мотивации работников сферы ОИ;</a:t>
            </a:r>
          </a:p>
          <a:p>
            <a:pPr marL="0" indent="0">
              <a:buNone/>
            </a:pPr>
            <a:r>
              <a:rPr lang="ru-RU" dirty="0"/>
              <a:t>•	производственный климат в подразделениях сферы ОИ;</a:t>
            </a:r>
          </a:p>
          <a:p>
            <a:pPr marL="0" indent="0">
              <a:buNone/>
            </a:pPr>
            <a:r>
              <a:rPr lang="ru-RU" dirty="0"/>
              <a:t>•	возрастная структура (возраст и стаж работы, а также опыт работы в сфере ОИ).</a:t>
            </a:r>
          </a:p>
        </p:txBody>
      </p:sp>
    </p:spTree>
    <p:extLst>
      <p:ext uri="{BB962C8B-B14F-4D97-AF65-F5344CB8AC3E}">
        <p14:creationId xmlns:p14="http://schemas.microsoft.com/office/powerpoint/2010/main" val="1481661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73480" y="136525"/>
            <a:ext cx="10515600" cy="1325563"/>
          </a:xfrm>
        </p:spPr>
        <p:txBody>
          <a:bodyPr>
            <a:normAutofit/>
          </a:bodyPr>
          <a:lstStyle/>
          <a:p>
            <a:r>
              <a:rPr lang="ru-RU" sz="3600" dirty="0"/>
              <a:t>Анализ внутренней ситуации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73480" y="1219200"/>
            <a:ext cx="10515600" cy="59588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•	В отношении технических средств целесообразно проанализировать следующие важные аспекты:</a:t>
            </a:r>
          </a:p>
          <a:p>
            <a:pPr marL="0" indent="0">
              <a:buNone/>
            </a:pPr>
            <a:r>
              <a:rPr lang="ru-RU" dirty="0"/>
              <a:t>•	типы, технические характеристики и мощность центральных и децентрализованных ЭВМ;</a:t>
            </a:r>
          </a:p>
          <a:p>
            <a:pPr marL="0" indent="0">
              <a:buNone/>
            </a:pPr>
            <a:r>
              <a:rPr lang="ru-RU" dirty="0"/>
              <a:t>•	число, технические характеристики и емкость главных накопителей и высокопроизводительных принтеров;</a:t>
            </a:r>
          </a:p>
          <a:p>
            <a:pPr marL="0" indent="0">
              <a:buNone/>
            </a:pPr>
            <a:r>
              <a:rPr lang="ru-RU" dirty="0"/>
              <a:t>•	число, «интеллектуальность» и ориентированность (приспособленность к применению) дисплеев и принтеров на рабочем месте;</a:t>
            </a:r>
          </a:p>
          <a:p>
            <a:pPr marL="0" indent="0">
              <a:buNone/>
            </a:pPr>
            <a:r>
              <a:rPr lang="ru-RU" dirty="0"/>
              <a:t>•	число и характеристики остальных устройств ввода-вывода;</a:t>
            </a:r>
          </a:p>
          <a:p>
            <a:pPr marL="0" indent="0">
              <a:buNone/>
            </a:pPr>
            <a:r>
              <a:rPr lang="ru-RU" dirty="0"/>
              <a:t>•	внутренние вычислительные сети и их компоненты;</a:t>
            </a:r>
          </a:p>
          <a:p>
            <a:pPr marL="0" indent="0">
              <a:buNone/>
            </a:pPr>
            <a:r>
              <a:rPr lang="ru-RU" dirty="0"/>
              <a:t>•	внешние телекоммуникационные связи;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643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73480" y="136525"/>
            <a:ext cx="10515600" cy="1325563"/>
          </a:xfrm>
        </p:spPr>
        <p:txBody>
          <a:bodyPr>
            <a:normAutofit/>
          </a:bodyPr>
          <a:lstStyle/>
          <a:p>
            <a:r>
              <a:rPr lang="ru-RU" sz="3600" dirty="0"/>
              <a:t>Анализ внутренней ситуации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73480" y="1219200"/>
            <a:ext cx="10515600" cy="595884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•</a:t>
            </a:r>
            <a:r>
              <a:rPr lang="ru-RU" dirty="0"/>
              <a:t>	места установки технических средств;</a:t>
            </a:r>
          </a:p>
          <a:p>
            <a:pPr marL="0" indent="0">
              <a:buNone/>
            </a:pPr>
            <a:r>
              <a:rPr lang="ru-RU" dirty="0"/>
              <a:t>•	доступность и характерное время ответа (при нормальной и пиковой загрузке) центральных и периферийных ЭВМ;</a:t>
            </a:r>
          </a:p>
          <a:p>
            <a:pPr marL="0" indent="0">
              <a:buNone/>
            </a:pPr>
            <a:r>
              <a:rPr lang="ru-RU" dirty="0"/>
              <a:t>•	загрузка центральных и периферийных ЭВМ (загрузка процессоров, использование памяти накопителей);</a:t>
            </a:r>
          </a:p>
          <a:p>
            <a:pPr marL="0" indent="0">
              <a:buNone/>
            </a:pPr>
            <a:r>
              <a:rPr lang="ru-RU" dirty="0"/>
              <a:t>•	история развития» (доля прироста, развитие производительности и емкости) центральных и децентрализованных технических средств;</a:t>
            </a:r>
          </a:p>
          <a:p>
            <a:pPr marL="0" indent="0">
              <a:buNone/>
            </a:pPr>
            <a:r>
              <a:rPr lang="ru-RU" dirty="0"/>
              <a:t>•	возможности расширения технических средств;</a:t>
            </a:r>
          </a:p>
          <a:p>
            <a:pPr marL="0" indent="0">
              <a:buNone/>
            </a:pPr>
            <a:r>
              <a:rPr lang="ru-RU" dirty="0"/>
              <a:t>•	данные по изготовителям и поставщикам (в особенности надежность и оценка пользователями этих средств);</a:t>
            </a:r>
          </a:p>
          <a:p>
            <a:pPr marL="0" indent="0">
              <a:buNone/>
            </a:pPr>
            <a:r>
              <a:rPr lang="ru-RU" dirty="0"/>
              <a:t>•	данные по приобретению/аренде/лизингу или по продолжительности связей с поставщиками в сфере технических средств;</a:t>
            </a:r>
          </a:p>
          <a:p>
            <a:pPr marL="0" indent="0">
              <a:buNone/>
            </a:pPr>
            <a:r>
              <a:rPr lang="ru-RU" dirty="0"/>
              <a:t>•	данные по техническому обслуживанию и сервису.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6181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73480" y="136525"/>
            <a:ext cx="10515600" cy="1325563"/>
          </a:xfrm>
        </p:spPr>
        <p:txBody>
          <a:bodyPr>
            <a:normAutofit/>
          </a:bodyPr>
          <a:lstStyle/>
          <a:p>
            <a:r>
              <a:rPr lang="ru-RU" sz="3600" dirty="0"/>
              <a:t>Анализ внутренней ситуации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73480" y="1219200"/>
            <a:ext cx="10515600" cy="59588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В </a:t>
            </a:r>
            <a:r>
              <a:rPr lang="ru-RU" dirty="0"/>
              <a:t>отношении бюджета ОИ в практике СПИС оправдалось исследование следующих аспектов:</a:t>
            </a:r>
          </a:p>
          <a:p>
            <a:pPr marL="0" indent="0">
              <a:buNone/>
            </a:pPr>
            <a:r>
              <a:rPr lang="ru-RU" dirty="0"/>
              <a:t>•	анализ общего развития расходов на ОИ раздельно для технических и программных средств, расходов на техническое обслуживание, на персонал, а также прочих расходов;</a:t>
            </a:r>
          </a:p>
          <a:p>
            <a:pPr marL="0" indent="0">
              <a:buNone/>
            </a:pPr>
            <a:r>
              <a:rPr lang="ru-RU" dirty="0"/>
              <a:t>•	развитие затрат на ОИ в сравнении с общими затратами;</a:t>
            </a:r>
          </a:p>
          <a:p>
            <a:pPr marL="0" indent="0">
              <a:buNone/>
            </a:pPr>
            <a:r>
              <a:rPr lang="ru-RU" dirty="0"/>
              <a:t>•	планирование затрат на ОИ в будущем;</a:t>
            </a:r>
          </a:p>
          <a:p>
            <a:pPr marL="0" indent="0">
              <a:buNone/>
            </a:pPr>
            <a:r>
              <a:rPr lang="ru-RU" dirty="0"/>
              <a:t>•	системы расчета затрат на ОИ (приведенных к конечному пользователю): приведенные затраты на ОИ по каждой сфере деятельности, сопоставление фактических вычислительных затрат на ОИ и потребного процессорного времени, а также другие подобные грубые сравнения для установления справедливости распределения затрат, соотнесение затрат на ОИ с достигаемой производительностью.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4894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/>
              <a:t>Место стратегий в области ИС и ИТ в генеральной стратегии организации</a:t>
            </a:r>
            <a:br>
              <a:rPr lang="ru-RU" sz="3600" dirty="0"/>
            </a:b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Планирование применительно к ИС в принципе не отличается от общего стратегического планирования на предприятии. Сфера ОИ, как и другие производственные функциональные подразделения, должна внести как можно больший вклад в достижение целей предприятия. СПИС в соответствии с этим следует понимать как интегрированную составную часть общего стратегического планирования предприятия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1038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Место стратегий в области ИС и ИТ в генеральной </a:t>
            </a:r>
            <a:r>
              <a:rPr lang="ru-RU" sz="3600" dirty="0" smtClean="0"/>
              <a:t>стратегии организации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536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4236561"/>
              </p:ext>
            </p:extLst>
          </p:nvPr>
        </p:nvGraphicFramePr>
        <p:xfrm>
          <a:off x="2939097" y="2491581"/>
          <a:ext cx="6588125" cy="301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Документ" r:id="rId3" imgW="6588491" imgH="3020148" progId="Word.Document.12">
                  <p:embed/>
                </p:oleObj>
              </mc:Choice>
              <mc:Fallback>
                <p:oleObj name="Документ" r:id="rId3" imgW="6588491" imgH="3020148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939097" y="2491581"/>
                        <a:ext cx="6588125" cy="3019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64418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/>
              <a:t>Место стратегий в области ИС и ИТ в генеральной стратегии организации</a:t>
            </a:r>
            <a:br>
              <a:rPr lang="ru-RU" sz="3600" dirty="0"/>
            </a:b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536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СПИС в соответствии с этим следует понимать как интегрированную составную часть общего стратегического планирования предприятия. На этом основании стратегическое планирование в сфере обработки информации, естественно, должно осуществляться на базе последовательного применения системного подхода. При этом для процесса СПИС характерны следующие типичные фазы или этапы.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2032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/>
              <a:t>Формулирование стратегических целей для </a:t>
            </a:r>
            <a:r>
              <a:rPr lang="ru-RU" sz="3600" dirty="0" smtClean="0"/>
              <a:t>планирования </a:t>
            </a:r>
            <a:r>
              <a:rPr lang="ru-RU" sz="3600" dirty="0"/>
              <a:t>информационных систем</a:t>
            </a:r>
            <a:br>
              <a:rPr lang="ru-RU" sz="3600" dirty="0"/>
            </a:br>
            <a:endParaRPr lang="ru-RU" sz="36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66800" y="1889761"/>
            <a:ext cx="8567047" cy="4069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766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Формулирование стратегических целей для планирования информационных систем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5360" y="1825625"/>
            <a:ext cx="10515600" cy="4351338"/>
          </a:xfrm>
        </p:spPr>
        <p:txBody>
          <a:bodyPr>
            <a:norm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dirty="0">
                <a:latin typeface="Arial Narrow" panose="020B0606020202030204" pitchFamily="34" charset="0"/>
                <a:ea typeface="Times New Roman" panose="02020603050405020304" pitchFamily="18" charset="0"/>
              </a:rPr>
              <a:t>1. </a:t>
            </a:r>
            <a:r>
              <a:rPr lang="ru-RU" i="1" dirty="0">
                <a:latin typeface="Arial Narrow" panose="020B0606020202030204" pitchFamily="34" charset="0"/>
                <a:ea typeface="Times New Roman" panose="02020603050405020304" pitchFamily="18" charset="0"/>
              </a:rPr>
              <a:t>Постановка задач СПИС </a:t>
            </a:r>
            <a:r>
              <a:rPr lang="ru-RU" dirty="0">
                <a:latin typeface="Arial Narrow" panose="020B0606020202030204" pitchFamily="34" charset="0"/>
                <a:ea typeface="Times New Roman" panose="02020603050405020304" pitchFamily="18" charset="0"/>
              </a:rPr>
              <a:t>или </a:t>
            </a:r>
            <a:r>
              <a:rPr lang="ru-RU" i="1" dirty="0">
                <a:latin typeface="Arial Narrow" panose="020B0606020202030204" pitchFamily="34" charset="0"/>
                <a:ea typeface="Times New Roman" panose="02020603050405020304" pitchFamily="18" charset="0"/>
              </a:rPr>
              <a:t>предварительные соображения: </a:t>
            </a:r>
            <a:r>
              <a:rPr lang="ru-RU" dirty="0">
                <a:latin typeface="Arial Narrow" panose="020B0606020202030204" pitchFamily="34" charset="0"/>
                <a:ea typeface="Times New Roman" panose="02020603050405020304" pitchFamily="18" charset="0"/>
              </a:rPr>
              <a:t>для какой части предприятия должно проводиться СПИС, в каком именно виде и кем, а также что от этого должно получить предприятие и когда?</a:t>
            </a:r>
            <a:endParaRPr lang="ru-RU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dirty="0">
                <a:latin typeface="Arial Narrow" panose="020B0606020202030204" pitchFamily="34" charset="0"/>
                <a:ea typeface="Times New Roman" panose="02020603050405020304" pitchFamily="18" charset="0"/>
              </a:rPr>
              <a:t>2. </a:t>
            </a:r>
            <a:r>
              <a:rPr lang="ru-RU" i="1" dirty="0">
                <a:latin typeface="Arial Narrow" panose="020B0606020202030204" pitchFamily="34" charset="0"/>
                <a:ea typeface="Times New Roman" panose="02020603050405020304" pitchFamily="18" charset="0"/>
              </a:rPr>
              <a:t>Всесторонний анализ условий. </a:t>
            </a:r>
            <a:r>
              <a:rPr lang="ru-RU" dirty="0">
                <a:latin typeface="Arial Narrow" panose="020B0606020202030204" pitchFamily="34" charset="0"/>
                <a:ea typeface="Times New Roman" panose="02020603050405020304" pitchFamily="18" charset="0"/>
              </a:rPr>
              <a:t>Для выявления пространства действий при составлении планов в сфере ОИ и ИС необходим анализ условий или положения дел в данной области.</a:t>
            </a:r>
            <a:endParaRPr lang="ru-RU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dirty="0" smtClean="0">
                <a:latin typeface="Arial Narrow" panose="020B0606020202030204" pitchFamily="34" charset="0"/>
                <a:ea typeface="Times New Roman" panose="02020603050405020304" pitchFamily="18" charset="0"/>
              </a:rPr>
              <a:t>3</a:t>
            </a:r>
            <a:r>
              <a:rPr lang="ru-RU" dirty="0">
                <a:latin typeface="Arial Narrow" panose="020B0606020202030204" pitchFamily="34" charset="0"/>
                <a:ea typeface="Times New Roman" panose="02020603050405020304" pitchFamily="18" charset="0"/>
              </a:rPr>
              <a:t>.	</a:t>
            </a:r>
            <a:r>
              <a:rPr lang="ru-RU" i="1" dirty="0">
                <a:latin typeface="Arial Narrow" panose="020B0606020202030204" pitchFamily="34" charset="0"/>
                <a:ea typeface="Times New Roman" panose="02020603050405020304" pitchFamily="18" charset="0"/>
              </a:rPr>
              <a:t>Постановка стратегических целей для ИС. </a:t>
            </a:r>
            <a:r>
              <a:rPr lang="ru-RU" dirty="0">
                <a:latin typeface="Arial Narrow" panose="020B0606020202030204" pitchFamily="34" charset="0"/>
                <a:ea typeface="Times New Roman" panose="02020603050405020304" pitchFamily="18" charset="0"/>
              </a:rPr>
              <a:t>Полученные в фазе анализа условий знания представляют собой основу для конкретного формулирования стратегических целей ИС.</a:t>
            </a:r>
            <a:endParaRPr lang="ru-RU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6721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Формулирование стратегических целей для планирования информационных систем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5360" y="1825625"/>
            <a:ext cx="10515600" cy="4351338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4. </a:t>
            </a:r>
            <a:r>
              <a:rPr lang="ru-RU" i="1" dirty="0"/>
              <a:t>Разработка стратегий ИС. </a:t>
            </a:r>
            <a:r>
              <a:rPr lang="ru-RU" dirty="0"/>
              <a:t>Она выполняется с учетом архитектуры применения ИТ, доступных или имеющихся ресурсов, структуры организации и управления. Стратегии ИС характеризуют пространство и потенциал, которые должны быть задействованы для достижения обозначенных целей.</a:t>
            </a:r>
          </a:p>
          <a:p>
            <a:r>
              <a:rPr lang="ru-RU" dirty="0"/>
              <a:t>5. </a:t>
            </a:r>
            <a:r>
              <a:rPr lang="ru-RU" i="1" dirty="0"/>
              <a:t>Планирование конкретных мероприятий. </a:t>
            </a:r>
            <a:r>
              <a:rPr lang="ru-RU" dirty="0"/>
              <a:t>Этот этап имеет уже оперативный характер и поэтому, строго говоря, не является собственно частью СПИС. В рамках долгосрочного планирования мероприятия описываются в общей форме, в виде некоторых акций в составе развитых стратегий, отдельные шаги которых фиксированы во времени. Краткосрочные планы в области ИС содержат, напротив, специфицированные в числовой форме мероприятия на весь планируемый год. Планирование мероприятий является предпосылкой для определения отдельных проектов развития ИС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3002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Фазы стратегического планирования </a:t>
            </a:r>
            <a:r>
              <a:rPr lang="ru-RU" sz="3600" dirty="0" smtClean="0"/>
              <a:t>информационных </a:t>
            </a:r>
            <a:r>
              <a:rPr lang="ru-RU" sz="3600" dirty="0"/>
              <a:t>систем</a:t>
            </a:r>
            <a:endParaRPr lang="ru-RU" sz="36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41120" y="2133600"/>
            <a:ext cx="8564880" cy="429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0652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660</TotalTime>
  <Words>1197</Words>
  <Application>Microsoft Office PowerPoint</Application>
  <PresentationFormat>Широкоэкранный</PresentationFormat>
  <Paragraphs>90</Paragraphs>
  <Slides>24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31" baseType="lpstr">
      <vt:lpstr>Arial</vt:lpstr>
      <vt:lpstr>Arial Narrow</vt:lpstr>
      <vt:lpstr>Calibri</vt:lpstr>
      <vt:lpstr>Calibri Light</vt:lpstr>
      <vt:lpstr>Times New Roman</vt:lpstr>
      <vt:lpstr>Тема Office</vt:lpstr>
      <vt:lpstr>Документ Microsoft Word</vt:lpstr>
      <vt:lpstr>Лекция 3  СИСТЕМНЫЙ ПОДХОД К ПЛАНИРОВАНИЮ ИНФОРМАЦИОННЫХ СИСТЕМ </vt:lpstr>
      <vt:lpstr>Вопросы:</vt:lpstr>
      <vt:lpstr>Место стратегий в области ИС и ИТ в генеральной стратегии организации </vt:lpstr>
      <vt:lpstr>Место стратегий в области ИС и ИТ в генеральной стратегии организации</vt:lpstr>
      <vt:lpstr>Место стратегий в области ИС и ИТ в генеральной стратегии организации </vt:lpstr>
      <vt:lpstr>Формулирование стратегических целей для планирования информационных систем </vt:lpstr>
      <vt:lpstr>Формулирование стратегических целей для планирования информационных систем</vt:lpstr>
      <vt:lpstr>Формулирование стратегических целей для планирования информационных систем</vt:lpstr>
      <vt:lpstr>Фазы стратегического планирования информационных систем</vt:lpstr>
      <vt:lpstr>Анализ окружения системы</vt:lpstr>
      <vt:lpstr>Анализ окружения системы</vt:lpstr>
      <vt:lpstr>Анализ окружения системы</vt:lpstr>
      <vt:lpstr>Анализ окружения системы</vt:lpstr>
      <vt:lpstr>Анализ окружения системы</vt:lpstr>
      <vt:lpstr>Анализ окружения системы</vt:lpstr>
      <vt:lpstr>Анализ окружения системы</vt:lpstr>
      <vt:lpstr>Анализ окружения системы</vt:lpstr>
      <vt:lpstr>Анализ внутренней ситуации</vt:lpstr>
      <vt:lpstr>Анализ внутренней ситуации</vt:lpstr>
      <vt:lpstr>Анализ внутренней ситуации</vt:lpstr>
      <vt:lpstr>Анализ внутренней ситуации</vt:lpstr>
      <vt:lpstr>Анализ внутренней ситуации</vt:lpstr>
      <vt:lpstr>Анализ внутренней ситуации</vt:lpstr>
      <vt:lpstr>Анализ внутренней ситуации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1  Введение в дисциплину информационные технологии управления</dc:title>
  <dc:creator>123</dc:creator>
  <cp:lastModifiedBy>123</cp:lastModifiedBy>
  <cp:revision>49</cp:revision>
  <dcterms:created xsi:type="dcterms:W3CDTF">2018-10-04T05:33:43Z</dcterms:created>
  <dcterms:modified xsi:type="dcterms:W3CDTF">2019-10-30T06:27:21Z</dcterms:modified>
</cp:coreProperties>
</file>