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278" r:id="rId13"/>
    <p:sldId id="314" r:id="rId14"/>
    <p:sldId id="315" r:id="rId15"/>
    <p:sldId id="316" r:id="rId16"/>
    <p:sldId id="317" r:id="rId17"/>
    <p:sldId id="318" r:id="rId18"/>
    <p:sldId id="285" r:id="rId19"/>
    <p:sldId id="319" r:id="rId20"/>
    <p:sldId id="320" r:id="rId21"/>
    <p:sldId id="321" r:id="rId22"/>
    <p:sldId id="322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8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38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2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92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9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8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61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4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63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66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A2EAB-A7FD-47EE-A1A4-E54BE3276EC9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23950" y="24082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Лекция </a:t>
            </a:r>
            <a:r>
              <a:rPr lang="ru-RU" dirty="0" smtClean="0"/>
              <a:t>3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5300" dirty="0"/>
              <a:t>ПЛАНИРОВАНИЕ </a:t>
            </a:r>
            <a:r>
              <a:rPr lang="ru-RU" sz="5300" dirty="0" smtClean="0"/>
              <a:t>ИНФОРМАЦИОННОЙ </a:t>
            </a:r>
            <a:r>
              <a:rPr lang="ru-RU" sz="5300" dirty="0"/>
              <a:t>СИСТЕМЫ</a:t>
            </a:r>
          </a:p>
        </p:txBody>
      </p:sp>
    </p:spTree>
    <p:extLst>
      <p:ext uri="{BB962C8B-B14F-4D97-AF65-F5344CB8AC3E}">
        <p14:creationId xmlns:p14="http://schemas.microsoft.com/office/powerpoint/2010/main" val="194406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</a:t>
            </a:r>
            <a:r>
              <a:rPr lang="ru-RU" sz="3600" dirty="0" smtClean="0"/>
              <a:t>тратегический </a:t>
            </a:r>
            <a:r>
              <a:rPr lang="ru-RU" sz="3600" dirty="0"/>
              <a:t>информационный менеджмент </a:t>
            </a:r>
            <a:r>
              <a:rPr lang="ru-RU" sz="3600" dirty="0" smtClean="0"/>
              <a:t>и </a:t>
            </a:r>
            <a:r>
              <a:rPr lang="ru-RU" sz="3600" dirty="0"/>
              <a:t>оперативный информационный </a:t>
            </a:r>
            <a:r>
              <a:rPr lang="ru-RU" sz="3600" dirty="0" smtClean="0"/>
              <a:t>менеджмент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В частности, в модели Р.Л. </a:t>
            </a:r>
            <a:r>
              <a:rPr lang="ru-RU" dirty="0" err="1"/>
              <a:t>Нолана</a:t>
            </a:r>
            <a:r>
              <a:rPr lang="ru-RU" dirty="0"/>
              <a:t> (</a:t>
            </a:r>
            <a:r>
              <a:rPr lang="en-US" dirty="0"/>
              <a:t>R</a:t>
            </a:r>
            <a:r>
              <a:rPr lang="ru-RU" dirty="0"/>
              <a:t>.</a:t>
            </a:r>
            <a:r>
              <a:rPr lang="en-US" dirty="0"/>
              <a:t>L</a:t>
            </a:r>
            <a:r>
              <a:rPr lang="ru-RU" dirty="0"/>
              <a:t>. </a:t>
            </a:r>
            <a:r>
              <a:rPr lang="en-US" dirty="0"/>
              <a:t>Nolan</a:t>
            </a:r>
            <a:r>
              <a:rPr lang="ru-RU" dirty="0" smtClean="0"/>
              <a:t>), </a:t>
            </a:r>
            <a:r>
              <a:rPr lang="ru-RU" dirty="0"/>
              <a:t>определены шесть типовых ступеней развития: </a:t>
            </a:r>
            <a:endParaRPr lang="ru-RU" dirty="0" smtClean="0"/>
          </a:p>
          <a:p>
            <a:r>
              <a:rPr lang="ru-RU" i="1" dirty="0" smtClean="0"/>
              <a:t>инициирование</a:t>
            </a:r>
            <a:r>
              <a:rPr lang="ru-RU" i="1" dirty="0"/>
              <a:t>, </a:t>
            </a:r>
            <a:endParaRPr lang="ru-RU" i="1" dirty="0" smtClean="0"/>
          </a:p>
          <a:p>
            <a:r>
              <a:rPr lang="ru-RU" i="1" dirty="0" smtClean="0"/>
              <a:t>распространение</a:t>
            </a:r>
            <a:r>
              <a:rPr lang="ru-RU" i="1" dirty="0"/>
              <a:t>, </a:t>
            </a:r>
            <a:endParaRPr lang="ru-RU" i="1" dirty="0" smtClean="0"/>
          </a:p>
          <a:p>
            <a:r>
              <a:rPr lang="ru-RU" i="1" dirty="0" smtClean="0"/>
              <a:t>управление</a:t>
            </a:r>
            <a:r>
              <a:rPr lang="ru-RU" i="1" dirty="0"/>
              <a:t>, </a:t>
            </a:r>
            <a:endParaRPr lang="ru-RU" i="1" dirty="0" smtClean="0"/>
          </a:p>
          <a:p>
            <a:r>
              <a:rPr lang="ru-RU" i="1" dirty="0" smtClean="0"/>
              <a:t>интеграция</a:t>
            </a:r>
            <a:r>
              <a:rPr lang="ru-RU" i="1" dirty="0"/>
              <a:t>, </a:t>
            </a:r>
            <a:endParaRPr lang="ru-RU" i="1" dirty="0" smtClean="0"/>
          </a:p>
          <a:p>
            <a:r>
              <a:rPr lang="ru-RU" i="1" dirty="0" smtClean="0"/>
              <a:t>ориентирование </a:t>
            </a:r>
            <a:r>
              <a:rPr lang="ru-RU" i="1" dirty="0"/>
              <a:t>данных, </a:t>
            </a:r>
            <a:endParaRPr lang="ru-RU" i="1" dirty="0" smtClean="0"/>
          </a:p>
          <a:p>
            <a:r>
              <a:rPr lang="ru-RU" i="1" dirty="0" smtClean="0"/>
              <a:t>завершение </a:t>
            </a:r>
            <a:r>
              <a:rPr lang="ru-RU" i="1" dirty="0"/>
              <a:t>или </a:t>
            </a:r>
            <a:r>
              <a:rPr lang="ru-RU" i="1" dirty="0" smtClean="0"/>
              <a:t>зрелость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На разных ступенях развития </a:t>
            </a:r>
            <a:r>
              <a:rPr lang="ru-RU" dirty="0" smtClean="0"/>
              <a:t>ИС </a:t>
            </a:r>
            <a:r>
              <a:rPr lang="ru-RU" dirty="0"/>
              <a:t>применяются с различной </a:t>
            </a:r>
            <a:r>
              <a:rPr lang="ru-RU" dirty="0" smtClean="0"/>
              <a:t>интенсивностью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202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</a:t>
            </a:r>
            <a:r>
              <a:rPr lang="ru-RU" sz="3600" dirty="0" smtClean="0"/>
              <a:t>тратегический </a:t>
            </a:r>
            <a:r>
              <a:rPr lang="ru-RU" sz="3600" dirty="0"/>
              <a:t>информационный менеджмент </a:t>
            </a:r>
            <a:r>
              <a:rPr lang="ru-RU" sz="3600" dirty="0" smtClean="0"/>
              <a:t>и </a:t>
            </a:r>
            <a:r>
              <a:rPr lang="ru-RU" sz="3600" dirty="0"/>
              <a:t>оперативный информационный </a:t>
            </a:r>
            <a:r>
              <a:rPr lang="ru-RU" sz="3600" dirty="0" smtClean="0"/>
              <a:t>менеджмент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Сопоставление </a:t>
            </a:r>
            <a:r>
              <a:rPr lang="ru-RU" dirty="0"/>
              <a:t>с эталонной моделью делает вполне очевидными приоритеты уровней планирования и контроля как для специалистов по обработке информации, так и для пользователей. 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Каждое </a:t>
            </a:r>
            <a:r>
              <a:rPr lang="ru-RU" dirty="0"/>
              <a:t>предприятие может постепенно найти свою модель и определить свою позицию при разработке для себя системы планирования применения ИС.</a:t>
            </a:r>
          </a:p>
        </p:txBody>
      </p:sp>
    </p:spTree>
    <p:extLst>
      <p:ext uri="{BB962C8B-B14F-4D97-AF65-F5344CB8AC3E}">
        <p14:creationId xmlns:p14="http://schemas.microsoft.com/office/powerpoint/2010/main" val="175898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Сущность планирования 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Формирование и развитие на предприятии информационной системы, предназначенной для обеспечения постановки и поддержки принятия решения производственных и управленческих задач в их стратегической перспективе, всегда требуют долгосрочного планирования, ориентированного на стратегические цели в области организации, развития и использования ИС, т.е. стратегического планирования ИС (СПИС). Эти задачи и функции являются частью информационного менеджмента предприятия и требуют, в свою очередь, полной интеграции задач СПИС в систему планирования предприятия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344030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Сущность планирования 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r>
              <a:rPr lang="ru-RU" dirty="0" smtClean="0"/>
              <a:t>Необходимо </a:t>
            </a:r>
            <a:r>
              <a:rPr lang="ru-RU" dirty="0"/>
              <a:t>учитывать особую важность решения всех стратегических </a:t>
            </a:r>
            <a:r>
              <a:rPr lang="ru-RU" dirty="0" smtClean="0"/>
              <a:t>вопросов.</a:t>
            </a:r>
          </a:p>
          <a:p>
            <a:r>
              <a:rPr lang="ru-RU" dirty="0" smtClean="0"/>
              <a:t>Вместе </a:t>
            </a:r>
            <a:r>
              <a:rPr lang="ru-RU" dirty="0"/>
              <a:t>с тем принимается, что организация мероприятий учета и контроля выполнения планов, </a:t>
            </a:r>
            <a:r>
              <a:rPr lang="ru-RU" dirty="0" smtClean="0"/>
              <a:t>осуществляется </a:t>
            </a:r>
            <a:r>
              <a:rPr lang="ru-RU" dirty="0"/>
              <a:t>по тем же принципам и показателям, которые положены в основу планирования ИС. </a:t>
            </a:r>
          </a:p>
        </p:txBody>
      </p:sp>
    </p:spTree>
    <p:extLst>
      <p:ext uri="{BB962C8B-B14F-4D97-AF65-F5344CB8AC3E}">
        <p14:creationId xmlns:p14="http://schemas.microsoft.com/office/powerpoint/2010/main" val="108582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Сущность планирования 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Любое планирование, как известно, дает представление о желаемом характере и содержании деятельности предприятия в будущем. Главными задачами производственного планирования являются определение конкретных целей предприятия, создание необходимых для их реализации внутренних предпосылок и выработка соответствующих мероприятий. Для этого необходимо учесть внешние для предприятия факторы и ожидаемые их изменения, а также кадровые, материальные и финансовые ресурсы, которыми предприятие располагает в данный момент и будет, сможет или должно располагать в будущем.</a:t>
            </a:r>
          </a:p>
        </p:txBody>
      </p:sp>
    </p:spTree>
    <p:extLst>
      <p:ext uri="{BB962C8B-B14F-4D97-AF65-F5344CB8AC3E}">
        <p14:creationId xmlns:p14="http://schemas.microsoft.com/office/powerpoint/2010/main" val="57026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Сущность планирования 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планирования ИС по аналогии с планированием других сфер деятельности принято также разделение планирования на кратко-, средне- и долгосрочное, или соответственно на оперативное и стратегическое.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Необходимо </a:t>
            </a:r>
            <a:r>
              <a:rPr lang="ru-RU" dirty="0" smtClean="0"/>
              <a:t>согласовать </a:t>
            </a:r>
            <a:r>
              <a:rPr lang="ru-RU" dirty="0"/>
              <a:t>этапы или типы планов с каждой ступенью проблемы развития ИС и ИТ в соответствии с интересами предприятия.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337397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Сущность планирования 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СПИС, по существу, представляет собой процесс, в котором принимаются принципиальные решения в области ИС предприятия относительно действующих в течение длительного срока целей и основных положений (принципов), мероприятий, ресурсов, а также бюджета и финансирования.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Временные </a:t>
            </a:r>
            <a:r>
              <a:rPr lang="ru-RU" dirty="0"/>
              <a:t>рамки стратегического планирования ИС в зависимости от сопутствующих условий (масштаб предприятия, специфические для предприятия информационные проблемы, степень проникновения ОИ и др.) охватывают обычно период от пяти до десяти лет.</a:t>
            </a:r>
          </a:p>
        </p:txBody>
      </p:sp>
    </p:spTree>
    <p:extLst>
      <p:ext uri="{BB962C8B-B14F-4D97-AF65-F5344CB8AC3E}">
        <p14:creationId xmlns:p14="http://schemas.microsoft.com/office/powerpoint/2010/main" val="156806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Сущность планирования 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Результатом СПИС должен являться документ, который содержит, во-первых, констатацию существующего положения в области ИС как на предприятии, так и вне его, во-вторых, разработанные по годам стратегии в этой области и необходимые для их реализации на предприятии мероприятия.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387325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3760" cy="1325563"/>
          </a:xfrm>
        </p:spPr>
        <p:txBody>
          <a:bodyPr/>
          <a:lstStyle/>
          <a:p>
            <a:r>
              <a:rPr lang="ru-RU" dirty="0" smtClean="0"/>
              <a:t>Предпосылки стратегического планирования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447800"/>
            <a:ext cx="10515600" cy="4729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                           </a:t>
            </a:r>
            <a:endParaRPr lang="ru-RU" dirty="0"/>
          </a:p>
          <a:p>
            <a:pPr lvl="0"/>
            <a:r>
              <a:rPr lang="ru-RU" dirty="0"/>
              <a:t>центральная роль, жизненно важное для всего предприятия в целом значение сферы ОИ оправдывают стратегическое долгосрочное планирование точно так же, как это принято повсюду для других производственных функциональных областей (например, исследования, развитие, маркетинг, инвестиции и финансирование) уже с давних пор;</a:t>
            </a:r>
          </a:p>
          <a:p>
            <a:pPr lvl="0"/>
            <a:r>
              <a:rPr lang="ru-RU" dirty="0"/>
              <a:t>достаточное информационное обеспечение или обслуживание отдельного подразделения конечного пользователя в долгосрочном плане может быть гарантировано только тогда, когда индивидуальные стратегии этой его (пользователя) области согласованы с общей стратегией предприятия и все требования к ИС, которые из этого вытекают, сводятся в единую стратегическую концепцию ИС;</a:t>
            </a:r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0658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2237"/>
            <a:ext cx="11201400" cy="1325563"/>
          </a:xfrm>
        </p:spPr>
        <p:txBody>
          <a:bodyPr/>
          <a:lstStyle/>
          <a:p>
            <a:r>
              <a:rPr lang="ru-RU" dirty="0"/>
              <a:t>Предпосылки стратегического планирования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447800"/>
            <a:ext cx="10515600" cy="499872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с </a:t>
            </a:r>
            <a:r>
              <a:rPr lang="ru-RU" dirty="0"/>
              <a:t>помощью безусловно необходимой предприятию ИС возможно своевременно и эффективно анализировать в рамках долгосрочных стратегических планов и проектов те дополнительные возможности, которые появляются у предприятия благодаря нацеленному стратегическому расширению существующей ИС или ее планомерной перестройке (это могут быть, в частности, радикальное повышение внутрихозяйственной эффективности информационной системы при выполнении задачи обеспечения преимущества в соревновании с конкурентом, расширение спектра производства и услуг на предприятии, повышение авторитета марки фирмы и т.п.);</a:t>
            </a:r>
          </a:p>
          <a:p>
            <a:pPr lvl="0"/>
            <a:r>
              <a:rPr lang="ru-RU" dirty="0"/>
              <a:t>обеспечение с помощью СПИС большей «прозрачности» ИС и вообще области ОИ для всего предприятия. Хозяйственная эффективность существующей ИС может быть оценена разумно только в рамках стратегических планов, т.е. при наличии СПИС на предприятии.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2683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Стратегический </a:t>
            </a:r>
            <a:r>
              <a:rPr lang="ru-RU" sz="3600" dirty="0" smtClean="0"/>
              <a:t>и </a:t>
            </a:r>
            <a:r>
              <a:rPr lang="ru-RU" sz="3600" dirty="0" smtClean="0"/>
              <a:t>оперативный </a:t>
            </a:r>
            <a:r>
              <a:rPr lang="ru-RU" sz="3600" dirty="0"/>
              <a:t>информационный </a:t>
            </a:r>
            <a:r>
              <a:rPr lang="ru-RU" sz="3600" dirty="0"/>
              <a:t>менеджмент </a:t>
            </a:r>
            <a:endParaRPr lang="ru-RU" sz="3600" dirty="0" smtClean="0"/>
          </a:p>
          <a:p>
            <a:r>
              <a:rPr lang="ru-RU" sz="3600" dirty="0" smtClean="0"/>
              <a:t>Сущность </a:t>
            </a:r>
            <a:r>
              <a:rPr lang="ru-RU" sz="3600" dirty="0"/>
              <a:t>планирования </a:t>
            </a:r>
            <a:r>
              <a:rPr lang="ru-RU" sz="3600" dirty="0" smtClean="0"/>
              <a:t>ИС</a:t>
            </a:r>
          </a:p>
          <a:p>
            <a:r>
              <a:rPr lang="ru-RU" sz="3600" dirty="0"/>
              <a:t>Предпосылки стратегического планирования</a:t>
            </a:r>
            <a:endParaRPr lang="ru-RU" sz="3600" dirty="0" smtClean="0"/>
          </a:p>
          <a:p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8395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2800" cy="1325563"/>
          </a:xfrm>
        </p:spPr>
        <p:txBody>
          <a:bodyPr/>
          <a:lstStyle/>
          <a:p>
            <a:r>
              <a:rPr lang="ru-RU" dirty="0"/>
              <a:t>Предпосылки стратегического планирования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447800"/>
            <a:ext cx="10515600" cy="4998720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динамика </a:t>
            </a:r>
            <a:r>
              <a:rPr lang="ru-RU" dirty="0"/>
              <a:t>рынка в области ОИ и СИ требует постоянного анализа возможностей и опасностей, которые несет с собой имеющаяся и доступная новая ИТ, что приводит к необходимости проведения соответствующих долгосрочных мероприятий на предприятии;</a:t>
            </a:r>
          </a:p>
          <a:p>
            <a:pPr lvl="0"/>
            <a:r>
              <a:rPr lang="ru-RU" dirty="0"/>
              <a:t>постоянное улучшение соотношения «цена/выработка» (</a:t>
            </a:r>
            <a:r>
              <a:rPr lang="en-US" dirty="0"/>
              <a:t>price</a:t>
            </a:r>
            <a:r>
              <a:rPr lang="ru-RU" dirty="0"/>
              <a:t>/</a:t>
            </a:r>
            <a:r>
              <a:rPr lang="en-US" dirty="0"/>
              <a:t>performance</a:t>
            </a:r>
            <a:r>
              <a:rPr lang="ru-RU" dirty="0"/>
              <a:t>) по всем компонентам СИ расширяет сферу применения новых ИТ; чтобы полностью использовать их возможности, процесс реализации новых технологий должен быть спланирован на стратегическом уровне;</a:t>
            </a:r>
          </a:p>
          <a:p>
            <a:pPr lvl="0"/>
            <a:r>
              <a:rPr lang="ru-RU" dirty="0"/>
              <a:t>расширение спектра использования информационно-технологических услуг и продуктов приводит к росту объема инвестиций в ИС. Это требует планирования и обоснования бюджета и финансирования ИС;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87154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70920" cy="1325563"/>
          </a:xfrm>
        </p:spPr>
        <p:txBody>
          <a:bodyPr/>
          <a:lstStyle/>
          <a:p>
            <a:r>
              <a:rPr lang="ru-RU" dirty="0"/>
              <a:t>Предпосылки стратегического планирования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447800"/>
            <a:ext cx="10515600" cy="4998720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постоянно </a:t>
            </a:r>
            <a:r>
              <a:rPr lang="ru-RU" dirty="0"/>
              <a:t>растущая потребность в квалифицированных работниках для развития и эксплуатации новых ИС. Кадры должны готовиться заранее и, как правило, в течение длительного времени;</a:t>
            </a:r>
          </a:p>
          <a:p>
            <a:pPr lvl="0"/>
            <a:r>
              <a:rPr lang="ru-RU" dirty="0"/>
              <a:t>развитие и использование практически любых ИС обычно продолжаются несколько лет, ряд приложений развивается параллельно, претендуя на ограниченные ресурсы. Это требует детального планирования во временном и ресурсном аспектах с учетом внутренних приоритетов;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386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03280" cy="1325563"/>
          </a:xfrm>
        </p:spPr>
        <p:txBody>
          <a:bodyPr/>
          <a:lstStyle/>
          <a:p>
            <a:r>
              <a:rPr lang="ru-RU" dirty="0"/>
              <a:t>Предпосылки стратегического планирования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447800"/>
            <a:ext cx="10515600" cy="4998720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растущая </a:t>
            </a:r>
            <a:r>
              <a:rPr lang="ru-RU" dirty="0"/>
              <a:t>сложность и комплексность ИС по всем компонентам с учетом усложняющихся функциональных требований влекут за собой также значительные организационные и кадровые изменения, такие мероприятия планируются на стратегическом уровне;</a:t>
            </a:r>
          </a:p>
          <a:p>
            <a:pPr lvl="0"/>
            <a:r>
              <a:rPr lang="ru-RU" dirty="0"/>
              <a:t>многие решения в области ОИ и ИС далеко простираются и отменяются только с большими потерями. Это бывает в ситуациях, связанных с приобретением дорогостоящих техники и программных средств, а также в ситуациях, связанных с развитием банков данных и сетей ЭВМ.</a:t>
            </a:r>
          </a:p>
          <a:p>
            <a:pPr marL="0" indent="0">
              <a:buNone/>
            </a:pPr>
            <a:endParaRPr lang="ru-RU" b="1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4809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</a:t>
            </a:r>
            <a:r>
              <a:rPr lang="ru-RU" sz="3600" dirty="0" smtClean="0"/>
              <a:t>тратегический </a:t>
            </a:r>
            <a:r>
              <a:rPr lang="ru-RU" sz="3600" dirty="0"/>
              <a:t>информационный менеджмент </a:t>
            </a:r>
            <a:r>
              <a:rPr lang="ru-RU" sz="3600" dirty="0" smtClean="0"/>
              <a:t>и </a:t>
            </a:r>
            <a:r>
              <a:rPr lang="ru-RU" sz="3600" dirty="0"/>
              <a:t>оперативный информационный </a:t>
            </a:r>
            <a:r>
              <a:rPr lang="ru-RU" sz="3600" dirty="0" smtClean="0"/>
              <a:t>менеджмент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 соответствии с протяженностью во времени задач управления различают стратегический информационный менеджмент (СИМ) и оперативный информационный менеджмент (ОИМ). Причем между этими уровнями существуют отношения подчиненности, т.е. цели, определяемые на стратегическом уровне, реализуются на оперативном. При этом глобальная стратегическая цель ИМ в информационных системах должна состоять в обеспечении возможно большего вклада ИС в цели предприятия по основной деятельности через использование информационных </a:t>
            </a:r>
            <a:r>
              <a:rPr lang="ru-RU" dirty="0" smtClean="0"/>
              <a:t>технологий.</a:t>
            </a:r>
          </a:p>
          <a:p>
            <a:pPr marL="0" indent="0">
              <a:buNone/>
            </a:pPr>
            <a:r>
              <a:rPr lang="ru-RU" dirty="0" smtClean="0"/>
              <a:t>В</a:t>
            </a:r>
            <a:r>
              <a:rPr lang="ru-RU" dirty="0" smtClean="0"/>
              <a:t> </a:t>
            </a:r>
            <a:r>
              <a:rPr lang="ru-RU" dirty="0"/>
              <a:t>соответствии с этой целью возникают специфические задачи и для организации собственно информационного менеджмента.</a:t>
            </a:r>
          </a:p>
        </p:txBody>
      </p:sp>
    </p:spTree>
    <p:extLst>
      <p:ext uri="{BB962C8B-B14F-4D97-AF65-F5344CB8AC3E}">
        <p14:creationId xmlns:p14="http://schemas.microsoft.com/office/powerpoint/2010/main" val="415103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</a:t>
            </a:r>
            <a:r>
              <a:rPr lang="ru-RU" sz="3600" dirty="0" smtClean="0"/>
              <a:t>тратегический </a:t>
            </a:r>
            <a:r>
              <a:rPr lang="ru-RU" sz="3600" dirty="0"/>
              <a:t>информационный менеджмент </a:t>
            </a:r>
            <a:r>
              <a:rPr lang="ru-RU" sz="3600" dirty="0" smtClean="0"/>
              <a:t>и </a:t>
            </a:r>
            <a:r>
              <a:rPr lang="ru-RU" sz="3600" dirty="0"/>
              <a:t>оперативный информационный </a:t>
            </a:r>
            <a:r>
              <a:rPr lang="ru-RU" sz="3600" dirty="0" smtClean="0"/>
              <a:t>менеджмент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Понятие «стратегический» в отношении ИМ предполагает, с одной стороны, планомерное определение долгосрочных – на срок 3-5 лет – целей по всем направлениям, а с другой – выбор пути достижения поставленной цели и определение набора задач, решение которых ведет к цели.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Такие </a:t>
            </a:r>
            <a:r>
              <a:rPr lang="ru-RU" dirty="0"/>
              <a:t>задачи решаются на уровне высшего руководства организации.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Выбранные </a:t>
            </a:r>
            <a:r>
              <a:rPr lang="ru-RU" dirty="0"/>
              <a:t>решения долгосрочных задач образуют наборы исходных данных (задания) для оперативного, т.е. наиболее краткосрочного, уровня.</a:t>
            </a:r>
          </a:p>
        </p:txBody>
      </p:sp>
    </p:spTree>
    <p:extLst>
      <p:ext uri="{BB962C8B-B14F-4D97-AF65-F5344CB8AC3E}">
        <p14:creationId xmlns:p14="http://schemas.microsoft.com/office/powerpoint/2010/main" val="216441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</a:t>
            </a:r>
            <a:r>
              <a:rPr lang="ru-RU" sz="3600" dirty="0" smtClean="0"/>
              <a:t>тратегический </a:t>
            </a:r>
            <a:r>
              <a:rPr lang="ru-RU" sz="3600" dirty="0"/>
              <a:t>информационный менеджмент </a:t>
            </a:r>
            <a:r>
              <a:rPr lang="ru-RU" sz="3600" dirty="0" smtClean="0"/>
              <a:t>и </a:t>
            </a:r>
            <a:r>
              <a:rPr lang="ru-RU" sz="3600" dirty="0"/>
              <a:t>оперативный информационный </a:t>
            </a:r>
            <a:r>
              <a:rPr lang="ru-RU" sz="3600" dirty="0" smtClean="0"/>
              <a:t>менеджмент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Задачи оперативного информационного менеджмента ориентируются на соответствующие стратегические задачи и цели. В отличие от долгосрочной стратегической постановки задачи ОИМ планируются и существуют на среднем или на коротком интервале (в сфере обработки информации – это период времени до одного года); эти задачи чаще всего ощущаются и решаются на уровне руководства службой обработки информации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264203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</a:t>
            </a:r>
            <a:r>
              <a:rPr lang="ru-RU" sz="3600" dirty="0" smtClean="0"/>
              <a:t>тратегический </a:t>
            </a:r>
            <a:r>
              <a:rPr lang="ru-RU" sz="3600" dirty="0"/>
              <a:t>информационный менеджмент </a:t>
            </a:r>
            <a:r>
              <a:rPr lang="ru-RU" sz="3600" dirty="0" smtClean="0"/>
              <a:t>и </a:t>
            </a:r>
            <a:r>
              <a:rPr lang="ru-RU" sz="3600" dirty="0"/>
              <a:t>оперативный информационный </a:t>
            </a:r>
            <a:r>
              <a:rPr lang="ru-RU" sz="3600" dirty="0" smtClean="0"/>
              <a:t>менеджмент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Планирование – главная задача ИМ на стратегическом уровне. Именно на уровне стратегического информационного маркетинга возникает и должна удовлетворяться повышенная потребность в планировании.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Она </a:t>
            </a:r>
            <a:r>
              <a:rPr lang="ru-RU" dirty="0"/>
              <a:t>обусловлена как необходимостью своевременного устранения возможных препятствий, так и потребностью выявления максимальных шансов для предприятия, создаваемых ИС и ИТ. </a:t>
            </a:r>
          </a:p>
        </p:txBody>
      </p:sp>
    </p:spTree>
    <p:extLst>
      <p:ext uri="{BB962C8B-B14F-4D97-AF65-F5344CB8AC3E}">
        <p14:creationId xmlns:p14="http://schemas.microsoft.com/office/powerpoint/2010/main" val="254672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</a:t>
            </a:r>
            <a:r>
              <a:rPr lang="ru-RU" sz="3600" dirty="0" smtClean="0"/>
              <a:t>тратегический </a:t>
            </a:r>
            <a:r>
              <a:rPr lang="ru-RU" sz="3600" dirty="0"/>
              <a:t>информационный менеджмент </a:t>
            </a:r>
            <a:r>
              <a:rPr lang="ru-RU" sz="3600" dirty="0" smtClean="0"/>
              <a:t>и </a:t>
            </a:r>
            <a:r>
              <a:rPr lang="ru-RU" sz="3600" dirty="0"/>
              <a:t>оперативный информационный </a:t>
            </a:r>
            <a:r>
              <a:rPr lang="ru-RU" sz="3600" dirty="0" smtClean="0"/>
              <a:t>менеджмент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 стратегическом </a:t>
            </a:r>
            <a:r>
              <a:rPr lang="ru-RU" dirty="0"/>
              <a:t>плане могут быть целенаправленно выявлены приоритетные направления при формировании плана инвестиций. Здесь требуется, чтобы в распоряжении администрации были общий вид и характер имеющихся на предприятии информационных работ.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Этот </a:t>
            </a:r>
            <a:r>
              <a:rPr lang="ru-RU" dirty="0"/>
              <a:t>общий вид структуры ИС выводится из анализа протекающих на предприятии процессов.</a:t>
            </a:r>
          </a:p>
        </p:txBody>
      </p:sp>
    </p:spTree>
    <p:extLst>
      <p:ext uri="{BB962C8B-B14F-4D97-AF65-F5344CB8AC3E}">
        <p14:creationId xmlns:p14="http://schemas.microsoft.com/office/powerpoint/2010/main" val="8276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</a:t>
            </a:r>
            <a:r>
              <a:rPr lang="ru-RU" sz="3600" dirty="0" smtClean="0"/>
              <a:t>тратегический </a:t>
            </a:r>
            <a:r>
              <a:rPr lang="ru-RU" sz="3600" dirty="0"/>
              <a:t>информационный менеджмент </a:t>
            </a:r>
            <a:r>
              <a:rPr lang="ru-RU" sz="3600" dirty="0" smtClean="0"/>
              <a:t>и </a:t>
            </a:r>
            <a:r>
              <a:rPr lang="ru-RU" sz="3600" dirty="0"/>
              <a:t>оперативный информационный </a:t>
            </a:r>
            <a:r>
              <a:rPr lang="ru-RU" sz="3600" dirty="0" smtClean="0"/>
              <a:t>менеджмент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При планировании связей ИС с другими объектами предприятия особое значение придается связям с системой планирования самого предприятия.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Часто </a:t>
            </a:r>
            <a:r>
              <a:rPr lang="ru-RU" dirty="0"/>
              <a:t>утверждается, что планирование ИС может осуществляться вообще только в связи с этой системой. </a:t>
            </a:r>
          </a:p>
        </p:txBody>
      </p:sp>
    </p:spTree>
    <p:extLst>
      <p:ext uri="{BB962C8B-B14F-4D97-AF65-F5344CB8AC3E}">
        <p14:creationId xmlns:p14="http://schemas.microsoft.com/office/powerpoint/2010/main" val="311300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</a:t>
            </a:r>
            <a:r>
              <a:rPr lang="ru-RU" sz="3600" dirty="0" smtClean="0"/>
              <a:t>тратегический </a:t>
            </a:r>
            <a:r>
              <a:rPr lang="ru-RU" sz="3600" dirty="0"/>
              <a:t>информационный менеджмент </a:t>
            </a:r>
            <a:r>
              <a:rPr lang="ru-RU" sz="3600" dirty="0" smtClean="0"/>
              <a:t>и </a:t>
            </a:r>
            <a:r>
              <a:rPr lang="ru-RU" sz="3600" dirty="0"/>
              <a:t>оперативный информационный </a:t>
            </a:r>
            <a:r>
              <a:rPr lang="ru-RU" sz="3600" dirty="0" smtClean="0"/>
              <a:t>менеджмент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соответствии с этим на стратегическом уровне следует определить стиль, направления и степень интенсификации системы планирования и контроля.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Это </a:t>
            </a:r>
            <a:r>
              <a:rPr lang="ru-RU" dirty="0"/>
              <a:t>важно именно на данном этапе, поскольку достаточно часто оказывается, что изменения не произведут необходимого эффекта из-за слишком тесных ограничений, наложенных планированием и контролем.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Помощь </a:t>
            </a:r>
            <a:r>
              <a:rPr lang="ru-RU" dirty="0"/>
              <a:t>в соответствующем анализе могут оказать известные апробированные модели развития ИС на предприятии.</a:t>
            </a:r>
          </a:p>
        </p:txBody>
      </p:sp>
    </p:spTree>
    <p:extLst>
      <p:ext uri="{BB962C8B-B14F-4D97-AF65-F5344CB8AC3E}">
        <p14:creationId xmlns:p14="http://schemas.microsoft.com/office/powerpoint/2010/main" val="322065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1416</Words>
  <Application>Microsoft Office PowerPoint</Application>
  <PresentationFormat>Широкоэкранный</PresentationFormat>
  <Paragraphs>82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Лекция 3  ПЛАНИРОВАНИЕ ИНФОРМАЦИОННОЙ СИСТЕМЫ</vt:lpstr>
      <vt:lpstr>Вопросы:</vt:lpstr>
      <vt:lpstr>Стратегический информационный менеджмент и оперативный информационный менеджмент</vt:lpstr>
      <vt:lpstr>Стратегический информационный менеджмент и оперативный информационный менеджмент</vt:lpstr>
      <vt:lpstr>Стратегический информационный менеджмент и оперативный информационный менеджмент</vt:lpstr>
      <vt:lpstr>Стратегический информационный менеджмент и оперативный информационный менеджмент</vt:lpstr>
      <vt:lpstr>Стратегический информационный менеджмент и оперативный информационный менеджмент</vt:lpstr>
      <vt:lpstr>Стратегический информационный менеджмент и оперативный информационный менеджмент</vt:lpstr>
      <vt:lpstr>Стратегический информационный менеджмент и оперативный информационный менеджмент</vt:lpstr>
      <vt:lpstr>Стратегический информационный менеджмент и оперативный информационный менеджмент</vt:lpstr>
      <vt:lpstr>Стратегический информационный менеджмент и оперативный информационный менеджмент</vt:lpstr>
      <vt:lpstr>Сущность планирования ИС</vt:lpstr>
      <vt:lpstr>Сущность планирования ИС</vt:lpstr>
      <vt:lpstr>Сущность планирования ИС</vt:lpstr>
      <vt:lpstr>Сущность планирования ИС</vt:lpstr>
      <vt:lpstr>Сущность планирования ИС</vt:lpstr>
      <vt:lpstr>Сущность планирования ИС</vt:lpstr>
      <vt:lpstr>Предпосылки стратегического планирования</vt:lpstr>
      <vt:lpstr>Предпосылки стратегического планирования</vt:lpstr>
      <vt:lpstr>Предпосылки стратегического планирования</vt:lpstr>
      <vt:lpstr>Предпосылки стратегического планирования</vt:lpstr>
      <vt:lpstr>Предпосылки стратегического планирования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 Введение в дисциплину информационные технологии управления</dc:title>
  <dc:creator>123</dc:creator>
  <cp:lastModifiedBy>123</cp:lastModifiedBy>
  <cp:revision>42</cp:revision>
  <dcterms:created xsi:type="dcterms:W3CDTF">2018-10-04T05:33:43Z</dcterms:created>
  <dcterms:modified xsi:type="dcterms:W3CDTF">2019-10-16T08:48:36Z</dcterms:modified>
</cp:coreProperties>
</file>