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8" r:id="rId5"/>
    <p:sldId id="285" r:id="rId6"/>
    <p:sldId id="293" r:id="rId7"/>
    <p:sldId id="279" r:id="rId8"/>
    <p:sldId id="280" r:id="rId9"/>
    <p:sldId id="282" r:id="rId10"/>
    <p:sldId id="281" r:id="rId11"/>
    <p:sldId id="259" r:id="rId12"/>
    <p:sldId id="294" r:id="rId13"/>
    <p:sldId id="295" r:id="rId14"/>
    <p:sldId id="289" r:id="rId15"/>
    <p:sldId id="296" r:id="rId16"/>
    <p:sldId id="287" r:id="rId17"/>
    <p:sldId id="297" r:id="rId18"/>
    <p:sldId id="298" r:id="rId19"/>
    <p:sldId id="299" r:id="rId20"/>
    <p:sldId id="300" r:id="rId21"/>
    <p:sldId id="286" r:id="rId22"/>
    <p:sldId id="301" r:id="rId23"/>
    <p:sldId id="305" r:id="rId24"/>
    <p:sldId id="304" r:id="rId25"/>
    <p:sldId id="302" r:id="rId2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42" d="100"/>
          <a:sy n="42" d="100"/>
        </p:scale>
        <p:origin x="40" y="7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2377325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519388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449325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2334921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63A2EAB-A7FD-47EE-A1A4-E54BE3276EC9}"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3989917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63A2EAB-A7FD-47EE-A1A4-E54BE3276EC9}" type="datetimeFigureOut">
              <a:rPr lang="ru-RU" smtClean="0"/>
              <a:t>02.10.2019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407488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63A2EAB-A7FD-47EE-A1A4-E54BE3276EC9}" type="datetimeFigureOut">
              <a:rPr lang="ru-RU" smtClean="0"/>
              <a:t>02.10.2019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46661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63A2EAB-A7FD-47EE-A1A4-E54BE3276EC9}" type="datetimeFigureOut">
              <a:rPr lang="ru-RU" smtClean="0"/>
              <a:t>02.10.2019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3498341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63A2EAB-A7FD-47EE-A1A4-E54BE3276EC9}" type="datetimeFigureOut">
              <a:rPr lang="ru-RU" smtClean="0"/>
              <a:t>02.10.2019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3780634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63A2EAB-A7FD-47EE-A1A4-E54BE3276EC9}" type="datetimeFigureOut">
              <a:rPr lang="ru-RU" smtClean="0"/>
              <a:t>02.10.2019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2196660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63A2EAB-A7FD-47EE-A1A4-E54BE3276EC9}" type="datetimeFigureOut">
              <a:rPr lang="ru-RU" smtClean="0"/>
              <a:t>02.10.2019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179429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A2EAB-A7FD-47EE-A1A4-E54BE3276EC9}" type="datetimeFigureOut">
              <a:rPr lang="ru-RU" smtClean="0"/>
              <a:t>02.10.2019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5A4FB-6574-440A-B51F-2B1D69B528EB}" type="slidenum">
              <a:rPr lang="ru-RU" smtClean="0"/>
              <a:t>‹#›</a:t>
            </a:fld>
            <a:endParaRPr lang="ru-RU"/>
          </a:p>
        </p:txBody>
      </p:sp>
    </p:spTree>
    <p:extLst>
      <p:ext uri="{BB962C8B-B14F-4D97-AF65-F5344CB8AC3E}">
        <p14:creationId xmlns:p14="http://schemas.microsoft.com/office/powerpoint/2010/main" val="1429143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23950" y="2408238"/>
            <a:ext cx="9144000" cy="2387600"/>
          </a:xfrm>
        </p:spPr>
        <p:txBody>
          <a:bodyPr>
            <a:normAutofit fontScale="90000"/>
          </a:bodyPr>
          <a:lstStyle/>
          <a:p>
            <a:r>
              <a:rPr lang="ru-RU" dirty="0"/>
              <a:t>Лекция </a:t>
            </a:r>
            <a:r>
              <a:rPr lang="ru-RU" dirty="0" smtClean="0"/>
              <a:t>2</a:t>
            </a:r>
            <a:r>
              <a:rPr lang="ru-RU" dirty="0" smtClean="0"/>
              <a:t/>
            </a:r>
            <a:br>
              <a:rPr lang="ru-RU" dirty="0" smtClean="0"/>
            </a:br>
            <a:r>
              <a:rPr lang="ru-RU" dirty="0" smtClean="0"/>
              <a:t/>
            </a:r>
            <a:br>
              <a:rPr lang="ru-RU" dirty="0" smtClean="0"/>
            </a:br>
            <a:r>
              <a:rPr lang="ru-RU" sz="5300" dirty="0"/>
              <a:t>Ф</a:t>
            </a:r>
            <a:r>
              <a:rPr lang="ru-RU" sz="5300" dirty="0" smtClean="0"/>
              <a:t>ормирование организационной структуры</a:t>
            </a:r>
            <a:br>
              <a:rPr lang="ru-RU" sz="5300" dirty="0" smtClean="0"/>
            </a:br>
            <a:r>
              <a:rPr lang="ru-RU" sz="5300" dirty="0" smtClean="0"/>
              <a:t>информационного менеджмента</a:t>
            </a:r>
            <a:endParaRPr lang="ru-RU" sz="5300" dirty="0"/>
          </a:p>
        </p:txBody>
      </p:sp>
    </p:spTree>
    <p:extLst>
      <p:ext uri="{BB962C8B-B14F-4D97-AF65-F5344CB8AC3E}">
        <p14:creationId xmlns:p14="http://schemas.microsoft.com/office/powerpoint/2010/main" val="1944063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05840" y="617696"/>
            <a:ext cx="10515600" cy="5622608"/>
          </a:xfrm>
        </p:spPr>
        <p:txBody>
          <a:bodyPr>
            <a:normAutofit/>
          </a:bodyPr>
          <a:lstStyle/>
          <a:p>
            <a:r>
              <a:rPr lang="ru-RU" dirty="0"/>
              <a:t>При использовании формально упорядоченной информации возникают </a:t>
            </a:r>
            <a:r>
              <a:rPr lang="ru-RU" b="1" i="1" dirty="0"/>
              <a:t>запрограммированные</a:t>
            </a:r>
            <a:r>
              <a:rPr lang="ru-RU" b="1" dirty="0"/>
              <a:t> решения</a:t>
            </a:r>
            <a:r>
              <a:rPr lang="ru-RU" dirty="0"/>
              <a:t>, т.е. такие стандартные решения, которые принимаются всегда в определенных условиях. Такие решения могут вырабатываться без участия человека. </a:t>
            </a:r>
            <a:endParaRPr lang="ru-RU" dirty="0" smtClean="0"/>
          </a:p>
          <a:p>
            <a:endParaRPr lang="ru-RU" dirty="0" smtClean="0"/>
          </a:p>
          <a:p>
            <a:r>
              <a:rPr lang="ru-RU" dirty="0" smtClean="0"/>
              <a:t>С </a:t>
            </a:r>
            <a:r>
              <a:rPr lang="ru-RU" dirty="0"/>
              <a:t>обязательным участием человека решения принимаются в нестандартных условиях, это </a:t>
            </a:r>
            <a:r>
              <a:rPr lang="ru-RU" b="1" i="1" dirty="0"/>
              <a:t>незапрограммированные</a:t>
            </a:r>
            <a:r>
              <a:rPr lang="ru-RU" b="1" dirty="0"/>
              <a:t> или </a:t>
            </a:r>
            <a:r>
              <a:rPr lang="ru-RU" b="1" i="1" dirty="0"/>
              <a:t>интуитивные</a:t>
            </a:r>
            <a:r>
              <a:rPr lang="ru-RU" b="1" dirty="0"/>
              <a:t> решения</a:t>
            </a:r>
            <a:r>
              <a:rPr lang="ru-RU" dirty="0" smtClean="0"/>
              <a:t>.</a:t>
            </a:r>
            <a:endParaRPr lang="ru-RU" dirty="0"/>
          </a:p>
        </p:txBody>
      </p:sp>
    </p:spTree>
    <p:extLst>
      <p:ext uri="{BB962C8B-B14F-4D97-AF65-F5344CB8AC3E}">
        <p14:creationId xmlns:p14="http://schemas.microsoft.com/office/powerpoint/2010/main" val="2294265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036320"/>
            <a:ext cx="10515600" cy="5140643"/>
          </a:xfrm>
        </p:spPr>
        <p:txBody>
          <a:bodyPr>
            <a:normAutofit/>
          </a:bodyPr>
          <a:lstStyle/>
          <a:p>
            <a:pPr marL="0" indent="0">
              <a:buNone/>
            </a:pPr>
            <a:r>
              <a:rPr lang="ru-RU" dirty="0"/>
              <a:t>Сфера обработки информации (ОИ) связана с основной деятельностью организации и является структурой, обеспечивающей эту деятельность. </a:t>
            </a:r>
            <a:endParaRPr lang="ru-RU" dirty="0" smtClean="0"/>
          </a:p>
          <a:p>
            <a:pPr marL="0" indent="0">
              <a:buNone/>
            </a:pPr>
            <a:r>
              <a:rPr lang="ru-RU" dirty="0" smtClean="0"/>
              <a:t>Связь </a:t>
            </a:r>
            <a:r>
              <a:rPr lang="ru-RU" dirty="0"/>
              <a:t>эта взаимна, взаимодействие протекает во времени, проходит типовые фазы и состояния и имеет определенные типовые характеристики в этих фазах. </a:t>
            </a:r>
            <a:endParaRPr lang="ru-RU" dirty="0" smtClean="0"/>
          </a:p>
          <a:p>
            <a:pPr marL="0" indent="0">
              <a:buNone/>
            </a:pPr>
            <a:r>
              <a:rPr lang="ru-RU" dirty="0" smtClean="0"/>
              <a:t>Поэтому </a:t>
            </a:r>
            <a:r>
              <a:rPr lang="ru-RU" dirty="0"/>
              <a:t>состояние ОИ и особенности организации рассматривают в порядке оценки стадий зрелости.</a:t>
            </a:r>
          </a:p>
        </p:txBody>
      </p:sp>
    </p:spTree>
    <p:extLst>
      <p:ext uri="{BB962C8B-B14F-4D97-AF65-F5344CB8AC3E}">
        <p14:creationId xmlns:p14="http://schemas.microsoft.com/office/powerpoint/2010/main" val="2834867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Типовые стадии процесса внедрения систем ОИ</a:t>
            </a:r>
          </a:p>
        </p:txBody>
      </p:sp>
      <p:graphicFrame>
        <p:nvGraphicFramePr>
          <p:cNvPr id="6" name="Объект 5"/>
          <p:cNvGraphicFramePr>
            <a:graphicFrameLocks noGrp="1"/>
          </p:cNvGraphicFramePr>
          <p:nvPr>
            <p:ph idx="1"/>
            <p:extLst>
              <p:ext uri="{D42A27DB-BD31-4B8C-83A1-F6EECF244321}">
                <p14:modId xmlns:p14="http://schemas.microsoft.com/office/powerpoint/2010/main" val="2788237385"/>
              </p:ext>
            </p:extLst>
          </p:nvPr>
        </p:nvGraphicFramePr>
        <p:xfrm>
          <a:off x="609600" y="1569721"/>
          <a:ext cx="10744199" cy="5003409"/>
        </p:xfrm>
        <a:graphic>
          <a:graphicData uri="http://schemas.openxmlformats.org/drawingml/2006/table">
            <a:tbl>
              <a:tblPr>
                <a:tableStyleId>{5C22544A-7EE6-4342-B048-85BDC9FD1C3A}</a:tableStyleId>
              </a:tblPr>
              <a:tblGrid>
                <a:gridCol w="525366"/>
                <a:gridCol w="1867314"/>
                <a:gridCol w="8351519"/>
              </a:tblGrid>
              <a:tr h="359851">
                <a:tc>
                  <a:txBody>
                    <a:bodyPr/>
                    <a:lstStyle/>
                    <a:p>
                      <a:pPr indent="450215" algn="just">
                        <a:spcAft>
                          <a:spcPts val="0"/>
                        </a:spcAft>
                      </a:pPr>
                      <a:r>
                        <a:rPr lang="ru-RU" sz="2000" dirty="0">
                          <a:effectLst/>
                        </a:rPr>
                        <a:t> </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ctr">
                        <a:spcAft>
                          <a:spcPts val="0"/>
                        </a:spcAft>
                      </a:pPr>
                      <a:r>
                        <a:rPr lang="ru-RU" sz="2000" dirty="0">
                          <a:effectLst/>
                        </a:rPr>
                        <a:t>Стадии</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just">
                        <a:spcAft>
                          <a:spcPts val="0"/>
                        </a:spcAft>
                      </a:pPr>
                      <a:r>
                        <a:rPr lang="ru-RU" sz="2000">
                          <a:effectLst/>
                        </a:rPr>
                        <a:t>Характеристики стадий</a:t>
                      </a:r>
                      <a:endParaRPr lang="ru-RU" sz="2000">
                        <a:effectLst/>
                        <a:latin typeface="Times New Roman" panose="02020603050405020304" pitchFamily="18" charset="0"/>
                        <a:ea typeface="Times New Roman" panose="02020603050405020304" pitchFamily="18" charset="0"/>
                      </a:endParaRPr>
                    </a:p>
                  </a:txBody>
                  <a:tcPr marL="68580" marR="68580" marT="0" marB="0"/>
                </a:tc>
              </a:tr>
              <a:tr h="1922492">
                <a:tc>
                  <a:txBody>
                    <a:bodyPr/>
                    <a:lstStyle/>
                    <a:p>
                      <a:pPr indent="450215" algn="just">
                        <a:spcAft>
                          <a:spcPts val="0"/>
                        </a:spcAft>
                      </a:pPr>
                      <a:r>
                        <a:rPr lang="ru-RU" sz="2000">
                          <a:effectLst/>
                        </a:rPr>
                        <a:t>1</a:t>
                      </a:r>
                      <a:endParaRPr lang="ru-RU"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ctr">
                        <a:spcAft>
                          <a:spcPts val="0"/>
                        </a:spcAft>
                      </a:pPr>
                      <a:r>
                        <a:rPr lang="ru-RU" sz="2000" dirty="0">
                          <a:effectLst/>
                        </a:rPr>
                        <a:t>Инициирование</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just">
                        <a:spcAft>
                          <a:spcPts val="0"/>
                        </a:spcAft>
                      </a:pPr>
                      <a:r>
                        <a:rPr lang="ru-RU" sz="2000" dirty="0">
                          <a:effectLst/>
                        </a:rPr>
                        <a:t>Предприятие достигает критического состояния, при котором оправдано применение ЭВМ, причем экономия затрат выступает на первый план.</a:t>
                      </a:r>
                    </a:p>
                    <a:p>
                      <a:pPr indent="450215" algn="just">
                        <a:spcAft>
                          <a:spcPts val="0"/>
                        </a:spcAft>
                      </a:pPr>
                      <a:r>
                        <a:rPr lang="ru-RU" sz="2000" dirty="0">
                          <a:effectLst/>
                        </a:rPr>
                        <a:t>Пользователи относятся к ОИ пока еще сдержанно, эксперты по ОИ определяют еще недостаточно формализованные подходы.</a:t>
                      </a:r>
                    </a:p>
                    <a:p>
                      <a:pPr indent="450215" algn="just">
                        <a:spcAft>
                          <a:spcPts val="0"/>
                        </a:spcAft>
                      </a:pPr>
                      <a:r>
                        <a:rPr lang="ru-RU" sz="2000" dirty="0">
                          <a:effectLst/>
                        </a:rPr>
                        <a:t>ОИ чаще всего подчиняется той инстанции, которая ее вводила.</a:t>
                      </a:r>
                      <a:endParaRPr lang="ru-RU" sz="2000" dirty="0">
                        <a:effectLst/>
                        <a:latin typeface="Times New Roman" panose="02020603050405020304" pitchFamily="18" charset="0"/>
                        <a:ea typeface="Times New Roman" panose="02020603050405020304" pitchFamily="18" charset="0"/>
                      </a:endParaRPr>
                    </a:p>
                  </a:txBody>
                  <a:tcPr marL="68580" marR="68580" marT="0" marB="0"/>
                </a:tc>
              </a:tr>
              <a:tr h="1439405">
                <a:tc>
                  <a:txBody>
                    <a:bodyPr/>
                    <a:lstStyle/>
                    <a:p>
                      <a:pPr indent="450215" algn="just">
                        <a:spcAft>
                          <a:spcPts val="0"/>
                        </a:spcAft>
                      </a:pPr>
                      <a:r>
                        <a:rPr lang="ru-RU" sz="2000">
                          <a:effectLst/>
                        </a:rPr>
                        <a:t>2</a:t>
                      </a:r>
                      <a:endParaRPr lang="ru-RU"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ctr">
                        <a:spcAft>
                          <a:spcPts val="0"/>
                        </a:spcAft>
                      </a:pPr>
                      <a:r>
                        <a:rPr lang="ru-RU" sz="2000" dirty="0">
                          <a:effectLst/>
                        </a:rPr>
                        <a:t>Распространение</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just">
                        <a:spcAft>
                          <a:spcPts val="0"/>
                        </a:spcAft>
                      </a:pPr>
                      <a:r>
                        <a:rPr lang="ru-RU" sz="2000" dirty="0">
                          <a:effectLst/>
                        </a:rPr>
                        <a:t>Спрос на прикладные системы и компьютерные услуги растет, очень быстро растут бюджет сферы ОИ, мощность техники и число персонала.</a:t>
                      </a:r>
                    </a:p>
                    <a:p>
                      <a:pPr indent="450215" algn="just">
                        <a:spcAft>
                          <a:spcPts val="0"/>
                        </a:spcAft>
                      </a:pPr>
                      <a:r>
                        <a:rPr lang="ru-RU" sz="2000" dirty="0">
                          <a:effectLst/>
                        </a:rPr>
                        <a:t>Производительность систем ОИ еще не исчисляется.</a:t>
                      </a:r>
                    </a:p>
                    <a:p>
                      <a:pPr indent="450215" algn="just">
                        <a:spcAft>
                          <a:spcPts val="0"/>
                        </a:spcAft>
                      </a:pPr>
                      <a:r>
                        <a:rPr lang="ru-RU" sz="2000" dirty="0">
                          <a:effectLst/>
                        </a:rPr>
                        <a:t>Планирование и контроль ОИ пока слабо выражены.</a:t>
                      </a:r>
                      <a:endParaRPr lang="ru-RU" sz="2000" dirty="0">
                        <a:effectLst/>
                        <a:latin typeface="Times New Roman" panose="02020603050405020304" pitchFamily="18" charset="0"/>
                        <a:ea typeface="Times New Roman" panose="02020603050405020304" pitchFamily="18" charset="0"/>
                      </a:endParaRPr>
                    </a:p>
                  </a:txBody>
                  <a:tcPr marL="68580" marR="68580" marT="0" marB="0"/>
                </a:tc>
              </a:tr>
              <a:tr h="1281661">
                <a:tc>
                  <a:txBody>
                    <a:bodyPr/>
                    <a:lstStyle/>
                    <a:p>
                      <a:pPr indent="450215" algn="just">
                        <a:spcAft>
                          <a:spcPts val="0"/>
                        </a:spcAft>
                      </a:pPr>
                      <a:r>
                        <a:rPr lang="ru-RU" sz="2000">
                          <a:effectLst/>
                        </a:rPr>
                        <a:t>3</a:t>
                      </a:r>
                      <a:endParaRPr lang="ru-RU"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ctr">
                        <a:spcAft>
                          <a:spcPts val="0"/>
                        </a:spcAft>
                      </a:pPr>
                      <a:r>
                        <a:rPr lang="ru-RU" sz="2000" dirty="0">
                          <a:effectLst/>
                        </a:rPr>
                        <a:t>Контроль и управление</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just">
                        <a:spcAft>
                          <a:spcPts val="0"/>
                        </a:spcAft>
                      </a:pPr>
                      <a:r>
                        <a:rPr lang="ru-RU" sz="2000" dirty="0">
                          <a:effectLst/>
                        </a:rPr>
                        <a:t>Экспансия бюджета сферы ОИ остановлена руководством, разработаны методы анализа затрат и получаемого эффекта, введена система расчетов.</a:t>
                      </a:r>
                    </a:p>
                    <a:p>
                      <a:pPr indent="450215" algn="just">
                        <a:spcAft>
                          <a:spcPts val="0"/>
                        </a:spcAft>
                      </a:pPr>
                      <a:r>
                        <a:rPr lang="ru-RU" sz="2000" dirty="0">
                          <a:effectLst/>
                        </a:rPr>
                        <a:t>Укрепляются позиции планирования, стандартизации и контроля.</a:t>
                      </a:r>
                      <a:endParaRPr lang="ru-RU" sz="20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049464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Типовые стадии процесса внедрения систем ОИ</a:t>
            </a:r>
          </a:p>
        </p:txBody>
      </p:sp>
      <p:graphicFrame>
        <p:nvGraphicFramePr>
          <p:cNvPr id="5" name="Объект 4"/>
          <p:cNvGraphicFramePr>
            <a:graphicFrameLocks noGrp="1"/>
          </p:cNvGraphicFramePr>
          <p:nvPr>
            <p:ph idx="1"/>
            <p:extLst>
              <p:ext uri="{D42A27DB-BD31-4B8C-83A1-F6EECF244321}">
                <p14:modId xmlns:p14="http://schemas.microsoft.com/office/powerpoint/2010/main" val="2778286925"/>
              </p:ext>
            </p:extLst>
          </p:nvPr>
        </p:nvGraphicFramePr>
        <p:xfrm>
          <a:off x="533400" y="1690688"/>
          <a:ext cx="11125199" cy="4892040"/>
        </p:xfrm>
        <a:graphic>
          <a:graphicData uri="http://schemas.openxmlformats.org/drawingml/2006/table">
            <a:tbl>
              <a:tblPr>
                <a:tableStyleId>{5C22544A-7EE6-4342-B048-85BDC9FD1C3A}</a:tableStyleId>
              </a:tblPr>
              <a:tblGrid>
                <a:gridCol w="543996"/>
                <a:gridCol w="1970604"/>
                <a:gridCol w="8610599"/>
              </a:tblGrid>
              <a:tr h="1881554">
                <a:tc>
                  <a:txBody>
                    <a:bodyPr/>
                    <a:lstStyle/>
                    <a:p>
                      <a:pPr indent="450215" algn="just">
                        <a:spcAft>
                          <a:spcPts val="0"/>
                        </a:spcAft>
                      </a:pPr>
                      <a:r>
                        <a:rPr lang="ru-RU" sz="2000" dirty="0">
                          <a:effectLst/>
                        </a:rPr>
                        <a:t>4</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ctr">
                        <a:spcAft>
                          <a:spcPts val="0"/>
                        </a:spcAft>
                      </a:pPr>
                      <a:r>
                        <a:rPr lang="ru-RU" sz="2000" dirty="0">
                          <a:effectLst/>
                        </a:rPr>
                        <a:t>Интеграция</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just">
                        <a:spcAft>
                          <a:spcPts val="0"/>
                        </a:spcAft>
                      </a:pPr>
                      <a:r>
                        <a:rPr lang="ru-RU" sz="2000">
                          <a:effectLst/>
                        </a:rPr>
                        <a:t>Интеграция все новых ИТ, особенно банков данных, совершенствование систем планирования и контроля, целенаправленные решения по вопросам централизации/децентрализации ОИ.</a:t>
                      </a:r>
                    </a:p>
                    <a:p>
                      <a:pPr indent="450215" algn="just">
                        <a:spcAft>
                          <a:spcPts val="0"/>
                        </a:spcAft>
                      </a:pPr>
                      <a:r>
                        <a:rPr lang="ru-RU" sz="2000">
                          <a:effectLst/>
                        </a:rPr>
                        <a:t>ОИ осознается подразделениями как полезная услуга.</a:t>
                      </a:r>
                      <a:endParaRPr lang="ru-RU" sz="2000">
                        <a:effectLst/>
                        <a:latin typeface="Times New Roman" panose="02020603050405020304" pitchFamily="18" charset="0"/>
                        <a:ea typeface="Times New Roman" panose="02020603050405020304" pitchFamily="18" charset="0"/>
                      </a:endParaRPr>
                    </a:p>
                  </a:txBody>
                  <a:tcPr marL="68580" marR="68580" marT="0" marB="0"/>
                </a:tc>
              </a:tr>
              <a:tr h="2257864">
                <a:tc>
                  <a:txBody>
                    <a:bodyPr/>
                    <a:lstStyle/>
                    <a:p>
                      <a:pPr indent="450215" algn="just">
                        <a:spcAft>
                          <a:spcPts val="0"/>
                        </a:spcAft>
                      </a:pPr>
                      <a:r>
                        <a:rPr lang="ru-RU" sz="2000" dirty="0">
                          <a:effectLst/>
                        </a:rPr>
                        <a:t>5</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ctr">
                        <a:spcAft>
                          <a:spcPts val="0"/>
                        </a:spcAft>
                      </a:pPr>
                      <a:r>
                        <a:rPr lang="ru-RU" sz="2000" dirty="0">
                          <a:effectLst/>
                        </a:rPr>
                        <a:t>Ориентирование данных</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just">
                        <a:spcAft>
                          <a:spcPts val="0"/>
                        </a:spcAft>
                      </a:pPr>
                      <a:r>
                        <a:rPr lang="ru-RU" sz="2000" dirty="0">
                          <a:effectLst/>
                        </a:rPr>
                        <a:t>Данные рассматриваются как ресурс предприятия, они единым образом планируются и управляются.</a:t>
                      </a:r>
                    </a:p>
                    <a:p>
                      <a:pPr indent="450215" algn="just">
                        <a:spcAft>
                          <a:spcPts val="0"/>
                        </a:spcAft>
                      </a:pPr>
                      <a:r>
                        <a:rPr lang="ru-RU" sz="2000" dirty="0">
                          <a:effectLst/>
                        </a:rPr>
                        <a:t>Интегрированные приложения ОИ получают доступ к данным регулярным образом.</a:t>
                      </a:r>
                    </a:p>
                    <a:p>
                      <a:pPr indent="450215" algn="just">
                        <a:spcAft>
                          <a:spcPts val="0"/>
                        </a:spcAft>
                      </a:pPr>
                      <a:r>
                        <a:rPr lang="ru-RU" sz="2000" dirty="0">
                          <a:effectLst/>
                        </a:rPr>
                        <a:t>Производственные подразделения в растущей степени принимают на себя ответственность за использование ресурсов ОИ.</a:t>
                      </a:r>
                      <a:endParaRPr lang="ru-RU" sz="2000" dirty="0">
                        <a:effectLst/>
                        <a:latin typeface="Times New Roman" panose="02020603050405020304" pitchFamily="18" charset="0"/>
                        <a:ea typeface="Times New Roman" panose="02020603050405020304" pitchFamily="18" charset="0"/>
                      </a:endParaRPr>
                    </a:p>
                  </a:txBody>
                  <a:tcPr marL="68580" marR="68580" marT="0" marB="0"/>
                </a:tc>
              </a:tr>
              <a:tr h="752622">
                <a:tc>
                  <a:txBody>
                    <a:bodyPr/>
                    <a:lstStyle/>
                    <a:p>
                      <a:pPr indent="450215" algn="just">
                        <a:spcAft>
                          <a:spcPts val="0"/>
                        </a:spcAft>
                      </a:pPr>
                      <a:r>
                        <a:rPr lang="ru-RU" sz="2000">
                          <a:effectLst/>
                        </a:rPr>
                        <a:t>6</a:t>
                      </a:r>
                      <a:endParaRPr lang="ru-RU"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ctr">
                        <a:spcAft>
                          <a:spcPts val="0"/>
                        </a:spcAft>
                      </a:pPr>
                      <a:r>
                        <a:rPr lang="ru-RU" sz="2000" dirty="0">
                          <a:effectLst/>
                        </a:rPr>
                        <a:t>Зрелость</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450215" algn="just">
                        <a:spcAft>
                          <a:spcPts val="0"/>
                        </a:spcAft>
                      </a:pPr>
                      <a:r>
                        <a:rPr lang="ru-RU" sz="2000" dirty="0">
                          <a:effectLst/>
                        </a:rPr>
                        <a:t>ОИ согласована с задачами менеджмента и полностью поддерживает реализацию стратегий предприятия.</a:t>
                      </a:r>
                      <a:endParaRPr lang="ru-RU" sz="20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893391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988040" cy="1325563"/>
          </a:xfrm>
        </p:spPr>
        <p:txBody>
          <a:bodyPr>
            <a:normAutofit/>
          </a:bodyPr>
          <a:lstStyle/>
          <a:p>
            <a:r>
              <a:rPr lang="ru-RU" dirty="0" smtClean="0"/>
              <a:t>Факторы влияния на менеджмент в сфере ОИ</a:t>
            </a:r>
            <a:endParaRPr lang="ru-RU" dirty="0"/>
          </a:p>
        </p:txBody>
      </p:sp>
      <p:sp>
        <p:nvSpPr>
          <p:cNvPr id="3" name="Объект 2"/>
          <p:cNvSpPr>
            <a:spLocks noGrp="1"/>
          </p:cNvSpPr>
          <p:nvPr>
            <p:ph idx="1"/>
          </p:nvPr>
        </p:nvSpPr>
        <p:spPr/>
        <p:txBody>
          <a:bodyPr>
            <a:normAutofit/>
          </a:bodyPr>
          <a:lstStyle/>
          <a:p>
            <a:pPr marL="0" indent="0">
              <a:buNone/>
            </a:pPr>
            <a:r>
              <a:rPr lang="ru-RU" dirty="0"/>
              <a:t>На организацию и менеджмент в сфере ОИ на каждом предприятии оказывает влияние целый ряд общих (типичных) для текущего времени факторов влияния. Это прежде всего сформировавшийся к моменту рассмотрения </a:t>
            </a:r>
            <a:r>
              <a:rPr lang="ru-RU" i="1" dirty="0"/>
              <a:t>состав задач</a:t>
            </a:r>
            <a:r>
              <a:rPr lang="ru-RU" dirty="0"/>
              <a:t> подразделения ОИ на предприятии.</a:t>
            </a:r>
          </a:p>
          <a:p>
            <a:pPr marL="0" indent="0">
              <a:buNone/>
            </a:pPr>
            <a:r>
              <a:rPr lang="ru-RU" dirty="0"/>
              <a:t/>
            </a:r>
            <a:br>
              <a:rPr lang="ru-RU" dirty="0"/>
            </a:br>
            <a:endParaRPr lang="ru-RU" dirty="0"/>
          </a:p>
        </p:txBody>
      </p:sp>
    </p:spTree>
    <p:extLst>
      <p:ext uri="{BB962C8B-B14F-4D97-AF65-F5344CB8AC3E}">
        <p14:creationId xmlns:p14="http://schemas.microsoft.com/office/powerpoint/2010/main" val="2783717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988040" cy="1325563"/>
          </a:xfrm>
        </p:spPr>
        <p:txBody>
          <a:bodyPr>
            <a:normAutofit/>
          </a:bodyPr>
          <a:lstStyle/>
          <a:p>
            <a:r>
              <a:rPr lang="ru-RU" dirty="0" smtClean="0"/>
              <a:t>Задачи обработки информации</a:t>
            </a:r>
            <a:endParaRPr lang="ru-RU" dirty="0"/>
          </a:p>
        </p:txBody>
      </p:sp>
      <p:sp>
        <p:nvSpPr>
          <p:cNvPr id="3" name="Объект 2"/>
          <p:cNvSpPr>
            <a:spLocks noGrp="1"/>
          </p:cNvSpPr>
          <p:nvPr>
            <p:ph idx="1"/>
          </p:nvPr>
        </p:nvSpPr>
        <p:spPr/>
        <p:txBody>
          <a:bodyPr>
            <a:normAutofit fontScale="92500" lnSpcReduction="10000"/>
          </a:bodyPr>
          <a:lstStyle/>
          <a:p>
            <a:r>
              <a:rPr lang="ru-RU" i="1" dirty="0"/>
              <a:t>Стратегические</a:t>
            </a:r>
            <a:r>
              <a:rPr lang="ru-RU" dirty="0"/>
              <a:t> задачи включают, как правило, идентификацию роли ОИ на предприятии с позиций современности и будущего, формирование целей и стратегий, а также стратегическое планирование информационной структуры предприятия в самом широком смысле. </a:t>
            </a:r>
            <a:endParaRPr lang="ru-RU" dirty="0" smtClean="0"/>
          </a:p>
          <a:p>
            <a:r>
              <a:rPr lang="ru-RU" i="1" dirty="0" smtClean="0"/>
              <a:t>Тактические</a:t>
            </a:r>
            <a:r>
              <a:rPr lang="ru-RU" dirty="0" smtClean="0"/>
              <a:t> </a:t>
            </a:r>
            <a:r>
              <a:rPr lang="ru-RU" dirty="0"/>
              <a:t>задачи детализируют стратегические планы и включают мероприятия по сохранению определенных на стратегическом уровне качеств и эффективности информационной структуры. </a:t>
            </a:r>
            <a:endParaRPr lang="ru-RU" dirty="0" smtClean="0"/>
          </a:p>
          <a:p>
            <a:r>
              <a:rPr lang="ru-RU" i="1" dirty="0" smtClean="0"/>
              <a:t>Оперативные</a:t>
            </a:r>
            <a:r>
              <a:rPr lang="ru-RU" dirty="0" smtClean="0"/>
              <a:t> </a:t>
            </a:r>
            <a:r>
              <a:rPr lang="ru-RU" dirty="0"/>
              <a:t>задачи охватывают реализацию планов в сфере ОИ, включая реакции на возникающие возмущения.</a:t>
            </a:r>
          </a:p>
          <a:p>
            <a:pPr marL="0" indent="0">
              <a:buNone/>
            </a:pPr>
            <a:r>
              <a:rPr lang="ru-RU" dirty="0"/>
              <a:t/>
            </a:r>
            <a:br>
              <a:rPr lang="ru-RU" dirty="0"/>
            </a:br>
            <a:endParaRPr lang="ru-RU" dirty="0"/>
          </a:p>
        </p:txBody>
      </p:sp>
    </p:spTree>
    <p:extLst>
      <p:ext uri="{BB962C8B-B14F-4D97-AF65-F5344CB8AC3E}">
        <p14:creationId xmlns:p14="http://schemas.microsoft.com/office/powerpoint/2010/main" val="16923052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Задачи обработки информации</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a:t>Процесс и достигнутый уровень </a:t>
            </a:r>
            <a:r>
              <a:rPr lang="ru-RU" i="1" dirty="0"/>
              <a:t>разделения труда</a:t>
            </a:r>
            <a:r>
              <a:rPr lang="ru-RU" dirty="0"/>
              <a:t> в любом бизнесе и в любой технологии определяют основные особенности деятельности и ее организацию:</a:t>
            </a:r>
          </a:p>
          <a:p>
            <a:r>
              <a:rPr lang="ru-RU" dirty="0"/>
              <a:t>выбор между специалистами широкого профиля и узкоспециализированными работниками;</a:t>
            </a:r>
          </a:p>
          <a:p>
            <a:r>
              <a:rPr lang="ru-RU" dirty="0"/>
              <a:t>разделение труда или специализация работников по классам задач;</a:t>
            </a:r>
          </a:p>
          <a:p>
            <a:r>
              <a:rPr lang="ru-RU" dirty="0"/>
              <a:t>специализация по предметному или техническому признаку;</a:t>
            </a:r>
          </a:p>
          <a:p>
            <a:r>
              <a:rPr lang="ru-RU" dirty="0"/>
              <a:t>возможна еще более узкая специализация работников по отдельным организационным фазам работ.</a:t>
            </a:r>
          </a:p>
          <a:p>
            <a:pPr marL="0" indent="0">
              <a:buNone/>
            </a:pP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17888408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Задачи обработки информации</a:t>
            </a:r>
            <a:endParaRPr lang="ru-RU" dirty="0"/>
          </a:p>
        </p:txBody>
      </p:sp>
      <p:sp>
        <p:nvSpPr>
          <p:cNvPr id="3" name="Объект 2"/>
          <p:cNvSpPr>
            <a:spLocks noGrp="1"/>
          </p:cNvSpPr>
          <p:nvPr>
            <p:ph idx="1"/>
          </p:nvPr>
        </p:nvSpPr>
        <p:spPr/>
        <p:txBody>
          <a:bodyPr>
            <a:normAutofit/>
          </a:bodyPr>
          <a:lstStyle/>
          <a:p>
            <a:r>
              <a:rPr lang="ru-RU" dirty="0"/>
              <a:t>В пользу узких специалистов говорит растущая сложность (или комплексность) всех средств информатизации в задачах ОИ; </a:t>
            </a:r>
            <a:endParaRPr lang="ru-RU" dirty="0" smtClean="0"/>
          </a:p>
          <a:p>
            <a:r>
              <a:rPr lang="ru-RU" dirty="0" smtClean="0"/>
              <a:t>В </a:t>
            </a:r>
            <a:r>
              <a:rPr lang="ru-RU" dirty="0"/>
              <a:t>пользу специалистов-универсалов – существенная роль общего видения проблем у специалистов, связанных с задачами интеграции систем.</a:t>
            </a:r>
          </a:p>
          <a:p>
            <a:pPr marL="0" indent="0">
              <a:buNone/>
            </a:pP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683111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Задачи обработки информации</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a:t>Системы ОИ могут быть централизованными и децентрализованными.</a:t>
            </a:r>
          </a:p>
          <a:p>
            <a:r>
              <a:rPr lang="ru-RU" dirty="0"/>
              <a:t>Децентрализация любой деятельности может рассматриваться с пространственной, технологической и организационной точек зрения. Пространственная </a:t>
            </a:r>
            <a:r>
              <a:rPr lang="ru-RU" dirty="0" smtClean="0"/>
              <a:t>деятельность </a:t>
            </a:r>
            <a:r>
              <a:rPr lang="ru-RU" dirty="0"/>
              <a:t>опирается на физические места расположения технологических комплексов, на которых выполняется ОИ. Тесно связанная с этим технологическая </a:t>
            </a:r>
            <a:r>
              <a:rPr lang="ru-RU" dirty="0" smtClean="0"/>
              <a:t>деятельность </a:t>
            </a:r>
            <a:r>
              <a:rPr lang="ru-RU" dirty="0"/>
              <a:t>охватывает уровни технических средств и сетей, распределенные системные программные средства и распределенные данные. При использовании организационной </a:t>
            </a:r>
            <a:r>
              <a:rPr lang="ru-RU" dirty="0" smtClean="0"/>
              <a:t>деятельности </a:t>
            </a:r>
            <a:r>
              <a:rPr lang="ru-RU" dirty="0"/>
              <a:t>осуществляется распределение задач ОИ и ответственности за их результаты.</a:t>
            </a:r>
          </a:p>
          <a:p>
            <a:pPr marL="0" indent="0">
              <a:buNone/>
            </a:pP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36139785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Задачи обработки информации</a:t>
            </a:r>
            <a:endParaRPr lang="ru-RU" dirty="0"/>
          </a:p>
        </p:txBody>
      </p:sp>
      <p:sp>
        <p:nvSpPr>
          <p:cNvPr id="3" name="Объект 2"/>
          <p:cNvSpPr>
            <a:spLocks noGrp="1"/>
          </p:cNvSpPr>
          <p:nvPr>
            <p:ph idx="1"/>
          </p:nvPr>
        </p:nvSpPr>
        <p:spPr>
          <a:xfrm>
            <a:off x="563880" y="1566544"/>
            <a:ext cx="10515600" cy="4773295"/>
          </a:xfrm>
        </p:spPr>
        <p:txBody>
          <a:bodyPr>
            <a:normAutofit fontScale="77500" lnSpcReduction="20000"/>
          </a:bodyPr>
          <a:lstStyle/>
          <a:p>
            <a:pPr marL="0" indent="0">
              <a:buNone/>
            </a:pPr>
            <a:r>
              <a:rPr lang="ru-RU" dirty="0"/>
              <a:t/>
            </a:r>
            <a:br>
              <a:rPr lang="ru-RU" dirty="0"/>
            </a:br>
            <a:r>
              <a:rPr lang="ru-RU" dirty="0" smtClean="0"/>
              <a:t>Аргументы </a:t>
            </a:r>
            <a:r>
              <a:rPr lang="ru-RU" dirty="0"/>
              <a:t>в пользу централизации ОИ:</a:t>
            </a:r>
          </a:p>
          <a:p>
            <a:pPr marL="0" indent="0">
              <a:buNone/>
            </a:pPr>
            <a:r>
              <a:rPr lang="ru-RU" dirty="0"/>
              <a:t>•	облегчение процесса подготовки информации для руководства, более оперативный и глубокий доступ ко всем имеющимся данным и инструментальным средствам, возможность оперативного, эффективного и глубокого анализа деятельности;</a:t>
            </a:r>
          </a:p>
          <a:p>
            <a:pPr marL="0" indent="0">
              <a:buNone/>
            </a:pPr>
            <a:r>
              <a:rPr lang="ru-RU" dirty="0"/>
              <a:t>•	хорошее согласование с глобальными для предприятия приложениями, выходящими за рамки предприятия и использующими внешние данные и связи; децентрализация в этих случаях неэффективна и хороша только для локально реализуемых приложений;</a:t>
            </a:r>
          </a:p>
          <a:p>
            <a:pPr marL="0" indent="0">
              <a:buNone/>
            </a:pPr>
            <a:r>
              <a:rPr lang="ru-RU" dirty="0"/>
              <a:t>•	возможности применения более совершенных средств, повышения уровня технологической культуры, интеграции «ноу-хау», что предоставляет лучшие условия для профессионального роста специалистов по ОИ и ИТ; в случае децентрализации предприятие опирается на менее мощную технологическую базу, к тому же в таких условиях от специалиста по ОИ требуются дополнительные и достаточно глубокие знания в соответствующей предметной области.</a:t>
            </a:r>
          </a:p>
          <a:p>
            <a:pPr marL="0" indent="0">
              <a:buNone/>
            </a:pPr>
            <a:endParaRPr lang="ru-RU" dirty="0"/>
          </a:p>
        </p:txBody>
      </p:sp>
    </p:spTree>
    <p:extLst>
      <p:ext uri="{BB962C8B-B14F-4D97-AF65-F5344CB8AC3E}">
        <p14:creationId xmlns:p14="http://schemas.microsoft.com/office/powerpoint/2010/main" val="19525750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Вопросы:</a:t>
            </a:r>
            <a:endParaRPr lang="ru-RU" dirty="0"/>
          </a:p>
        </p:txBody>
      </p:sp>
      <p:sp>
        <p:nvSpPr>
          <p:cNvPr id="3" name="Объект 2"/>
          <p:cNvSpPr>
            <a:spLocks noGrp="1"/>
          </p:cNvSpPr>
          <p:nvPr>
            <p:ph idx="1"/>
          </p:nvPr>
        </p:nvSpPr>
        <p:spPr/>
        <p:txBody>
          <a:bodyPr>
            <a:normAutofit lnSpcReduction="10000"/>
          </a:bodyPr>
          <a:lstStyle/>
          <a:p>
            <a:r>
              <a:rPr lang="ru-RU" sz="3600" dirty="0" smtClean="0"/>
              <a:t>Организация информационного </a:t>
            </a:r>
            <a:r>
              <a:rPr lang="ru-RU" sz="3600" dirty="0"/>
              <a:t>менеджмента </a:t>
            </a:r>
            <a:endParaRPr lang="ru-RU" sz="3600" dirty="0" smtClean="0"/>
          </a:p>
          <a:p>
            <a:r>
              <a:rPr lang="ru-RU" sz="3600" dirty="0" smtClean="0"/>
              <a:t>Внешняя среда информационного менеджмент</a:t>
            </a:r>
            <a:endParaRPr lang="ru-RU" sz="3600" dirty="0" smtClean="0"/>
          </a:p>
          <a:p>
            <a:r>
              <a:rPr lang="ru-RU" sz="3600" dirty="0" smtClean="0"/>
              <a:t>Внутренняя среда  </a:t>
            </a:r>
            <a:r>
              <a:rPr lang="ru-RU" sz="3600" dirty="0"/>
              <a:t>информационного </a:t>
            </a:r>
            <a:r>
              <a:rPr lang="ru-RU" sz="3600" dirty="0" smtClean="0"/>
              <a:t>менеджмента</a:t>
            </a:r>
          </a:p>
          <a:p>
            <a:r>
              <a:rPr lang="ru-RU" sz="3600" dirty="0"/>
              <a:t>Типовые стадии процесса внедрения систем </a:t>
            </a:r>
            <a:r>
              <a:rPr lang="ru-RU" sz="3600" dirty="0" smtClean="0"/>
              <a:t>обработки информации</a:t>
            </a:r>
          </a:p>
          <a:p>
            <a:r>
              <a:rPr lang="ru-RU" sz="3600" dirty="0"/>
              <a:t>Задачи обработки информации</a:t>
            </a:r>
            <a:endParaRPr lang="ru-RU" sz="3600" dirty="0" smtClean="0"/>
          </a:p>
          <a:p>
            <a:r>
              <a:rPr lang="ru-RU" sz="3600" dirty="0"/>
              <a:t>Индивидуальная обработка данных</a:t>
            </a:r>
            <a:endParaRPr lang="ru-RU" sz="3600" dirty="0" smtClean="0"/>
          </a:p>
        </p:txBody>
      </p:sp>
    </p:spTree>
    <p:extLst>
      <p:ext uri="{BB962C8B-B14F-4D97-AF65-F5344CB8AC3E}">
        <p14:creationId xmlns:p14="http://schemas.microsoft.com/office/powerpoint/2010/main" val="8395747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6760" y="365125"/>
            <a:ext cx="10607040" cy="1325563"/>
          </a:xfrm>
        </p:spPr>
        <p:txBody>
          <a:bodyPr>
            <a:normAutofit/>
          </a:bodyPr>
          <a:lstStyle/>
          <a:p>
            <a:r>
              <a:rPr lang="ru-RU" dirty="0"/>
              <a:t>Задачи обработки информации</a:t>
            </a:r>
            <a:endParaRPr lang="ru-RU" dirty="0"/>
          </a:p>
        </p:txBody>
      </p:sp>
      <p:sp>
        <p:nvSpPr>
          <p:cNvPr id="3" name="Объект 2"/>
          <p:cNvSpPr>
            <a:spLocks noGrp="1"/>
          </p:cNvSpPr>
          <p:nvPr>
            <p:ph idx="1"/>
          </p:nvPr>
        </p:nvSpPr>
        <p:spPr>
          <a:xfrm>
            <a:off x="563880" y="1566544"/>
            <a:ext cx="10515600" cy="4727575"/>
          </a:xfrm>
        </p:spPr>
        <p:txBody>
          <a:bodyPr>
            <a:normAutofit fontScale="85000" lnSpcReduction="10000"/>
          </a:bodyPr>
          <a:lstStyle/>
          <a:p>
            <a:pPr marL="0" indent="0">
              <a:buNone/>
            </a:pPr>
            <a:r>
              <a:rPr lang="ru-RU" dirty="0"/>
              <a:t/>
            </a:r>
            <a:br>
              <a:rPr lang="ru-RU" dirty="0"/>
            </a:br>
            <a:r>
              <a:rPr lang="ru-RU" dirty="0"/>
              <a:t>Аргументы в пользу </a:t>
            </a:r>
            <a:r>
              <a:rPr lang="ru-RU" dirty="0" smtClean="0"/>
              <a:t>децентрализации </a:t>
            </a:r>
            <a:r>
              <a:rPr lang="ru-RU" dirty="0"/>
              <a:t>ОИ:</a:t>
            </a:r>
          </a:p>
          <a:p>
            <a:pPr lvl="0"/>
            <a:r>
              <a:rPr lang="ru-RU" dirty="0"/>
              <a:t>•	</a:t>
            </a:r>
            <a:r>
              <a:rPr lang="ru-RU" dirty="0"/>
              <a:t>не требуется значительных усилий, мероприятий и средств для обеспечения защищенности систем, снижается риск, в том числе риск тотального разрушения системы;</a:t>
            </a:r>
          </a:p>
          <a:p>
            <a:pPr lvl="0"/>
            <a:r>
              <a:rPr lang="ru-RU" dirty="0"/>
              <a:t>сокращается время реакции на ситуацию по локальным приложениям и уменьшаются по сравнению с централизованными системами организационные потери из-за несогласованности между подсистемами;</a:t>
            </a:r>
          </a:p>
          <a:p>
            <a:pPr lvl="0"/>
            <a:r>
              <a:rPr lang="ru-RU" dirty="0"/>
              <a:t>усиливается заинтересованность подразделений в результатах работы тех элементов систем ОИ, которые обеспечивают деятельность этих подразделений, их организационную и технологическую автономность, а также повышается ответственность в вопросах ОИ; однако в силу определенной чужеродности эти не свойственные основному производству функции могут их дополнительно существенно нагрузить.</a:t>
            </a:r>
          </a:p>
          <a:p>
            <a:pPr marL="0" indent="0">
              <a:buNone/>
            </a:pPr>
            <a:endParaRPr lang="ru-RU" dirty="0"/>
          </a:p>
        </p:txBody>
      </p:sp>
    </p:spTree>
    <p:extLst>
      <p:ext uri="{BB962C8B-B14F-4D97-AF65-F5344CB8AC3E}">
        <p14:creationId xmlns:p14="http://schemas.microsoft.com/office/powerpoint/2010/main" val="6428283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Индивидуальная </a:t>
            </a:r>
            <a:r>
              <a:rPr lang="ru-RU" dirty="0"/>
              <a:t>обработка данных</a:t>
            </a:r>
            <a:endParaRPr lang="ru-RU" dirty="0"/>
          </a:p>
        </p:txBody>
      </p:sp>
      <p:sp>
        <p:nvSpPr>
          <p:cNvPr id="3" name="Объект 2"/>
          <p:cNvSpPr>
            <a:spLocks noGrp="1"/>
          </p:cNvSpPr>
          <p:nvPr>
            <p:ph idx="1"/>
          </p:nvPr>
        </p:nvSpPr>
        <p:spPr/>
        <p:txBody>
          <a:bodyPr/>
          <a:lstStyle/>
          <a:p>
            <a:pPr marL="0" indent="0">
              <a:buNone/>
            </a:pPr>
            <a:r>
              <a:rPr lang="ru-RU" dirty="0"/>
              <a:t>Особую версию организационной, технологической и пространственной децентрализации представляет собой индивидуальная обработка данных (ИОД) – </a:t>
            </a:r>
            <a:r>
              <a:rPr lang="en-US" dirty="0"/>
              <a:t>Personal </a:t>
            </a:r>
            <a:r>
              <a:rPr lang="en-US" dirty="0" smtClean="0"/>
              <a:t>Computing</a:t>
            </a:r>
            <a:r>
              <a:rPr lang="ru-RU" dirty="0" smtClean="0"/>
              <a:t>.</a:t>
            </a:r>
            <a:endParaRPr lang="ru-RU" dirty="0"/>
          </a:p>
          <a:p>
            <a:endParaRPr lang="ru-RU" dirty="0"/>
          </a:p>
        </p:txBody>
      </p:sp>
    </p:spTree>
    <p:extLst>
      <p:ext uri="{BB962C8B-B14F-4D97-AF65-F5344CB8AC3E}">
        <p14:creationId xmlns:p14="http://schemas.microsoft.com/office/powerpoint/2010/main" val="34573710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Индивидуальная </a:t>
            </a:r>
            <a:r>
              <a:rPr lang="ru-RU" dirty="0"/>
              <a:t>обработка данных</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a:t>Для создания ИОД подходят приложения со следующими признаками:</a:t>
            </a:r>
          </a:p>
          <a:p>
            <a:pPr lvl="0"/>
            <a:r>
              <a:rPr lang="ru-RU" dirty="0"/>
              <a:t>сложность и трудоемкость разработки невысоки;</a:t>
            </a:r>
          </a:p>
          <a:p>
            <a:pPr lvl="0"/>
            <a:r>
              <a:rPr lang="ru-RU" dirty="0"/>
              <a:t>предполагаемая продолжительность жизни приложения измеряется скорее месяцами, чем годами;</a:t>
            </a:r>
          </a:p>
          <a:p>
            <a:pPr lvl="0"/>
            <a:r>
              <a:rPr lang="ru-RU" dirty="0"/>
              <a:t>число пользователей мало и частота обращений невелика;</a:t>
            </a:r>
          </a:p>
          <a:p>
            <a:pPr lvl="0"/>
            <a:r>
              <a:rPr lang="ru-RU" dirty="0"/>
              <a:t>объем данных ограничен, обратное воздействие на центральные базы в виде изменений данных в них не имеет места;</a:t>
            </a:r>
          </a:p>
          <a:p>
            <a:pPr lvl="0"/>
            <a:r>
              <a:rPr lang="ru-RU" dirty="0"/>
              <a:t>нет возможности и потребности многократного применения данного элемента ИС для всей планируемой прикладной системы или ее частей;</a:t>
            </a:r>
          </a:p>
          <a:p>
            <a:pPr lvl="0"/>
            <a:r>
              <a:rPr lang="ru-RU" dirty="0"/>
              <a:t>активные и постоянные контакты с другими прикладными системами не существуют или ими можно пренебречь;</a:t>
            </a:r>
          </a:p>
          <a:p>
            <a:pPr lvl="0"/>
            <a:r>
              <a:rPr lang="ru-RU" dirty="0"/>
              <a:t>требования по сохранности и защите данных невысоки.</a:t>
            </a:r>
          </a:p>
          <a:p>
            <a:endParaRPr lang="ru-RU" dirty="0"/>
          </a:p>
          <a:p>
            <a:endParaRPr lang="ru-RU" dirty="0"/>
          </a:p>
        </p:txBody>
      </p:sp>
    </p:spTree>
    <p:extLst>
      <p:ext uri="{BB962C8B-B14F-4D97-AF65-F5344CB8AC3E}">
        <p14:creationId xmlns:p14="http://schemas.microsoft.com/office/powerpoint/2010/main" val="33105696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Индивидуальная </a:t>
            </a:r>
            <a:r>
              <a:rPr lang="ru-RU" dirty="0"/>
              <a:t>обработка данных</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ru-RU" dirty="0" smtClean="0"/>
              <a:t>Задачами </a:t>
            </a:r>
            <a:r>
              <a:rPr lang="ru-RU" dirty="0"/>
              <a:t>ИЦ являются:</a:t>
            </a:r>
          </a:p>
          <a:p>
            <a:r>
              <a:rPr lang="ru-RU" dirty="0"/>
              <a:t>управление ИОД (стандартизация в пределах всего предприятия в области: выбора приложений и ограничений для традиционной организации ОИ; оценки доступных программных и технических средств; обеспечения менеджмента данных; определения принципов разработки ИОД – методики проектирования, анализ отношения «затраты/польза» и т.д.; сервиса ИЦ для конечных пользователей; расчета производительности ИЦ);</a:t>
            </a:r>
          </a:p>
          <a:p>
            <a:r>
              <a:rPr lang="ru-RU" dirty="0"/>
              <a:t>сервис для конечных пользователей (консультации при выборе подходящих для ИОД приложений, технических и программных средств; поддержка при приобретении, инсталляции и обслуживании технических и программных средств, расходных материалов; обучение обслуживанию технических средств, применению программных средств и методам работы; подготовка копий центральных баз данных; консультации при возникающих проблемах);</a:t>
            </a:r>
          </a:p>
          <a:p>
            <a:endParaRPr lang="ru-RU" dirty="0"/>
          </a:p>
        </p:txBody>
      </p:sp>
    </p:spTree>
    <p:extLst>
      <p:ext uri="{BB962C8B-B14F-4D97-AF65-F5344CB8AC3E}">
        <p14:creationId xmlns:p14="http://schemas.microsoft.com/office/powerpoint/2010/main" val="26954263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Индивидуальная </a:t>
            </a:r>
            <a:r>
              <a:rPr lang="ru-RU" dirty="0"/>
              <a:t>обработка данных</a:t>
            </a:r>
            <a:endParaRPr lang="ru-RU" dirty="0"/>
          </a:p>
        </p:txBody>
      </p:sp>
      <p:sp>
        <p:nvSpPr>
          <p:cNvPr id="3" name="Объект 2"/>
          <p:cNvSpPr>
            <a:spLocks noGrp="1"/>
          </p:cNvSpPr>
          <p:nvPr>
            <p:ph idx="1"/>
          </p:nvPr>
        </p:nvSpPr>
        <p:spPr/>
        <p:txBody>
          <a:bodyPr>
            <a:normAutofit/>
          </a:bodyPr>
          <a:lstStyle/>
          <a:p>
            <a:r>
              <a:rPr lang="ru-RU" dirty="0" smtClean="0"/>
              <a:t>маркетинг </a:t>
            </a:r>
            <a:r>
              <a:rPr lang="ru-RU" dirty="0"/>
              <a:t>в области ИОД (активный маркетинг для расширения ИОД, т.е.: опека пилотных проектов, публикация успехов и достижений, организация обмена опытом конечных пользователей);</a:t>
            </a:r>
          </a:p>
          <a:p>
            <a:r>
              <a:rPr lang="ru-RU" dirty="0"/>
              <a:t>административные задачи, следующие из вышеизложенного (наблюдение рынка и централизованное приобретение технических и программных средств; обучение; выявление расходов и их расчет; формирование, повышение квалификации и использование персонала ИЦ; координация ИЦ и традиционной ОИ).</a:t>
            </a:r>
          </a:p>
          <a:p>
            <a:endParaRPr lang="ru-RU" dirty="0"/>
          </a:p>
          <a:p>
            <a:endParaRPr lang="ru-RU" dirty="0"/>
          </a:p>
        </p:txBody>
      </p:sp>
    </p:spTree>
    <p:extLst>
      <p:ext uri="{BB962C8B-B14F-4D97-AF65-F5344CB8AC3E}">
        <p14:creationId xmlns:p14="http://schemas.microsoft.com/office/powerpoint/2010/main" val="25855636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Индивидуальная </a:t>
            </a:r>
            <a:r>
              <a:rPr lang="ru-RU" dirty="0"/>
              <a:t>обработка данных</a:t>
            </a:r>
            <a:endParaRPr lang="ru-RU" dirty="0"/>
          </a:p>
        </p:txBody>
      </p:sp>
      <p:sp>
        <p:nvSpPr>
          <p:cNvPr id="3" name="Объект 2"/>
          <p:cNvSpPr>
            <a:spLocks noGrp="1"/>
          </p:cNvSpPr>
          <p:nvPr>
            <p:ph idx="1"/>
          </p:nvPr>
        </p:nvSpPr>
        <p:spPr/>
        <p:txBody>
          <a:bodyPr>
            <a:normAutofit/>
          </a:bodyPr>
          <a:lstStyle/>
          <a:p>
            <a:pPr marL="0" indent="0">
              <a:buNone/>
            </a:pPr>
            <a:r>
              <a:rPr lang="ru-RU" dirty="0" smtClean="0"/>
              <a:t>Проблемой делом </a:t>
            </a:r>
            <a:r>
              <a:rPr lang="ru-RU" dirty="0"/>
              <a:t>является поиск и мотивация сотрудников для работы в ИЦ. </a:t>
            </a:r>
            <a:endParaRPr lang="ru-RU" dirty="0" smtClean="0"/>
          </a:p>
          <a:p>
            <a:pPr marL="0" indent="0">
              <a:buNone/>
            </a:pPr>
            <a:r>
              <a:rPr lang="ru-RU" dirty="0" smtClean="0"/>
              <a:t>Качества сотрудников:</a:t>
            </a:r>
          </a:p>
          <a:p>
            <a:pPr marL="0" indent="0">
              <a:buNone/>
            </a:pPr>
            <a:r>
              <a:rPr lang="ru-RU" dirty="0" smtClean="0"/>
              <a:t>легкость </a:t>
            </a:r>
            <a:r>
              <a:rPr lang="ru-RU" dirty="0"/>
              <a:t>общения с конечными пользователями, </a:t>
            </a:r>
            <a:endParaRPr lang="ru-RU" dirty="0" smtClean="0"/>
          </a:p>
          <a:p>
            <a:pPr marL="0" indent="0">
              <a:buNone/>
            </a:pPr>
            <a:r>
              <a:rPr lang="ru-RU" dirty="0" smtClean="0"/>
              <a:t>быстрое </a:t>
            </a:r>
            <a:r>
              <a:rPr lang="ru-RU" dirty="0"/>
              <a:t>понимание связей в приложениях, </a:t>
            </a:r>
            <a:endParaRPr lang="ru-RU" dirty="0" smtClean="0"/>
          </a:p>
          <a:p>
            <a:pPr marL="0" indent="0">
              <a:buNone/>
            </a:pPr>
            <a:r>
              <a:rPr lang="ru-RU" dirty="0" smtClean="0"/>
              <a:t>дидактические </a:t>
            </a:r>
            <a:r>
              <a:rPr lang="ru-RU" dirty="0"/>
              <a:t>способности, </a:t>
            </a:r>
            <a:endParaRPr lang="ru-RU" dirty="0" smtClean="0"/>
          </a:p>
          <a:p>
            <a:pPr marL="0" indent="0">
              <a:buNone/>
            </a:pPr>
            <a:r>
              <a:rPr lang="ru-RU" dirty="0" smtClean="0"/>
              <a:t>эрудированность</a:t>
            </a:r>
            <a:r>
              <a:rPr lang="ru-RU" dirty="0"/>
              <a:t>. </a:t>
            </a:r>
            <a:endParaRPr lang="ru-RU" dirty="0" smtClean="0"/>
          </a:p>
          <a:p>
            <a:pPr marL="0" indent="0">
              <a:buNone/>
            </a:pPr>
            <a:r>
              <a:rPr lang="ru-RU" dirty="0" smtClean="0"/>
              <a:t>Сегодня </a:t>
            </a:r>
            <a:r>
              <a:rPr lang="ru-RU" dirty="0"/>
              <a:t>ИЦ как ключевая структура в сфере электронной ОИ уверенно закрепились </a:t>
            </a:r>
            <a:r>
              <a:rPr lang="ru-RU" dirty="0" smtClean="0"/>
              <a:t>в большинстве развитых стран.</a:t>
            </a:r>
          </a:p>
          <a:p>
            <a:pPr marL="0" indent="0">
              <a:buNone/>
            </a:pPr>
            <a:endParaRPr lang="ru-RU" dirty="0"/>
          </a:p>
          <a:p>
            <a:endParaRPr lang="ru-RU" dirty="0"/>
          </a:p>
          <a:p>
            <a:endParaRPr lang="ru-RU" dirty="0"/>
          </a:p>
        </p:txBody>
      </p:sp>
    </p:spTree>
    <p:extLst>
      <p:ext uri="{BB962C8B-B14F-4D97-AF65-F5344CB8AC3E}">
        <p14:creationId xmlns:p14="http://schemas.microsoft.com/office/powerpoint/2010/main" val="3863355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Организация информационного </a:t>
            </a:r>
            <a:r>
              <a:rPr lang="ru-RU" dirty="0"/>
              <a:t>менеджмента </a:t>
            </a:r>
          </a:p>
        </p:txBody>
      </p:sp>
      <p:sp>
        <p:nvSpPr>
          <p:cNvPr id="3" name="Объект 2"/>
          <p:cNvSpPr>
            <a:spLocks noGrp="1"/>
          </p:cNvSpPr>
          <p:nvPr>
            <p:ph idx="1"/>
          </p:nvPr>
        </p:nvSpPr>
        <p:spPr>
          <a:xfrm>
            <a:off x="975360" y="1825625"/>
            <a:ext cx="10515600" cy="4351338"/>
          </a:xfrm>
        </p:spPr>
        <p:txBody>
          <a:bodyPr>
            <a:normAutofit/>
          </a:bodyPr>
          <a:lstStyle/>
          <a:p>
            <a:pPr marL="0" indent="0">
              <a:buNone/>
            </a:pPr>
            <a:r>
              <a:rPr lang="ru-RU" dirty="0"/>
              <a:t>Определим организацию </a:t>
            </a:r>
            <a:r>
              <a:rPr lang="ru-RU" dirty="0" smtClean="0"/>
              <a:t>информационного менеджмента как </a:t>
            </a:r>
            <a:r>
              <a:rPr lang="ru-RU" dirty="0"/>
              <a:t>«сознательно координируемое социальное образование с определенными границами, функционирующее на относительно постоянной основе для достижения общей цели или целей» или как </a:t>
            </a:r>
            <a:r>
              <a:rPr lang="ru-RU" dirty="0" smtClean="0"/>
              <a:t>«деятельность </a:t>
            </a:r>
            <a:r>
              <a:rPr lang="ru-RU" dirty="0"/>
              <a:t>группу </a:t>
            </a:r>
            <a:r>
              <a:rPr lang="ru-RU" dirty="0" smtClean="0"/>
              <a:t>людей, которая </a:t>
            </a:r>
            <a:r>
              <a:rPr lang="ru-RU" dirty="0"/>
              <a:t>сознательно координируется для достижения общей цели или целей». </a:t>
            </a:r>
            <a:endParaRPr lang="ru-RU" dirty="0" smtClean="0"/>
          </a:p>
          <a:p>
            <a:pPr marL="0" indent="0">
              <a:buNone/>
            </a:pPr>
            <a:r>
              <a:rPr lang="ru-RU" dirty="0" smtClean="0"/>
              <a:t>Именно </a:t>
            </a:r>
            <a:r>
              <a:rPr lang="ru-RU" dirty="0"/>
              <a:t>и прежде всего наличие цели определяет само существование </a:t>
            </a:r>
            <a:r>
              <a:rPr lang="ru-RU" dirty="0" smtClean="0"/>
              <a:t>организации информационного менеджмента.</a:t>
            </a:r>
            <a:endParaRPr lang="ru-RU" dirty="0"/>
          </a:p>
        </p:txBody>
      </p:sp>
    </p:spTree>
    <p:extLst>
      <p:ext uri="{BB962C8B-B14F-4D97-AF65-F5344CB8AC3E}">
        <p14:creationId xmlns:p14="http://schemas.microsoft.com/office/powerpoint/2010/main" val="4151038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Организация информационного менеджмента </a:t>
            </a:r>
            <a:endParaRPr lang="ru-RU" dirty="0"/>
          </a:p>
        </p:txBody>
      </p:sp>
      <p:sp>
        <p:nvSpPr>
          <p:cNvPr id="3" name="Объект 2"/>
          <p:cNvSpPr>
            <a:spLocks noGrp="1"/>
          </p:cNvSpPr>
          <p:nvPr>
            <p:ph idx="1"/>
          </p:nvPr>
        </p:nvSpPr>
        <p:spPr>
          <a:xfrm>
            <a:off x="975360" y="1825625"/>
            <a:ext cx="10515600" cy="4351338"/>
          </a:xfrm>
        </p:spPr>
        <p:txBody>
          <a:bodyPr>
            <a:normAutofit/>
          </a:bodyPr>
          <a:lstStyle/>
          <a:p>
            <a:pPr marL="0" indent="0">
              <a:buNone/>
            </a:pPr>
            <a:r>
              <a:rPr lang="ru-RU" dirty="0"/>
              <a:t>При изучении конкретной </a:t>
            </a:r>
            <a:r>
              <a:rPr lang="ru-RU" dirty="0" smtClean="0"/>
              <a:t>организации ИМ </a:t>
            </a:r>
            <a:r>
              <a:rPr lang="ru-RU" dirty="0"/>
              <a:t>основными являются вопросы, связанные с рассмотрением внешней среды существования и </a:t>
            </a:r>
            <a:r>
              <a:rPr lang="ru-RU" dirty="0" smtClean="0"/>
              <a:t>функционирования, </a:t>
            </a:r>
            <a:r>
              <a:rPr lang="ru-RU" dirty="0"/>
              <a:t>внутренней ее среды, а также взаимосвязей, которые образуются в </a:t>
            </a:r>
            <a:r>
              <a:rPr lang="ru-RU" dirty="0" smtClean="0"/>
              <a:t>процессе управления</a:t>
            </a:r>
            <a:endParaRPr lang="ru-RU" dirty="0" smtClean="0"/>
          </a:p>
        </p:txBody>
      </p:sp>
    </p:spTree>
    <p:extLst>
      <p:ext uri="{BB962C8B-B14F-4D97-AF65-F5344CB8AC3E}">
        <p14:creationId xmlns:p14="http://schemas.microsoft.com/office/powerpoint/2010/main" val="3440303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Внешняя среда ИМ</a:t>
            </a:r>
            <a:endParaRPr lang="ru-RU" dirty="0"/>
          </a:p>
        </p:txBody>
      </p:sp>
      <p:sp>
        <p:nvSpPr>
          <p:cNvPr id="3" name="Объект 2"/>
          <p:cNvSpPr>
            <a:spLocks noGrp="1"/>
          </p:cNvSpPr>
          <p:nvPr>
            <p:ph idx="1"/>
          </p:nvPr>
        </p:nvSpPr>
        <p:spPr>
          <a:xfrm>
            <a:off x="975360" y="1447800"/>
            <a:ext cx="10515600" cy="4729163"/>
          </a:xfrm>
        </p:spPr>
        <p:txBody>
          <a:bodyPr>
            <a:normAutofit lnSpcReduction="10000"/>
          </a:bodyPr>
          <a:lstStyle/>
          <a:p>
            <a:pPr marL="0" indent="0">
              <a:buNone/>
            </a:pPr>
            <a:r>
              <a:rPr lang="ru-RU" dirty="0" smtClean="0"/>
              <a:t>Факторы воздействия </a:t>
            </a:r>
            <a:r>
              <a:rPr lang="ru-RU" dirty="0"/>
              <a:t>на организацию </a:t>
            </a:r>
            <a:r>
              <a:rPr lang="ru-RU" i="1" dirty="0"/>
              <a:t>внешней среды</a:t>
            </a:r>
            <a:r>
              <a:rPr lang="ru-RU" dirty="0"/>
              <a:t>. </a:t>
            </a:r>
            <a:endParaRPr lang="ru-RU" dirty="0" smtClean="0"/>
          </a:p>
          <a:p>
            <a:pPr marL="0" indent="0">
              <a:buNone/>
            </a:pPr>
            <a:r>
              <a:rPr lang="ru-RU" b="1" i="1" dirty="0" smtClean="0"/>
              <a:t>Факторы </a:t>
            </a:r>
            <a:r>
              <a:rPr lang="ru-RU" b="1" i="1" dirty="0"/>
              <a:t>прямого воздействия</a:t>
            </a:r>
            <a:r>
              <a:rPr lang="ru-RU" b="1" dirty="0"/>
              <a:t> </a:t>
            </a:r>
            <a:r>
              <a:rPr lang="ru-RU" dirty="0"/>
              <a:t>– все, что связано с поставщиками различных ресурсов, необходимых для работы организации (прежде всего поставки материалов и энергии), возможности привлечения капитала, трудовые ресурсы (наем работников осуществляется из внешней среды), уровень квалификации этой рабочей силы. Сюда же относятся потребители продукции организации (организация может ориентировать свою структуру на наиболее влиятельные группы потребителей). В чем-то факторы, определяемые потребителями, смыкаются с факторами, определяемыми конкурентами. Фактором прямого воздействия является сфера законодательства по профилю организации.</a:t>
            </a:r>
          </a:p>
          <a:p>
            <a:endParaRPr lang="ru-RU" dirty="0" smtClean="0"/>
          </a:p>
          <a:p>
            <a:endParaRPr lang="ru-RU" dirty="0" smtClean="0"/>
          </a:p>
          <a:p>
            <a:endParaRPr lang="ru-RU" dirty="0"/>
          </a:p>
          <a:p>
            <a:pPr marL="0" indent="0">
              <a:buNone/>
            </a:pPr>
            <a:endParaRPr lang="ru-RU" dirty="0" smtClean="0"/>
          </a:p>
        </p:txBody>
      </p:sp>
    </p:spTree>
    <p:extLst>
      <p:ext uri="{BB962C8B-B14F-4D97-AF65-F5344CB8AC3E}">
        <p14:creationId xmlns:p14="http://schemas.microsoft.com/office/powerpoint/2010/main" val="42065802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Внешняя среда ИМ</a:t>
            </a:r>
            <a:endParaRPr lang="ru-RU" dirty="0"/>
          </a:p>
        </p:txBody>
      </p:sp>
      <p:sp>
        <p:nvSpPr>
          <p:cNvPr id="3" name="Объект 2"/>
          <p:cNvSpPr>
            <a:spLocks noGrp="1"/>
          </p:cNvSpPr>
          <p:nvPr>
            <p:ph idx="1"/>
          </p:nvPr>
        </p:nvSpPr>
        <p:spPr>
          <a:xfrm>
            <a:off x="975360" y="1432560"/>
            <a:ext cx="10515600" cy="4937760"/>
          </a:xfrm>
        </p:spPr>
        <p:txBody>
          <a:bodyPr>
            <a:normAutofit/>
          </a:bodyPr>
          <a:lstStyle/>
          <a:p>
            <a:pPr marL="0" indent="0">
              <a:buNone/>
            </a:pPr>
            <a:r>
              <a:rPr lang="ru-RU" dirty="0" smtClean="0"/>
              <a:t>Факторы </a:t>
            </a:r>
            <a:r>
              <a:rPr lang="ru-RU" dirty="0"/>
              <a:t>внешней среды </a:t>
            </a:r>
            <a:r>
              <a:rPr lang="ru-RU" b="1" i="1" dirty="0"/>
              <a:t>косвенного характера</a:t>
            </a:r>
            <a:r>
              <a:rPr lang="ru-RU" b="1" dirty="0"/>
              <a:t> </a:t>
            </a:r>
            <a:r>
              <a:rPr lang="ru-RU" dirty="0"/>
              <a:t>обычно не оказывают непосредственного влияния, причем они обычно сложнее, чем прямые. По поводу механизма их действия не бывает полной уверенности, приходится делать некоторые предположения.</a:t>
            </a:r>
          </a:p>
          <a:p>
            <a:pPr marL="0" indent="0">
              <a:buNone/>
            </a:pPr>
            <a:r>
              <a:rPr lang="ru-RU" dirty="0"/>
              <a:t>К числу </a:t>
            </a:r>
            <a:r>
              <a:rPr lang="ru-RU" i="1" dirty="0"/>
              <a:t>косвенных факторов</a:t>
            </a:r>
            <a:r>
              <a:rPr lang="ru-RU" dirty="0"/>
              <a:t> относят уровень технологии, рассматриваемый при оценке соотношения технологической вооруженности организации и ее окружения, общее состояние экономики страны и региона. Заметную роль могут играть социокультурные и просто политические факторы, а также международная обстановка.</a:t>
            </a:r>
          </a:p>
          <a:p>
            <a:endParaRPr lang="ru-RU" dirty="0" smtClean="0"/>
          </a:p>
          <a:p>
            <a:endParaRPr lang="ru-RU" dirty="0" smtClean="0"/>
          </a:p>
          <a:p>
            <a:endParaRPr lang="ru-RU" dirty="0"/>
          </a:p>
          <a:p>
            <a:pPr marL="0" indent="0">
              <a:buNone/>
            </a:pPr>
            <a:endParaRPr lang="ru-RU" dirty="0" smtClean="0"/>
          </a:p>
        </p:txBody>
      </p:sp>
    </p:spTree>
    <p:extLst>
      <p:ext uri="{BB962C8B-B14F-4D97-AF65-F5344CB8AC3E}">
        <p14:creationId xmlns:p14="http://schemas.microsoft.com/office/powerpoint/2010/main" val="1611074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Внутренняя среда ИМ</a:t>
            </a:r>
            <a:r>
              <a:rPr lang="ru-RU" dirty="0"/>
              <a:t/>
            </a:r>
            <a:br>
              <a:rPr lang="ru-RU" dirty="0"/>
            </a:br>
            <a:endParaRPr lang="ru-RU" dirty="0"/>
          </a:p>
        </p:txBody>
      </p:sp>
      <p:sp>
        <p:nvSpPr>
          <p:cNvPr id="3" name="Объект 2"/>
          <p:cNvSpPr>
            <a:spLocks noGrp="1"/>
          </p:cNvSpPr>
          <p:nvPr>
            <p:ph idx="1"/>
          </p:nvPr>
        </p:nvSpPr>
        <p:spPr>
          <a:xfrm>
            <a:off x="975360" y="1325880"/>
            <a:ext cx="10515600" cy="5379719"/>
          </a:xfrm>
        </p:spPr>
        <p:txBody>
          <a:bodyPr>
            <a:normAutofit/>
          </a:bodyPr>
          <a:lstStyle/>
          <a:p>
            <a:pPr marL="0" lvl="0" indent="0">
              <a:buNone/>
            </a:pPr>
            <a:r>
              <a:rPr lang="ru-RU" sz="2600" dirty="0">
                <a:solidFill>
                  <a:prstClr val="black"/>
                </a:solidFill>
              </a:rPr>
              <a:t>Для анализа внутренней среды организации применяется системный подход. Внутренние условия ее существования можно трактовать как переменные, характеризующие ее состояние. Это цели, задачи, структура, технологии и ресурсы.</a:t>
            </a:r>
          </a:p>
          <a:p>
            <a:pPr marL="0" lvl="0" indent="0">
              <a:buNone/>
            </a:pPr>
            <a:r>
              <a:rPr lang="ru-RU" sz="2600" dirty="0">
                <a:solidFill>
                  <a:prstClr val="black"/>
                </a:solidFill>
              </a:rPr>
              <a:t>Цели могут быть разнообразными: в бизнесе – одни, в государственном управлении – другие; в крупных организациях целей множество, в малых цели скромнее и их меньше. В подразделениях одной организации цели бывают разными, направляющим фактором в согласовании деятельности подразделений является глобальная цель организации.</a:t>
            </a:r>
          </a:p>
          <a:p>
            <a:pPr marL="0" lvl="0" indent="0">
              <a:buNone/>
            </a:pPr>
            <a:r>
              <a:rPr lang="ru-RU" sz="2600" dirty="0">
                <a:solidFill>
                  <a:prstClr val="black"/>
                </a:solidFill>
              </a:rPr>
              <a:t>Ресурсы, которыми организация располагает могут быть материальными, энергетическими, финансовыми, интеллектуальными и информационными.</a:t>
            </a:r>
          </a:p>
          <a:p>
            <a:endParaRPr lang="ru-RU" sz="2000" dirty="0" smtClean="0"/>
          </a:p>
          <a:p>
            <a:endParaRPr lang="ru-RU" sz="2000" dirty="0"/>
          </a:p>
          <a:p>
            <a:pPr marL="0" indent="0">
              <a:buNone/>
            </a:pPr>
            <a:endParaRPr lang="ru-RU" dirty="0" smtClean="0"/>
          </a:p>
        </p:txBody>
      </p:sp>
    </p:spTree>
    <p:extLst>
      <p:ext uri="{BB962C8B-B14F-4D97-AF65-F5344CB8AC3E}">
        <p14:creationId xmlns:p14="http://schemas.microsoft.com/office/powerpoint/2010/main" val="25323850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2520" y="518160"/>
            <a:ext cx="10515600" cy="6141720"/>
          </a:xfrm>
        </p:spPr>
        <p:txBody>
          <a:bodyPr>
            <a:normAutofit/>
          </a:bodyPr>
          <a:lstStyle/>
          <a:p>
            <a:pPr marL="0" indent="0">
              <a:buNone/>
            </a:pPr>
            <a:r>
              <a:rPr lang="ru-RU" dirty="0"/>
              <a:t>В процессе деятельности с внешней средой и между элементами организации должны осуществляться различные связи – коммуникации, что требует обеспечения как концептуального, так и технологического. </a:t>
            </a:r>
            <a:endParaRPr lang="ru-RU" dirty="0" smtClean="0"/>
          </a:p>
          <a:p>
            <a:pPr marL="0" indent="0">
              <a:buNone/>
            </a:pPr>
            <a:r>
              <a:rPr lang="ru-RU" dirty="0" smtClean="0"/>
              <a:t>Внутри </a:t>
            </a:r>
            <a:r>
              <a:rPr lang="ru-RU" dirty="0"/>
              <a:t>организации имеются как вертикальные – по подчиненности коммуникации (субординация), так и горизонтальные, которые диктуются технологиями (координация). </a:t>
            </a:r>
            <a:endParaRPr lang="ru-RU" dirty="0" smtClean="0"/>
          </a:p>
          <a:p>
            <a:pPr marL="0" indent="0">
              <a:buNone/>
            </a:pPr>
            <a:r>
              <a:rPr lang="ru-RU" dirty="0" smtClean="0"/>
              <a:t>Коммуникации </a:t>
            </a:r>
            <a:r>
              <a:rPr lang="ru-RU" dirty="0"/>
              <a:t>могут быть формальными, т.е. предусмотренными структурой, и неформальными, которые возникают сами по себе и, может быть, даже вопреки формальным.</a:t>
            </a:r>
            <a:endParaRPr lang="ru-RU" dirty="0" smtClean="0"/>
          </a:p>
        </p:txBody>
      </p:sp>
    </p:spTree>
    <p:extLst>
      <p:ext uri="{BB962C8B-B14F-4D97-AF65-F5344CB8AC3E}">
        <p14:creationId xmlns:p14="http://schemas.microsoft.com/office/powerpoint/2010/main" val="14451942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05840" y="807720"/>
            <a:ext cx="10515600" cy="6156008"/>
          </a:xfrm>
        </p:spPr>
        <p:txBody>
          <a:bodyPr>
            <a:normAutofit/>
          </a:bodyPr>
          <a:lstStyle/>
          <a:p>
            <a:pPr marL="0" indent="0">
              <a:buNone/>
            </a:pPr>
            <a:r>
              <a:rPr lang="ru-RU" dirty="0"/>
              <a:t>Множество созданных в организации коммуникаций обеспечивает сбор информации и тем самым – принятие решений – выбор определенной альтернативы из какого-то их набора на основе некоторых критериев предпочтения альтернатив. </a:t>
            </a:r>
            <a:endParaRPr lang="ru-RU" dirty="0" smtClean="0"/>
          </a:p>
          <a:p>
            <a:pPr marL="0" indent="0">
              <a:buNone/>
            </a:pPr>
            <a:r>
              <a:rPr lang="ru-RU" dirty="0" smtClean="0"/>
              <a:t>В одних </a:t>
            </a:r>
            <a:r>
              <a:rPr lang="ru-RU" dirty="0"/>
              <a:t>случаях для повышения эффективности решения требуется дополнительная информация, в других – фильтрация для преодоления искажений. </a:t>
            </a:r>
            <a:endParaRPr lang="ru-RU" dirty="0" smtClean="0"/>
          </a:p>
          <a:p>
            <a:pPr marL="0" indent="0">
              <a:buNone/>
            </a:pPr>
            <a:r>
              <a:rPr lang="ru-RU" dirty="0"/>
              <a:t>С</a:t>
            </a:r>
            <a:r>
              <a:rPr lang="ru-RU" dirty="0" smtClean="0"/>
              <a:t>ледует </a:t>
            </a:r>
            <a:r>
              <a:rPr lang="ru-RU" dirty="0"/>
              <a:t>оценивать затраты на получение и обработку информации, используемой в процессе принятия решений.</a:t>
            </a:r>
          </a:p>
        </p:txBody>
      </p:sp>
    </p:spTree>
    <p:extLst>
      <p:ext uri="{BB962C8B-B14F-4D97-AF65-F5344CB8AC3E}">
        <p14:creationId xmlns:p14="http://schemas.microsoft.com/office/powerpoint/2010/main" val="3214051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TotalTime>
  <Words>1518</Words>
  <Application>Microsoft Office PowerPoint</Application>
  <PresentationFormat>Широкоэкранный</PresentationFormat>
  <Paragraphs>131</Paragraphs>
  <Slides>25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25</vt:i4>
      </vt:variant>
    </vt:vector>
  </HeadingPairs>
  <TitlesOfParts>
    <vt:vector size="30" baseType="lpstr">
      <vt:lpstr>Arial</vt:lpstr>
      <vt:lpstr>Calibri</vt:lpstr>
      <vt:lpstr>Calibri Light</vt:lpstr>
      <vt:lpstr>Times New Roman</vt:lpstr>
      <vt:lpstr>Тема Office</vt:lpstr>
      <vt:lpstr>Лекция 2  Формирование организационной структуры информационного менеджмента</vt:lpstr>
      <vt:lpstr>Вопросы:</vt:lpstr>
      <vt:lpstr>Организация информационного менеджмента </vt:lpstr>
      <vt:lpstr>Организация информационного менеджмента </vt:lpstr>
      <vt:lpstr>Внешняя среда ИМ</vt:lpstr>
      <vt:lpstr>Внешняя среда ИМ</vt:lpstr>
      <vt:lpstr>Внутренняя среда ИМ </vt:lpstr>
      <vt:lpstr>Презентация PowerPoint</vt:lpstr>
      <vt:lpstr>Презентация PowerPoint</vt:lpstr>
      <vt:lpstr>Презентация PowerPoint</vt:lpstr>
      <vt:lpstr>Презентация PowerPoint</vt:lpstr>
      <vt:lpstr>Типовые стадии процесса внедрения систем ОИ</vt:lpstr>
      <vt:lpstr>Типовые стадии процесса внедрения систем ОИ</vt:lpstr>
      <vt:lpstr>Факторы влияния на менеджмент в сфере ОИ</vt:lpstr>
      <vt:lpstr>Задачи обработки информации</vt:lpstr>
      <vt:lpstr>Задачи обработки информации</vt:lpstr>
      <vt:lpstr>Задачи обработки информации</vt:lpstr>
      <vt:lpstr>Задачи обработки информации</vt:lpstr>
      <vt:lpstr>Задачи обработки информации</vt:lpstr>
      <vt:lpstr>Задачи обработки информации</vt:lpstr>
      <vt:lpstr>Индивидуальная обработка данных</vt:lpstr>
      <vt:lpstr>Индивидуальная обработка данных</vt:lpstr>
      <vt:lpstr>Индивидуальная обработка данных</vt:lpstr>
      <vt:lpstr>Индивидуальная обработка данных</vt:lpstr>
      <vt:lpstr>Индивидуальная обработка данных</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  Введение в дисциплину информационные технологии управления</dc:title>
  <dc:creator>123</dc:creator>
  <cp:lastModifiedBy>123</cp:lastModifiedBy>
  <cp:revision>36</cp:revision>
  <dcterms:created xsi:type="dcterms:W3CDTF">2018-10-04T05:33:43Z</dcterms:created>
  <dcterms:modified xsi:type="dcterms:W3CDTF">2019-10-02T08:21:38Z</dcterms:modified>
</cp:coreProperties>
</file>