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84" r:id="rId4"/>
    <p:sldId id="326" r:id="rId5"/>
    <p:sldId id="280" r:id="rId6"/>
    <p:sldId id="306" r:id="rId7"/>
    <p:sldId id="327" r:id="rId8"/>
    <p:sldId id="328" r:id="rId9"/>
    <p:sldId id="285" r:id="rId10"/>
    <p:sldId id="258" r:id="rId11"/>
    <p:sldId id="260" r:id="rId12"/>
    <p:sldId id="282" r:id="rId13"/>
    <p:sldId id="283" r:id="rId14"/>
    <p:sldId id="286" r:id="rId15"/>
    <p:sldId id="25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6B46B-FBCA-4F9D-938A-78CECF5F0585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E0B2C-2032-4E79-AB6F-2C4E2522C8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61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hape 240">
            <a:extLst>
              <a:ext uri="{FF2B5EF4-FFF2-40B4-BE49-F238E27FC236}">
                <a16:creationId xmlns:a16="http://schemas.microsoft.com/office/drawing/2014/main" id="{38C21E0C-9EDF-420E-9180-06E647B3C0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39939" name="Shape 241">
            <a:extLst>
              <a:ext uri="{FF2B5EF4-FFF2-40B4-BE49-F238E27FC236}">
                <a16:creationId xmlns:a16="http://schemas.microsoft.com/office/drawing/2014/main" id="{FB579089-ABCA-48F5-95E3-DBA604B4C35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21C683-86B1-428F-ACE3-EBF79FDC1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93F-EA0D-4D51-B467-EF6C9FB2E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BF254C-4061-4132-913D-69CA5AAE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BE457F-A233-4569-9D5F-E020F0D33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976460-5580-4459-8198-8DC95F3F5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83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FAD18A-737A-498C-8DD3-BDCB1D648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E61506-EC87-44EC-A607-83D477BFD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87B124-8ABC-4707-BD10-3460BB256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227DE-A7AE-4B02-A7B7-D7B129053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CA9E86-031F-4674-A975-F4F53B65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50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40E0414-6F6F-4783-BA81-1F84028C5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C23567-F0EA-4804-A64E-14EC9DCEE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0A3E30-B9F7-4D91-8277-8D13852E8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232C56-2A02-4CE1-AF21-76D13BDE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BE15DC-312A-4A45-A103-D8F951747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76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0444A-126A-4554-93AF-A8D07E0F6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BA6B61-7C77-4BA3-A957-B688A62DF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068F9-4102-4A52-808A-7E384BAA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A512B2-650F-456C-BDB4-75AA16BCB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4BE6F4-3FF8-4EB1-98F7-06576653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59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7ED1C-1535-481E-907D-BCFB9A3F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F5CEF2-9F8C-4577-9847-1BCB8EB46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D16D6E-5E3A-4EF8-9091-77D1D1DC8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26E1D1-6E8B-4C7D-9D33-EC5B90FB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A86766-42F5-4E61-95B3-3F988F13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11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8789D7-D48C-4968-8C37-51150414A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0BC4E-FCD5-47F3-A523-2BF828A8F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230ABE-69B2-4E40-B34D-26D073569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198F26-CACC-4B8A-BCAE-8AD34CD6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7300F7-602E-48DD-B94C-602CC2381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BAABCD-462C-418A-83EC-3213D6CE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93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F20C6B-7ED6-4886-BFFE-0AEF89BC3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ECDB9C-395A-4923-BD47-08EC4722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AF733A-7DFD-4A48-939D-E7AC85B36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5BF3A7C-BB5E-4EED-91E1-38D4573B5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7D78A57-21FD-494D-BD3D-7CED80CEB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08534B-AF18-4987-B534-1F432E0D0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11A0E7-7FD9-41FC-B057-0FE73461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1B37CCF-E5D8-4A1B-BB91-C3C595D3C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9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C27E9-E06B-4CF3-8BBE-470C143BE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6409038-43EE-4D60-B4DF-15AB92B64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C5B65FE-23CF-4F66-A4DE-04489768B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C77041-111C-478F-B32B-DB550E2C3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1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434773-5AD1-40D9-A1C3-542BA075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BCE1E11-F44C-49F2-B288-D83C8F876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A7326D-743A-481D-89C4-B85C3645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28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A49A4-AA3D-447E-88B8-220250F8C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B5CB5E-9ACB-477E-9908-D8141C0CB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C0A244-2B46-461D-9ACE-F4E6D0F23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B902F5-342A-4210-A2FE-9DE1D73D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94BCA4-EDE0-485C-A704-4502494E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BAE98D-14EE-42F1-ABA9-5E87557E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13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8F0BF-AF0C-45DC-9CAC-92E4F2CD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A615D3F-B81A-424D-8929-4D7C5F6EA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B9C7A1-344D-41A3-95AF-B2FA1650C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ED94789-19D7-488B-865A-A2683190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37FA8F-AAC2-4281-B1FE-4AB72BB8F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226845-9CDF-451C-9795-3BFDF1764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1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212B9B-61E3-471F-A52F-D72A0D7F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3A11F1-C3AF-4B70-9B6C-9E76480DA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E1B777-F1A9-4719-AC64-9AE212AE91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FA9FC-F985-4194-A771-88C03FD2DBA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33F00A-C8EC-4AF5-8DB5-313FEFF72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1D097F-C3D1-4F37-94CB-7BCB03E10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9F4C-1066-4716-AAEE-D5DC46C27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6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07A36F-68FB-4764-AB90-A2E219B128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7630F5-DE4B-4CEB-8B23-8FC13EA197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08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2BD53-4FF5-4A04-888E-E7149AFA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Строковые литералы</a:t>
            </a: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EAA8898-0B21-4CB8-86DC-C4DF6B614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dirty="0"/>
              <a:t>Строковый литерал – это последовательность символов, заключенная в кавычки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dirty="0"/>
              <a:t>Строковый литерал может включать также и управляющие символы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dirty="0"/>
              <a:t>Например:</a:t>
            </a:r>
          </a:p>
          <a:p>
            <a:pPr marL="365760" indent="-283464">
              <a:buNone/>
              <a:defRPr/>
            </a:pPr>
            <a:r>
              <a:rPr lang="ru-RU" dirty="0"/>
              <a:t>		</a:t>
            </a:r>
            <a:r>
              <a:rPr lang="ru-RU" sz="2400" dirty="0"/>
              <a:t>«Сегодня 13 октября»</a:t>
            </a:r>
            <a:endParaRPr lang="en-US" dirty="0"/>
          </a:p>
          <a:p>
            <a:pPr marL="365760" indent="-283464">
              <a:buNone/>
              <a:defRPr/>
            </a:pPr>
            <a:r>
              <a:rPr lang="ru-RU" dirty="0"/>
              <a:t>или</a:t>
            </a:r>
          </a:p>
          <a:p>
            <a:pPr marL="365760" indent="-283464">
              <a:buNone/>
              <a:defRPr/>
            </a:pPr>
            <a:r>
              <a:rPr lang="ru-RU" dirty="0"/>
              <a:t>		</a:t>
            </a:r>
            <a:r>
              <a:rPr lang="ru-RU" sz="2400" dirty="0"/>
              <a:t>«</a:t>
            </a:r>
            <a:r>
              <a:rPr lang="en-US" sz="2400" dirty="0"/>
              <a:t>\t</a:t>
            </a:r>
            <a:r>
              <a:rPr lang="ru-RU" sz="2400" dirty="0"/>
              <a:t>Введите два целых числа</a:t>
            </a:r>
            <a:r>
              <a:rPr lang="en-US" sz="2400" dirty="0"/>
              <a:t>\n</a:t>
            </a:r>
            <a:r>
              <a:rPr lang="ru-RU" sz="2400" dirty="0"/>
              <a:t>»</a:t>
            </a:r>
            <a:endParaRPr lang="en-US" dirty="0"/>
          </a:p>
          <a:p>
            <a:pPr marL="365760" indent="-283464">
              <a:buFont typeface="Wingdings 2"/>
              <a:buChar char=""/>
              <a:defRPr/>
            </a:pPr>
            <a:r>
              <a:rPr lang="ru-RU" dirty="0"/>
              <a:t>Во втором примере строка содержит два управляющих символа </a:t>
            </a:r>
            <a:r>
              <a:rPr lang="en-US" dirty="0"/>
              <a:t>‘\t’</a:t>
            </a:r>
            <a:r>
              <a:rPr lang="ru-RU" dirty="0"/>
              <a:t> и</a:t>
            </a:r>
            <a:r>
              <a:rPr lang="en-US" dirty="0"/>
              <a:t> ‘\n’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27A6DE-5EB9-41CB-97EE-C7D7EF686A5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C89BC6-A50B-4CC7-8414-9D698F6578E3}" type="datetime1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4037" name="Номер слайда 4">
            <a:extLst>
              <a:ext uri="{FF2B5EF4-FFF2-40B4-BE49-F238E27FC236}">
                <a16:creationId xmlns:a16="http://schemas.microsoft.com/office/drawing/2014/main" id="{884F3052-5471-43E1-92A6-6C2768D67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6B3E85-2CAB-4BC3-BF44-7D8D8512E98C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30D63-3A64-4449-A0CE-7C059E2C9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Длина строки</a:t>
            </a:r>
          </a:p>
        </p:txBody>
      </p:sp>
      <p:sp>
        <p:nvSpPr>
          <p:cNvPr id="45059" name="Содержимое 2">
            <a:extLst>
              <a:ext uri="{FF2B5EF4-FFF2-40B4-BE49-F238E27FC236}">
                <a16:creationId xmlns:a16="http://schemas.microsoft.com/office/drawing/2014/main" id="{8724F278-2CB2-485D-88E3-2C80E0F75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Массив для хранения строки может быть объявлен без инициализации: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/>
              <a:t>		</a:t>
            </a:r>
            <a:r>
              <a:rPr lang="en-US" altLang="ru-RU" sz="2400" b="1"/>
              <a:t>char </a:t>
            </a:r>
            <a:r>
              <a:rPr lang="en-US" altLang="ru-RU" sz="2400"/>
              <a:t>a[10], b[n];</a:t>
            </a:r>
            <a:r>
              <a:rPr lang="ru-RU" altLang="ru-RU" sz="2400"/>
              <a:t> </a:t>
            </a:r>
            <a:endParaRPr lang="en-US" altLang="ru-RU"/>
          </a:p>
          <a:p>
            <a:pPr eaLnBrk="1" hangingPunct="1"/>
            <a:r>
              <a:rPr lang="ru-RU" altLang="ru-RU"/>
              <a:t>Если строковая переменная инициализируется при объявлении, то ее размер можно не указывать – он устанавливается компилятором равным длине инициализирующего строкового литерала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/>
              <a:t>		 </a:t>
            </a:r>
            <a:r>
              <a:rPr lang="en-US" altLang="ru-RU" sz="2400" b="1"/>
              <a:t>char </a:t>
            </a:r>
            <a:r>
              <a:rPr lang="en-US" altLang="ru-RU" sz="2400"/>
              <a:t>a[ ]</a:t>
            </a:r>
            <a:r>
              <a:rPr lang="ru-RU" altLang="ru-RU" sz="2400"/>
              <a:t> = «Строка комментария»;</a:t>
            </a: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004B82-944B-4588-9882-BD6B0CF56F1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5FB7FF-3324-4C73-8AB2-D94229E85B5A}" type="datetime1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5061" name="Номер слайда 4">
            <a:extLst>
              <a:ext uri="{FF2B5EF4-FFF2-40B4-BE49-F238E27FC236}">
                <a16:creationId xmlns:a16="http://schemas.microsoft.com/office/drawing/2014/main" id="{D1D2E4E8-8CA4-43B7-932D-25CC3DB72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83784D-4BFB-4F4F-BD01-6C87E71CE91A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C72894-EAC7-4A1B-B85B-563085CF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BE94A3-9DEA-4E16-8D20-C79B3B820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char</a:t>
            </a:r>
            <a:r>
              <a:rPr lang="en-US" dirty="0"/>
              <a:t> str1[20]="hello";</a:t>
            </a:r>
          </a:p>
          <a:p>
            <a:pPr marL="82550" indent="0">
              <a:buNone/>
              <a:defRPr/>
            </a:pPr>
            <a:r>
              <a:rPr lang="ru-RU" dirty="0"/>
              <a:t>Если</a:t>
            </a:r>
            <a:r>
              <a:rPr lang="en-US" dirty="0"/>
              <a:t> </a:t>
            </a:r>
            <a:r>
              <a:rPr lang="ru-RU" dirty="0"/>
              <a:t>символьный массив инициализируется со значением-строкой (значение</a:t>
            </a:r>
            <a:r>
              <a:rPr lang="en-US" dirty="0"/>
              <a:t> </a:t>
            </a:r>
            <a:r>
              <a:rPr lang="ru-RU" dirty="0"/>
              <a:t>в двойных кавычках), то в массив в качестве элементов последовательно</a:t>
            </a:r>
            <a:r>
              <a:rPr lang="en-US" dirty="0"/>
              <a:t> </a:t>
            </a:r>
            <a:r>
              <a:rPr lang="ru-RU" dirty="0"/>
              <a:t>заносятся все символы строки и еще один символ в конце массива – символ</a:t>
            </a:r>
            <a:r>
              <a:rPr lang="en-US" dirty="0"/>
              <a:t> </a:t>
            </a:r>
            <a:r>
              <a:rPr lang="ru-RU" dirty="0"/>
              <a:t>окончания строки, т.е. нуль-символ '\0'.</a:t>
            </a:r>
            <a:endParaRPr lang="en-US" dirty="0"/>
          </a:p>
          <a:p>
            <a:pPr marL="8255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it-IT" b="1" dirty="0"/>
              <a:t>char</a:t>
            </a:r>
            <a:r>
              <a:rPr lang="it-IT" dirty="0"/>
              <a:t> str2[20]={'h','e','l','l','o','\0'};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270F11-F96A-434A-9784-563C06E99FB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6085" name="Номер слайда 4">
            <a:extLst>
              <a:ext uri="{FF2B5EF4-FFF2-40B4-BE49-F238E27FC236}">
                <a16:creationId xmlns:a16="http://schemas.microsoft.com/office/drawing/2014/main" id="{C24EA642-1DE6-4632-921D-C6BF1C59B5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0ACD457-9D0C-46F4-941C-1FB88A90FCAA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3E45C-CB71-4E35-BC26-5A4D7D926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8A67E2-8EF6-42E9-978E-31DB6800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  <a:defRPr/>
            </a:pPr>
            <a:r>
              <a:rPr lang="ru-RU" dirty="0"/>
              <a:t>При инициализации символьного массива командой </a:t>
            </a:r>
            <a:endParaRPr lang="en-US" dirty="0"/>
          </a:p>
          <a:p>
            <a:pPr>
              <a:defRPr/>
            </a:pPr>
            <a:r>
              <a:rPr lang="ru-RU" b="1" dirty="0" err="1"/>
              <a:t>char</a:t>
            </a:r>
            <a:r>
              <a:rPr lang="ru-RU" dirty="0"/>
              <a:t> str2[]={'</a:t>
            </a:r>
            <a:r>
              <a:rPr lang="ru-RU" dirty="0" err="1"/>
              <a:t>h','e','l','l','o</a:t>
            </a:r>
            <a:r>
              <a:rPr lang="ru-RU" dirty="0"/>
              <a:t>'} </a:t>
            </a:r>
            <a:endParaRPr lang="en-US" dirty="0"/>
          </a:p>
          <a:p>
            <a:pPr marL="82550" indent="0">
              <a:buNone/>
              <a:defRPr/>
            </a:pPr>
            <a:r>
              <a:rPr lang="ru-RU" dirty="0"/>
              <a:t>ничего подобного не происходит. В этом случае</a:t>
            </a:r>
            <a:r>
              <a:rPr lang="en-US" dirty="0"/>
              <a:t> </a:t>
            </a:r>
            <a:r>
              <a:rPr lang="ru-RU" dirty="0"/>
              <a:t>массив состоит из 5 элементов – в соответствии с количеством символьных</a:t>
            </a:r>
            <a:r>
              <a:rPr lang="en-US" dirty="0"/>
              <a:t> </a:t>
            </a:r>
            <a:r>
              <a:rPr lang="ru-RU" dirty="0"/>
              <a:t>элементов в списке значений массива.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3F9BAC-BEB0-492C-841E-30BEF24D2C3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7109" name="Номер слайда 4">
            <a:extLst>
              <a:ext uri="{FF2B5EF4-FFF2-40B4-BE49-F238E27FC236}">
                <a16:creationId xmlns:a16="http://schemas.microsoft.com/office/drawing/2014/main" id="{94526DAD-C825-456A-AAA2-747F5A30DA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1EA554-D5C5-485D-BB32-B74C1EE2A1F9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19E036-C7FF-4865-96EC-90E6D6335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14F617-1F71-49E7-9926-8BBD61E8A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  <a:defRPr/>
            </a:pPr>
            <a:r>
              <a:rPr lang="ru-RU" altLang="ru-RU" dirty="0"/>
              <a:t>Строка может быть описана как указатель на </a:t>
            </a:r>
            <a:r>
              <a:rPr lang="en-US" altLang="ru-RU" dirty="0"/>
              <a:t>char </a:t>
            </a:r>
            <a:r>
              <a:rPr lang="ru-RU" altLang="ru-RU" dirty="0"/>
              <a:t>и размещена в динамической памяти. </a:t>
            </a:r>
          </a:p>
          <a:p>
            <a:pPr>
              <a:defRPr/>
            </a:pPr>
            <a:r>
              <a:rPr lang="en-US" dirty="0"/>
              <a:t>char * alphabet = new char[50];</a:t>
            </a:r>
          </a:p>
          <a:p>
            <a:pPr>
              <a:defRPr/>
            </a:pPr>
            <a:r>
              <a:rPr lang="en-US" dirty="0"/>
              <a:t>char * alphabet = new char[N</a:t>
            </a:r>
            <a:r>
              <a:rPr lang="ru-RU" dirty="0"/>
              <a:t>];</a:t>
            </a:r>
          </a:p>
          <a:p>
            <a:pPr>
              <a:defRPr/>
            </a:pPr>
            <a:endParaRPr lang="en-US" dirty="0"/>
          </a:p>
          <a:p>
            <a:pPr marL="82550" indent="0">
              <a:buNone/>
              <a:defRPr/>
            </a:pPr>
            <a:r>
              <a:rPr lang="en-US" dirty="0"/>
              <a:t>!</a:t>
            </a:r>
            <a:r>
              <a:rPr lang="ru-RU" dirty="0"/>
              <a:t> длина строки может быть переменной и задаваться на этапе выполнения программы. Динамические строки, как и другие динамические массивы, нельзя инициализировать при создании.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76662C-5936-4661-811A-3E9A1559F12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8133" name="Номер слайда 4">
            <a:extLst>
              <a:ext uri="{FF2B5EF4-FFF2-40B4-BE49-F238E27FC236}">
                <a16:creationId xmlns:a16="http://schemas.microsoft.com/office/drawing/2014/main" id="{5F2280B8-0D55-4B8D-A661-5776240209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9CA9FC1-EC94-4CAD-B8CB-03A1EFC3693D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2D41A-C53C-41E4-8588-F2ADDF0C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450" y="274638"/>
            <a:ext cx="7747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/>
              <a:t>Присваивание значения строке</a:t>
            </a:r>
          </a:p>
        </p:txBody>
      </p:sp>
      <p:sp>
        <p:nvSpPr>
          <p:cNvPr id="32771" name="Содержимое 2">
            <a:extLst>
              <a:ext uri="{FF2B5EF4-FFF2-40B4-BE49-F238E27FC236}">
                <a16:creationId xmlns:a16="http://schemas.microsoft.com/office/drawing/2014/main" id="{2CE18A90-8265-477A-A9F0-F9579B5FE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/>
              <a:t>Так как строки являются массивами, то для них неприменимы операции присваивания</a:t>
            </a:r>
          </a:p>
          <a:p>
            <a:pPr marL="82550" indent="0">
              <a:buNone/>
              <a:defRPr/>
            </a:pPr>
            <a:endParaRPr lang="ru-RU" altLang="ru-RU" dirty="0"/>
          </a:p>
          <a:p>
            <a:pPr eaLnBrk="1" hangingPunct="1">
              <a:defRPr/>
            </a:pPr>
            <a:r>
              <a:rPr lang="ru-RU" altLang="ru-RU" dirty="0"/>
              <a:t>Заметим, что инициализация строки </a:t>
            </a:r>
            <a:r>
              <a:rPr lang="ru-RU" altLang="ru-RU" b="1" dirty="0"/>
              <a:t>не тождественна</a:t>
            </a:r>
            <a:r>
              <a:rPr lang="ru-RU" altLang="ru-RU" dirty="0"/>
              <a:t> операции присваивания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ru-RU" alt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D8E2F6-1BD9-4ED3-AF2C-40F7CDCC9CE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65A25A-7BB4-46BC-9F65-F7FC580F30B0}" type="datetime1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9157" name="Номер слайда 4">
            <a:extLst>
              <a:ext uri="{FF2B5EF4-FFF2-40B4-BE49-F238E27FC236}">
                <a16:creationId xmlns:a16="http://schemas.microsoft.com/office/drawing/2014/main" id="{BE314DB7-6F4D-4890-84DF-BCBD9B1A4A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7EFCFA-5FC9-42DB-9A98-92D2DDB0E8B0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D7303-27FD-43AB-82F7-69AC0A446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1814" y="2060576"/>
            <a:ext cx="7407275" cy="14716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8000" dirty="0">
                <a:solidFill>
                  <a:schemeClr val="tx2">
                    <a:satMod val="130000"/>
                  </a:schemeClr>
                </a:solidFill>
              </a:rPr>
              <a:t>Символы и строки </a:t>
            </a:r>
            <a:r>
              <a:rPr lang="en-US" sz="8000" dirty="0">
                <a:solidFill>
                  <a:schemeClr val="tx2">
                    <a:satMod val="130000"/>
                  </a:schemeClr>
                </a:solidFill>
              </a:rPr>
              <a:t>C++</a:t>
            </a:r>
            <a:endParaRPr lang="ru-RU" sz="80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1CE2D1-FEF9-45B4-A5CC-34604B0AC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b="1" dirty="0">
                <a:effectLst/>
              </a:rPr>
              <a:t>Символьный тип данных. </a:t>
            </a:r>
            <a:r>
              <a:rPr lang="en-US" b="1" dirty="0">
                <a:effectLst/>
              </a:rPr>
              <a:t>Char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B9E031-08BD-437B-ADF3-400B87CD8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  <a:defRPr/>
            </a:pPr>
            <a:r>
              <a:rPr lang="ru-RU" sz="2400" b="1" dirty="0" err="1"/>
              <a:t>char</a:t>
            </a:r>
            <a:r>
              <a:rPr lang="ru-RU" sz="2400" dirty="0"/>
              <a:t> относится к целочисленным типам данных (и, таким образом, следует всем их правилам), работа с </a:t>
            </a:r>
            <a:r>
              <a:rPr lang="ru-RU" sz="2400" b="1" dirty="0" err="1"/>
              <a:t>char</a:t>
            </a:r>
            <a:r>
              <a:rPr lang="ru-RU" sz="2400" b="1" dirty="0"/>
              <a:t> </a:t>
            </a:r>
            <a:r>
              <a:rPr lang="ru-RU" sz="2400" dirty="0"/>
              <a:t>несколько отличается, чем с обычными целочисленными типами. </a:t>
            </a:r>
            <a:endParaRPr lang="en-US" sz="2400" dirty="0"/>
          </a:p>
          <a:p>
            <a:pPr marL="82550" indent="0">
              <a:buNone/>
              <a:defRPr/>
            </a:pPr>
            <a:r>
              <a:rPr lang="ru-RU" sz="2400" dirty="0"/>
              <a:t>Переменная этого типа занимает 1 байт. Однако, вместо преобразования значения </a:t>
            </a:r>
            <a:r>
              <a:rPr lang="ru-RU" sz="2400" b="1" dirty="0" err="1"/>
              <a:t>char</a:t>
            </a:r>
            <a:r>
              <a:rPr lang="ru-RU" sz="2400" b="1" dirty="0"/>
              <a:t> </a:t>
            </a:r>
            <a:r>
              <a:rPr lang="ru-RU" sz="2400" dirty="0"/>
              <a:t>в целое число, оно </a:t>
            </a:r>
            <a:r>
              <a:rPr lang="ru-RU" sz="2400" i="1" dirty="0"/>
              <a:t>интерпретируется</a:t>
            </a:r>
            <a:r>
              <a:rPr lang="ru-RU" sz="2400" dirty="0"/>
              <a:t> как символ ASCII.</a:t>
            </a:r>
          </a:p>
          <a:p>
            <a:pPr marL="82550" indent="0">
              <a:buNone/>
              <a:defRPr/>
            </a:pPr>
            <a:r>
              <a:rPr lang="ru-RU" sz="2400" dirty="0"/>
              <a:t>Он определяет специальный способ представления английских символов (+ несколько других) в виде чисел от 0 до 127</a:t>
            </a:r>
            <a:r>
              <a:rPr lang="en-US" sz="2400" dirty="0"/>
              <a:t> </a:t>
            </a:r>
            <a:r>
              <a:rPr lang="ru-RU" sz="2400" dirty="0"/>
              <a:t>и символов региональных алфавитов 128 - 255)</a:t>
            </a:r>
            <a:endParaRPr lang="en-US" sz="2400" dirty="0"/>
          </a:p>
          <a:p>
            <a:pPr>
              <a:defRPr/>
            </a:pPr>
            <a:r>
              <a:rPr lang="ru-RU" sz="2400" dirty="0"/>
              <a:t>Например, код буквы ‘а’ </a:t>
            </a:r>
            <a:r>
              <a:rPr lang="en-US" sz="2400" dirty="0"/>
              <a:t>-</a:t>
            </a:r>
            <a:r>
              <a:rPr lang="ru-RU" sz="2400" dirty="0"/>
              <a:t> 97. Код ‘b’ </a:t>
            </a:r>
            <a:r>
              <a:rPr lang="en-US" sz="2400" dirty="0"/>
              <a:t>-</a:t>
            </a:r>
            <a:r>
              <a:rPr lang="ru-RU" sz="2400" dirty="0"/>
              <a:t> 98. </a:t>
            </a:r>
            <a:r>
              <a:rPr lang="ru-RU" sz="2400" b="1" dirty="0"/>
              <a:t>Символы всегда помещаются в одинарные кавычки</a:t>
            </a:r>
            <a:r>
              <a:rPr lang="ru-RU" sz="2400" dirty="0"/>
              <a:t>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CC18E-E249-4643-9302-DBF03719DC5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5845" name="Номер слайда 4">
            <a:extLst>
              <a:ext uri="{FF2B5EF4-FFF2-40B4-BE49-F238E27FC236}">
                <a16:creationId xmlns:a16="http://schemas.microsoft.com/office/drawing/2014/main" id="{0B40BDB8-DD34-443E-AA90-BBB4E2BF8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4B5851-CD8E-4D1A-9C07-F4978ED0A96D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D7A8FFB9-922D-4EB0-B4A3-8730BE5C391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5D8BF71-B627-4843-B736-38A85086946B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6867" name="Номер слайда 4">
            <a:extLst>
              <a:ext uri="{FF2B5EF4-FFF2-40B4-BE49-F238E27FC236}">
                <a16:creationId xmlns:a16="http://schemas.microsoft.com/office/drawing/2014/main" id="{C760FD69-1E2F-4747-95E5-C4BCE63105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047D3C-22EE-400B-A71E-5DF0A4423601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 sz="1200">
              <a:solidFill>
                <a:srgbClr val="B5A788"/>
              </a:solidFill>
            </a:endParaRPr>
          </a:p>
        </p:txBody>
      </p:sp>
      <p:pic>
        <p:nvPicPr>
          <p:cNvPr id="36868" name="Picture 2" descr="ÐÐ°ÑÑÐ¸Ð½ÐºÐ¸ Ð¿Ð¾ Ð·Ð°Ð¿ÑÐ¾ÑÑ ascii ÑÐ°Ð±Ð»Ð¸ÑÐ°">
            <a:extLst>
              <a:ext uri="{FF2B5EF4-FFF2-40B4-BE49-F238E27FC236}">
                <a16:creationId xmlns:a16="http://schemas.microsoft.com/office/drawing/2014/main" id="{F53F098F-52E8-4751-8394-55193FB86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1" y="333375"/>
            <a:ext cx="6570663" cy="629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6512A-7255-4253-9DE5-DB00216E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80531D-C550-4695-869B-258C1BFEB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412875"/>
            <a:ext cx="7499350" cy="4800600"/>
          </a:xfrm>
        </p:spPr>
        <p:txBody>
          <a:bodyPr/>
          <a:lstStyle/>
          <a:p>
            <a:pPr marL="82550" indent="0">
              <a:buNone/>
              <a:defRPr/>
            </a:pPr>
            <a:r>
              <a:rPr lang="ru-RU" dirty="0"/>
              <a:t>Текстовые строки реализуются</a:t>
            </a:r>
            <a:r>
              <a:rPr lang="en-US" dirty="0"/>
              <a:t> </a:t>
            </a:r>
            <a:r>
              <a:rPr lang="ru-RU" dirty="0"/>
              <a:t>в </a:t>
            </a:r>
            <a:r>
              <a:rPr lang="en-US" dirty="0"/>
              <a:t>C++</a:t>
            </a:r>
          </a:p>
          <a:p>
            <a:pPr>
              <a:defRPr/>
            </a:pPr>
            <a:r>
              <a:rPr lang="ru-RU" dirty="0"/>
              <a:t> </a:t>
            </a:r>
            <a:r>
              <a:rPr lang="ru-RU" b="1" dirty="0"/>
              <a:t>в виде массивов символов </a:t>
            </a:r>
            <a:endParaRPr lang="en-US" b="1" dirty="0"/>
          </a:p>
          <a:p>
            <a:pPr marL="82550" indent="0">
              <a:buNone/>
              <a:defRPr/>
            </a:pPr>
            <a:r>
              <a:rPr lang="ru-RU" dirty="0"/>
              <a:t>либо</a:t>
            </a:r>
          </a:p>
          <a:p>
            <a:pPr>
              <a:defRPr/>
            </a:pPr>
            <a:r>
              <a:rPr lang="ru-RU" b="1" dirty="0"/>
              <a:t>в виде объектов класса </a:t>
            </a:r>
            <a:r>
              <a:rPr lang="ru-RU" b="1" dirty="0" err="1"/>
              <a:t>string</a:t>
            </a:r>
            <a:endParaRPr lang="ru-RU" b="1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42F90A-7E42-4BE4-A55C-EAFF7B15D5E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7893" name="Номер слайда 4">
            <a:extLst>
              <a:ext uri="{FF2B5EF4-FFF2-40B4-BE49-F238E27FC236}">
                <a16:creationId xmlns:a16="http://schemas.microsoft.com/office/drawing/2014/main" id="{CA033384-7A34-4EBD-9782-AD898ABC4D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B97A45-D111-408B-849A-3473AC5AE406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hape 244">
            <a:extLst>
              <a:ext uri="{FF2B5EF4-FFF2-40B4-BE49-F238E27FC236}">
                <a16:creationId xmlns:a16="http://schemas.microsoft.com/office/drawing/2014/main" id="{69C2B485-A9C8-4483-A5CE-494BD00AF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9CB081-57A4-4246-A77D-E0D250366C62}" type="slidenum">
              <a:rPr lang="ru-RU" altLang="ru-RU" sz="120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>
              <a:solidFill>
                <a:srgbClr val="888888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43" name="Shape 243">
            <a:extLst>
              <a:ext uri="{FF2B5EF4-FFF2-40B4-BE49-F238E27FC236}">
                <a16:creationId xmlns:a16="http://schemas.microsoft.com/office/drawing/2014/main" id="{E2657099-8BB1-4211-B757-77201B30381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686050" y="260350"/>
            <a:ext cx="8375650" cy="471488"/>
          </a:xfrm>
        </p:spPr>
        <p:txBody>
          <a:bodyPr vert="horz" wrap="square" lIns="91440" tIns="45700" rIns="91440" bIns="45700" numCol="1" rtlCol="0" anchor="ctr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00"/>
              </a:buClr>
              <a:buSzPct val="25000"/>
              <a:buFont typeface="Calibri" pitchFamily="34" charset="0"/>
              <a:buNone/>
              <a:defRPr/>
            </a:pPr>
            <a:r>
              <a:rPr lang="ru-RU" altLang="ru-RU" sz="27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  <a:sym typeface="Calibri" pitchFamily="34" charset="0"/>
              </a:rPr>
              <a:t>В С++ существует два типа строк:</a:t>
            </a:r>
          </a:p>
        </p:txBody>
      </p:sp>
      <p:sp>
        <p:nvSpPr>
          <p:cNvPr id="38916" name="Shape 245">
            <a:extLst>
              <a:ext uri="{FF2B5EF4-FFF2-40B4-BE49-F238E27FC236}">
                <a16:creationId xmlns:a16="http://schemas.microsoft.com/office/drawing/2014/main" id="{23AC2C80-5705-4B4D-B5C7-9F759860B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1" y="906464"/>
            <a:ext cx="70516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 indent="88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2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1. char</a:t>
            </a:r>
            <a:r>
              <a:rPr lang="ru-RU" altLang="ru-RU" sz="2600" b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 </a:t>
            </a:r>
            <a:r>
              <a:rPr lang="ru-RU" altLang="ru-RU" sz="2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s[</a:t>
            </a:r>
            <a:r>
              <a:rPr lang="ru-RU" altLang="ru-RU" sz="2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10</a:t>
            </a:r>
            <a:r>
              <a:rPr lang="ru-RU" altLang="ru-RU" sz="2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];  </a:t>
            </a:r>
            <a:r>
              <a:rPr lang="ru-RU" altLang="ru-RU" sz="26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// массив символов</a:t>
            </a:r>
          </a:p>
        </p:txBody>
      </p:sp>
      <p:sp>
        <p:nvSpPr>
          <p:cNvPr id="38917" name="Shape 246">
            <a:extLst>
              <a:ext uri="{FF2B5EF4-FFF2-40B4-BE49-F238E27FC236}">
                <a16:creationId xmlns:a16="http://schemas.microsoft.com/office/drawing/2014/main" id="{1F5F705B-1E20-4457-B788-38EF11081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138" y="1476375"/>
            <a:ext cx="76184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 marL="177800" indent="-1778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Переменная хранит в себе только 1 символ, элементы массива – отдельные объекты, сложно работать со строками переменной длины</a:t>
            </a:r>
          </a:p>
        </p:txBody>
      </p:sp>
      <p:sp>
        <p:nvSpPr>
          <p:cNvPr id="247" name="Shape 247">
            <a:extLst>
              <a:ext uri="{FF2B5EF4-FFF2-40B4-BE49-F238E27FC236}">
                <a16:creationId xmlns:a16="http://schemas.microsoft.com/office/drawing/2014/main" id="{386B89D2-106B-4177-A353-6F4BB864E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426" y="3222626"/>
            <a:ext cx="71850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 indent="88900"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2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2. string</a:t>
            </a:r>
            <a:r>
              <a:rPr lang="ru-RU" altLang="ru-RU" sz="2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 s;  </a:t>
            </a:r>
            <a:r>
              <a:rPr lang="ru-RU" altLang="ru-RU" sz="26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" panose="02070309020205020404" pitchFamily="49" charset="0"/>
              </a:rPr>
              <a:t>// символьная строка </a:t>
            </a:r>
          </a:p>
        </p:txBody>
      </p:sp>
      <p:sp>
        <p:nvSpPr>
          <p:cNvPr id="248" name="Shape 248">
            <a:extLst>
              <a:ext uri="{FF2B5EF4-FFF2-40B4-BE49-F238E27FC236}">
                <a16:creationId xmlns:a16="http://schemas.microsoft.com/office/drawing/2014/main" id="{72E4B37C-4A16-4FF8-A8E4-DF73789E2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9" y="3929064"/>
            <a:ext cx="1209675" cy="600075"/>
          </a:xfrm>
          <a:prstGeom prst="wedgeRoundRectCallout">
            <a:avLst>
              <a:gd name="adj1" fmla="val -41255"/>
              <a:gd name="adj2" fmla="val -112157"/>
              <a:gd name="adj3" fmla="val 16667"/>
            </a:avLst>
          </a:prstGeom>
          <a:solidFill>
            <a:srgbClr val="E6E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строка</a:t>
            </a:r>
          </a:p>
        </p:txBody>
      </p:sp>
      <p:sp>
        <p:nvSpPr>
          <p:cNvPr id="249" name="Shape 249">
            <a:extLst>
              <a:ext uri="{FF2B5EF4-FFF2-40B4-BE49-F238E27FC236}">
                <a16:creationId xmlns:a16="http://schemas.microsoft.com/office/drawing/2014/main" id="{C16BF0B9-8BA4-44F3-961B-C8B3DD4EA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929189"/>
            <a:ext cx="6572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Это специальный класс </a:t>
            </a:r>
            <a:r>
              <a:rPr lang="ru-RU" altLang="ru-RU" sz="18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string</a:t>
            </a:r>
          </a:p>
          <a:p>
            <a:pPr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Для его подключения в начале программы нужно подключить :</a:t>
            </a:r>
          </a:p>
          <a:p>
            <a:pPr eaLnBrk="1" hangingPunct="1">
              <a:spcBef>
                <a:spcPct val="0"/>
              </a:spcBef>
              <a:buClrTx/>
              <a:buSzPct val="25000"/>
              <a:buFontTx/>
              <a:buNone/>
            </a:pPr>
            <a:r>
              <a:rPr lang="ru-RU" altLang="ru-RU" sz="18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#include &lt;string&gt;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62255AF-2952-452A-8D96-5FDF5A72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100" y="2600325"/>
            <a:ext cx="6400800" cy="2286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/>
              <a:t>Представление строки виде массивов символов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648B712-A5A0-4B1F-94BC-B6D5E1235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02100" y="1066801"/>
            <a:ext cx="6400800" cy="1509713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id="{7D34CB8C-DB93-4318-9A6D-FDC3A0A6EB9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96E4617-B51D-4C8A-B577-CED642469E1C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0965" name="Номер слайда 2">
            <a:extLst>
              <a:ext uri="{FF2B5EF4-FFF2-40B4-BE49-F238E27FC236}">
                <a16:creationId xmlns:a16="http://schemas.microsoft.com/office/drawing/2014/main" id="{4AECF536-F036-484F-9A1C-DCE1043E5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94F581-215C-48A3-A3C4-ADA2213E1DBC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0BDC3-94CB-4D87-A6DC-21FA126E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>Определение строки</a:t>
            </a:r>
          </a:p>
        </p:txBody>
      </p:sp>
      <p:sp>
        <p:nvSpPr>
          <p:cNvPr id="9219" name="Содержимое 2">
            <a:extLst>
              <a:ext uri="{FF2B5EF4-FFF2-40B4-BE49-F238E27FC236}">
                <a16:creationId xmlns:a16="http://schemas.microsoft.com/office/drawing/2014/main" id="{108A4855-C459-48DF-B042-523432CCC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  <a:defRPr/>
            </a:pPr>
            <a:r>
              <a:rPr lang="ru-RU" altLang="ru-RU" dirty="0"/>
              <a:t>В языке </a:t>
            </a:r>
            <a:r>
              <a:rPr lang="en-US" altLang="ru-RU" dirty="0"/>
              <a:t>C++</a:t>
            </a:r>
            <a:r>
              <a:rPr lang="ru-RU" altLang="ru-RU" dirty="0"/>
              <a:t> нет строкового типа данных: строка – это всего лишь массивы символов, заканчивающийся символом с кодом, равным нулю (нуль-символом </a:t>
            </a:r>
            <a:r>
              <a:rPr lang="en-US" altLang="ru-RU" dirty="0"/>
              <a:t>‘\0’</a:t>
            </a:r>
            <a:r>
              <a:rPr lang="ru-RU" altLang="ru-RU" dirty="0"/>
              <a:t>)</a:t>
            </a:r>
          </a:p>
          <a:p>
            <a:pPr eaLnBrk="1" hangingPunct="1">
              <a:defRPr/>
            </a:pPr>
            <a:endParaRPr lang="ru-RU" altLang="ru-RU" sz="30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ru-RU" altLang="ru-RU" sz="2400" dirty="0"/>
              <a:t>		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347E1A-5B04-4195-A3A8-A33B37C0ECD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027484-3394-4430-84A0-EA06BB4C0B43}" type="datetime1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1989" name="Номер слайда 4">
            <a:extLst>
              <a:ext uri="{FF2B5EF4-FFF2-40B4-BE49-F238E27FC236}">
                <a16:creationId xmlns:a16="http://schemas.microsoft.com/office/drawing/2014/main" id="{5DB96846-D3C2-461C-8F87-EAA31555D0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CB553A-64A7-494F-AD86-57454190FC8A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F1AB25-10FE-48BB-B4D6-D1A7BD600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28EA1D-2B25-453E-9176-016F1BE5C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dirty="0"/>
              <a:t>Синтаксис объявления строковой переменной с инициализацией: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ru-RU" altLang="ru-RU" sz="2000" dirty="0"/>
              <a:t>		</a:t>
            </a:r>
            <a:r>
              <a:rPr lang="en-US" altLang="ru-RU" sz="2400" b="1" i="1" dirty="0"/>
              <a:t>char </a:t>
            </a:r>
            <a:r>
              <a:rPr lang="en-US" altLang="ru-RU" sz="2400" i="1" dirty="0"/>
              <a:t>&lt;</a:t>
            </a:r>
            <a:r>
              <a:rPr lang="ru-RU" altLang="ru-RU" sz="2400" i="1" dirty="0"/>
              <a:t>имя строки</a:t>
            </a:r>
            <a:r>
              <a:rPr lang="en-US" altLang="ru-RU" sz="2400" i="1" dirty="0"/>
              <a:t>&gt; [&lt;</a:t>
            </a:r>
            <a:r>
              <a:rPr lang="ru-RU" altLang="ru-RU" sz="2400" i="1" dirty="0"/>
              <a:t>размер строки</a:t>
            </a:r>
            <a:r>
              <a:rPr lang="en-US" altLang="ru-RU" sz="2400" i="1" dirty="0"/>
              <a:t>&gt;] </a:t>
            </a:r>
            <a:r>
              <a:rPr lang="ru-RU" altLang="ru-RU" sz="2400" i="1" dirty="0"/>
              <a:t>=</a:t>
            </a:r>
            <a:r>
              <a:rPr lang="en-US" altLang="ru-RU" sz="2400" i="1" dirty="0"/>
              <a:t>&lt;</a:t>
            </a:r>
            <a:r>
              <a:rPr lang="ru-RU" altLang="ru-RU" sz="2400" i="1" dirty="0"/>
              <a:t>строковый литерал</a:t>
            </a:r>
            <a:r>
              <a:rPr lang="en-US" altLang="ru-RU" sz="2400" i="1" dirty="0"/>
              <a:t>&gt;</a:t>
            </a:r>
            <a:endParaRPr lang="ru-RU" altLang="ru-RU" sz="2000" i="1" dirty="0"/>
          </a:p>
          <a:p>
            <a:pPr marL="82550" indent="0">
              <a:buNone/>
              <a:defRPr/>
            </a:pPr>
            <a:endParaRPr lang="ru-RU" altLang="ru-RU" dirty="0"/>
          </a:p>
          <a:p>
            <a:pPr marL="82550" indent="0">
              <a:buNone/>
              <a:defRPr/>
            </a:pPr>
            <a:r>
              <a:rPr lang="ru-RU" altLang="ru-RU" dirty="0"/>
              <a:t>Размер строки задается константным выражением целого типа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C03CB-727F-4625-8B75-3A0B932B860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D431B54-00FA-4743-A292-8F7B0B250D87}" type="datetime1">
              <a:rPr lang="ru-RU" smtClean="0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3013" name="Номер слайда 4">
            <a:extLst>
              <a:ext uri="{FF2B5EF4-FFF2-40B4-BE49-F238E27FC236}">
                <a16:creationId xmlns:a16="http://schemas.microsoft.com/office/drawing/2014/main" id="{9E6F9CCB-35D3-4E23-81F2-D86221247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32D2E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B77048-52E3-4706-9E51-BCC98BE29771}" type="slidenum">
              <a:rPr lang="ru-RU" altLang="ru-RU" sz="1200">
                <a:solidFill>
                  <a:srgbClr val="B5A788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200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591</Words>
  <Application>Microsoft Office PowerPoint</Application>
  <PresentationFormat>Широкоэкранный</PresentationFormat>
  <Paragraphs>81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Corbel</vt:lpstr>
      <vt:lpstr>Courier New</vt:lpstr>
      <vt:lpstr>Wingdings 2</vt:lpstr>
      <vt:lpstr>Тема Office</vt:lpstr>
      <vt:lpstr>Презентация PowerPoint</vt:lpstr>
      <vt:lpstr>Символы и строки C++</vt:lpstr>
      <vt:lpstr>Символьный тип данных. Char</vt:lpstr>
      <vt:lpstr>Презентация PowerPoint</vt:lpstr>
      <vt:lpstr>Презентация PowerPoint</vt:lpstr>
      <vt:lpstr>В С++ существует два типа строк:</vt:lpstr>
      <vt:lpstr>Представление строки виде массивов символов</vt:lpstr>
      <vt:lpstr>Определение строки</vt:lpstr>
      <vt:lpstr>Презентация PowerPoint</vt:lpstr>
      <vt:lpstr>Строковые литералы</vt:lpstr>
      <vt:lpstr>Длина строки</vt:lpstr>
      <vt:lpstr>Презентация PowerPoint</vt:lpstr>
      <vt:lpstr>Презентация PowerPoint</vt:lpstr>
      <vt:lpstr>Презентация PowerPoint</vt:lpstr>
      <vt:lpstr>Присваивание значения строке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Матвеев</dc:creator>
  <cp:lastModifiedBy>Сергей Матвеев</cp:lastModifiedBy>
  <cp:revision>1</cp:revision>
  <dcterms:created xsi:type="dcterms:W3CDTF">2020-04-20T15:13:11Z</dcterms:created>
  <dcterms:modified xsi:type="dcterms:W3CDTF">2020-04-20T15:14:14Z</dcterms:modified>
</cp:coreProperties>
</file>