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6.gif" ContentType="image/gif"/>
  <Override PartName="/ppt/media/image5.gif" ContentType="image/gif"/>
  <Override PartName="/ppt/media/image4.gif" ContentType="image/gif"/>
  <Override PartName="/ppt/media/image3.gif" ContentType="image/gif"/>
  <Override PartName="/ppt/media/image1.gif" ContentType="image/gif"/>
  <Override PartName="/ppt/media/image2.gif" ContentType="image/gif"/>
  <Override PartName="/ppt/media/image7.gif" ContentType="image/gif"/>
  <Override PartName="/ppt/media/image8.gif" ContentType="image/gif"/>
  <Override PartName="/ppt/media/image9.gif" ContentType="image/gif"/>
  <Override PartName="/ppt/media/image19.gif" ContentType="image/gif"/>
  <Override PartName="/ppt/media/image18.gif" ContentType="image/gif"/>
  <Override PartName="/ppt/media/image17.gif" ContentType="image/gif"/>
  <Override PartName="/ppt/media/image15.gif" ContentType="image/gif"/>
  <Override PartName="/ppt/media/image16.gif" ContentType="image/gif"/>
  <Override PartName="/ppt/media/image10.gif" ContentType="image/gif"/>
  <Override PartName="/ppt/media/image11.gif" ContentType="image/gif"/>
  <Override PartName="/ppt/media/image12.gif" ContentType="image/gif"/>
  <Override PartName="/ppt/media/image13.gif" ContentType="image/gif"/>
  <Override PartName="/ppt/media/image14.gif" ContentType="image/gif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7E1EA81B-FA2B-402C-B49C-C85C9E3A96D7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25.3.20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9653056-1C41-46E2-84A8-DF012E872493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047A00E7-EDE0-44A2-9D83-334C1B0F745A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25.3.20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962F1F8C-BC94-42DF-98E0-C0599B7DAFF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gif"/><Relationship Id="rId2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gif"/><Relationship Id="rId2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gif"/><Relationship Id="rId2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2.gif"/><Relationship Id="rId2" Type="http://schemas.openxmlformats.org/officeDocument/2006/relationships/slideLayout" Target="../slideLayouts/slideLayout2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3.gif"/><Relationship Id="rId2" Type="http://schemas.openxmlformats.org/officeDocument/2006/relationships/slideLayout" Target="../slideLayouts/slideLayout2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4.gif"/><Relationship Id="rId2" Type="http://schemas.openxmlformats.org/officeDocument/2006/relationships/slideLayout" Target="../slideLayouts/slideLayout2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5.gif"/><Relationship Id="rId2" Type="http://schemas.openxmlformats.org/officeDocument/2006/relationships/slideLayout" Target="../slideLayouts/slideLayout2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6.gif"/><Relationship Id="rId2" Type="http://schemas.openxmlformats.org/officeDocument/2006/relationships/slideLayout" Target="../slideLayouts/slideLayout2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7.gif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8.gif"/><Relationship Id="rId2" Type="http://schemas.openxmlformats.org/officeDocument/2006/relationships/slideLayout" Target="../slideLayouts/slideLayout2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9.gif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image" Target="../media/image2.gif"/><Relationship Id="rId3" Type="http://schemas.openxmlformats.org/officeDocument/2006/relationships/image" Target="../media/image3.gif"/><Relationship Id="rId4" Type="http://schemas.openxmlformats.org/officeDocument/2006/relationships/image" Target="../media/image4.gif"/><Relationship Id="rId5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gif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gif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gif"/><Relationship Id="rId2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gif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755640" y="76464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Лекция  Информационные технологии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755640" y="2493000"/>
            <a:ext cx="8064360" cy="2782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8b8b8b"/>
              </a:buClr>
              <a:buFont typeface="Arial"/>
              <a:buAutoNum type="arabicPeriod"/>
            </a:pPr>
            <a:r>
              <a:rPr b="1" lang="ru-RU" sz="3200" spc="-1" strike="noStrike">
                <a:solidFill>
                  <a:srgbClr val="8b8b8b"/>
                </a:solidFill>
                <a:latin typeface="Calibri"/>
              </a:rPr>
              <a:t>Истоки и этапы развития информационных технологий</a:t>
            </a:r>
            <a:endParaRPr b="0" lang="ru-RU" sz="32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8b8b8b"/>
              </a:buClr>
              <a:buFont typeface="Arial"/>
              <a:buAutoNum type="arabicPeriod"/>
            </a:pPr>
            <a:r>
              <a:rPr b="1" lang="ru-RU" sz="3200" spc="-1" strike="noStrike">
                <a:solidFill>
                  <a:srgbClr val="8b8b8b"/>
                </a:solidFill>
                <a:latin typeface="Calibri"/>
              </a:rPr>
              <a:t>Информатика и информационные технологии</a:t>
            </a:r>
            <a:endParaRPr b="0" lang="ru-RU" sz="32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8b8b8b"/>
              </a:buClr>
              <a:buFont typeface="Arial"/>
              <a:buAutoNum type="arabicPeriod"/>
            </a:pPr>
            <a:r>
              <a:rPr b="1" lang="ru-RU" sz="3200" spc="-1" strike="noStrike">
                <a:solidFill>
                  <a:srgbClr val="8b8b8b"/>
                </a:solidFill>
                <a:latin typeface="Calibri"/>
              </a:rPr>
              <a:t>Технология и методы обработки экономической информации</a:t>
            </a:r>
            <a:endParaRPr b="0" lang="ru-RU" sz="32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8b8b8b"/>
              </a:buClr>
              <a:buFont typeface="Arial"/>
              <a:buAutoNum type="arabicPeriod"/>
            </a:pPr>
            <a:r>
              <a:rPr b="1" lang="ru-RU" sz="3200" spc="-1" strike="noStrike">
                <a:solidFill>
                  <a:srgbClr val="8b8b8b"/>
                </a:solidFill>
                <a:latin typeface="Calibri"/>
              </a:rPr>
              <a:t>Структура базовой информационной технологии</a:t>
            </a:r>
            <a:endParaRPr b="0" lang="ru-R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ru-R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ru-RU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2" descr=""/>
          <p:cNvPicPr/>
          <p:nvPr/>
        </p:nvPicPr>
        <p:blipFill>
          <a:blip r:embed="rId1"/>
          <a:stretch/>
        </p:blipFill>
        <p:spPr>
          <a:xfrm>
            <a:off x="251640" y="1052640"/>
            <a:ext cx="8682840" cy="381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2" descr=""/>
          <p:cNvPicPr/>
          <p:nvPr/>
        </p:nvPicPr>
        <p:blipFill>
          <a:blip r:embed="rId1"/>
          <a:stretch/>
        </p:blipFill>
        <p:spPr>
          <a:xfrm>
            <a:off x="395640" y="1196640"/>
            <a:ext cx="8476200" cy="4248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2" descr=""/>
          <p:cNvPicPr/>
          <p:nvPr/>
        </p:nvPicPr>
        <p:blipFill>
          <a:blip r:embed="rId1"/>
          <a:stretch/>
        </p:blipFill>
        <p:spPr>
          <a:xfrm>
            <a:off x="155880" y="836640"/>
            <a:ext cx="8867520" cy="4824000"/>
          </a:xfrm>
          <a:prstGeom prst="rect">
            <a:avLst/>
          </a:prstGeom>
          <a:ln>
            <a:noFill/>
          </a:ln>
        </p:spPr>
      </p:pic>
      <p:sp>
        <p:nvSpPr>
          <p:cNvPr id="103" name="CustomShape 1"/>
          <p:cNvSpPr/>
          <p:nvPr/>
        </p:nvSpPr>
        <p:spPr>
          <a:xfrm>
            <a:off x="1331640" y="188640"/>
            <a:ext cx="6984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Алгоритм процесса мозговой атаки</a:t>
            </a:r>
            <a:endParaRPr b="0" lang="ru-RU" sz="1800" spc="-1" strike="noStrike"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2" descr=""/>
          <p:cNvPicPr/>
          <p:nvPr/>
        </p:nvPicPr>
        <p:blipFill>
          <a:blip r:embed="rId1"/>
          <a:stretch/>
        </p:blipFill>
        <p:spPr>
          <a:xfrm>
            <a:off x="1619640" y="116640"/>
            <a:ext cx="5030640" cy="6322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2" descr=""/>
          <p:cNvPicPr/>
          <p:nvPr/>
        </p:nvPicPr>
        <p:blipFill>
          <a:blip r:embed="rId1"/>
          <a:stretch/>
        </p:blipFill>
        <p:spPr>
          <a:xfrm>
            <a:off x="0" y="1052640"/>
            <a:ext cx="9075960" cy="3084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2" descr=""/>
          <p:cNvPicPr/>
          <p:nvPr/>
        </p:nvPicPr>
        <p:blipFill>
          <a:blip r:embed="rId1"/>
          <a:stretch/>
        </p:blipFill>
        <p:spPr>
          <a:xfrm>
            <a:off x="395640" y="692640"/>
            <a:ext cx="8648280" cy="4032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2" descr=""/>
          <p:cNvPicPr/>
          <p:nvPr/>
        </p:nvPicPr>
        <p:blipFill>
          <a:blip r:embed="rId1"/>
          <a:stretch/>
        </p:blipFill>
        <p:spPr>
          <a:xfrm>
            <a:off x="199080" y="2133000"/>
            <a:ext cx="8889120" cy="2736000"/>
          </a:xfrm>
          <a:prstGeom prst="rect">
            <a:avLst/>
          </a:prstGeom>
          <a:ln>
            <a:noFill/>
          </a:ln>
        </p:spPr>
      </p:pic>
      <p:sp>
        <p:nvSpPr>
          <p:cNvPr id="108" name="CustomShape 1"/>
          <p:cNvSpPr/>
          <p:nvPr/>
        </p:nvSpPr>
        <p:spPr>
          <a:xfrm>
            <a:off x="1043640" y="548640"/>
            <a:ext cx="7344360" cy="149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Схема матрицы распределения ответственности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br/>
            <a:endParaRPr b="0" lang="ru-RU" sz="2800" spc="-1" strike="noStrike"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2" descr=""/>
          <p:cNvPicPr/>
          <p:nvPr/>
        </p:nvPicPr>
        <p:blipFill>
          <a:blip r:embed="rId1"/>
          <a:stretch/>
        </p:blipFill>
        <p:spPr>
          <a:xfrm>
            <a:off x="-6120" y="1196640"/>
            <a:ext cx="9149760" cy="4464000"/>
          </a:xfrm>
          <a:prstGeom prst="rect">
            <a:avLst/>
          </a:prstGeom>
          <a:ln>
            <a:noFill/>
          </a:ln>
        </p:spPr>
      </p:pic>
      <p:sp>
        <p:nvSpPr>
          <p:cNvPr id="110" name="CustomShape 1"/>
          <p:cNvSpPr/>
          <p:nvPr/>
        </p:nvSpPr>
        <p:spPr>
          <a:xfrm>
            <a:off x="1763640" y="476640"/>
            <a:ext cx="61203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Схема сетевой матрицы</a:t>
            </a:r>
            <a:endParaRPr b="0" lang="ru-RU" sz="2800" spc="-1" strike="noStrike"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539640" y="22770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Структура базовой информационной технологии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2" descr=""/>
          <p:cNvPicPr/>
          <p:nvPr/>
        </p:nvPicPr>
        <p:blipFill>
          <a:blip r:embed="rId1"/>
          <a:stretch/>
        </p:blipFill>
        <p:spPr>
          <a:xfrm>
            <a:off x="150120" y="1556640"/>
            <a:ext cx="8953560" cy="3672000"/>
          </a:xfrm>
          <a:prstGeom prst="rect">
            <a:avLst/>
          </a:prstGeom>
          <a:ln>
            <a:noFill/>
          </a:ln>
        </p:spPr>
      </p:pic>
      <p:sp>
        <p:nvSpPr>
          <p:cNvPr id="113" name="CustomShape 1"/>
          <p:cNvSpPr/>
          <p:nvPr/>
        </p:nvSpPr>
        <p:spPr>
          <a:xfrm>
            <a:off x="1259640" y="548640"/>
            <a:ext cx="698436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Концептуальная модель базовой информационной технологии</a:t>
            </a:r>
            <a:endParaRPr b="0" lang="ru-RU" sz="1800" spc="-1" strike="noStrike"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95640" y="2133000"/>
            <a:ext cx="8229240" cy="2304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Истоки и этапы развития информационных технологий</a:t>
            </a:r>
            <a:br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 descr=""/>
          <p:cNvPicPr/>
          <p:nvPr/>
        </p:nvPicPr>
        <p:blipFill>
          <a:blip r:embed="rId1"/>
          <a:stretch/>
        </p:blipFill>
        <p:spPr>
          <a:xfrm>
            <a:off x="166680" y="1196640"/>
            <a:ext cx="8888400" cy="4464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6" descr=""/>
          <p:cNvPicPr/>
          <p:nvPr/>
        </p:nvPicPr>
        <p:blipFill>
          <a:blip r:embed="rId1"/>
          <a:stretch/>
        </p:blipFill>
        <p:spPr>
          <a:xfrm>
            <a:off x="1403640" y="616680"/>
            <a:ext cx="6408360" cy="5974560"/>
          </a:xfrm>
          <a:prstGeom prst="rect">
            <a:avLst/>
          </a:prstGeom>
          <a:ln>
            <a:noFill/>
          </a:ln>
        </p:spPr>
      </p:pic>
      <p:sp>
        <p:nvSpPr>
          <p:cNvPr id="116" name="CustomShape 1"/>
          <p:cNvSpPr/>
          <p:nvPr/>
        </p:nvSpPr>
        <p:spPr>
          <a:xfrm>
            <a:off x="755640" y="116640"/>
            <a:ext cx="7776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Состав подсистем базовой информационной технологии</a:t>
            </a:r>
            <a:endParaRPr b="0" lang="ru-RU" sz="1800" spc="-1" strike="noStrike"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Фрагменты росписи на камне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6" name="Picture 2" descr=""/>
          <p:cNvPicPr/>
          <p:nvPr/>
        </p:nvPicPr>
        <p:blipFill>
          <a:blip r:embed="rId1"/>
          <a:stretch/>
        </p:blipFill>
        <p:spPr>
          <a:xfrm>
            <a:off x="539640" y="1340640"/>
            <a:ext cx="2736000" cy="2736000"/>
          </a:xfrm>
          <a:prstGeom prst="rect">
            <a:avLst/>
          </a:prstGeom>
          <a:ln>
            <a:noFill/>
          </a:ln>
        </p:spPr>
      </p:pic>
      <p:pic>
        <p:nvPicPr>
          <p:cNvPr id="87" name="Picture 4" descr=""/>
          <p:cNvPicPr/>
          <p:nvPr/>
        </p:nvPicPr>
        <p:blipFill>
          <a:blip r:embed="rId2"/>
          <a:stretch/>
        </p:blipFill>
        <p:spPr>
          <a:xfrm>
            <a:off x="5004000" y="1314000"/>
            <a:ext cx="2762640" cy="2762640"/>
          </a:xfrm>
          <a:prstGeom prst="rect">
            <a:avLst/>
          </a:prstGeom>
          <a:ln>
            <a:noFill/>
          </a:ln>
        </p:spPr>
      </p:pic>
      <p:pic>
        <p:nvPicPr>
          <p:cNvPr id="88" name="Picture 6" descr=""/>
          <p:cNvPicPr/>
          <p:nvPr/>
        </p:nvPicPr>
        <p:blipFill>
          <a:blip r:embed="rId3"/>
          <a:stretch/>
        </p:blipFill>
        <p:spPr>
          <a:xfrm>
            <a:off x="539640" y="4077000"/>
            <a:ext cx="2736000" cy="2736000"/>
          </a:xfrm>
          <a:prstGeom prst="rect">
            <a:avLst/>
          </a:prstGeom>
          <a:ln>
            <a:noFill/>
          </a:ln>
        </p:spPr>
      </p:pic>
      <p:pic>
        <p:nvPicPr>
          <p:cNvPr id="89" name="Picture 8" descr=""/>
          <p:cNvPicPr/>
          <p:nvPr/>
        </p:nvPicPr>
        <p:blipFill>
          <a:blip r:embed="rId4"/>
          <a:stretch/>
        </p:blipFill>
        <p:spPr>
          <a:xfrm>
            <a:off x="5023800" y="4095000"/>
            <a:ext cx="2762640" cy="2762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Печатный станок И. Гуттенберга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1" name="Picture 2" descr=""/>
          <p:cNvPicPr/>
          <p:nvPr/>
        </p:nvPicPr>
        <p:blipFill>
          <a:blip r:embed="rId1"/>
          <a:stretch/>
        </p:blipFill>
        <p:spPr>
          <a:xfrm>
            <a:off x="2267640" y="1556640"/>
            <a:ext cx="3816000" cy="5141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Первая ЭВМ - ENIAC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Picture 2" descr=""/>
          <p:cNvPicPr/>
          <p:nvPr/>
        </p:nvPicPr>
        <p:blipFill>
          <a:blip r:embed="rId1"/>
          <a:stretch/>
        </p:blipFill>
        <p:spPr>
          <a:xfrm>
            <a:off x="755640" y="1805400"/>
            <a:ext cx="7572600" cy="5040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95640" y="1556640"/>
            <a:ext cx="8229240" cy="2376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Информатика и информационные технологии</a:t>
            </a:r>
            <a:br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2" descr=""/>
          <p:cNvPicPr/>
          <p:nvPr/>
        </p:nvPicPr>
        <p:blipFill>
          <a:blip r:embed="rId1"/>
          <a:stretch/>
        </p:blipFill>
        <p:spPr>
          <a:xfrm>
            <a:off x="1475640" y="1196640"/>
            <a:ext cx="5911560" cy="5104800"/>
          </a:xfrm>
          <a:prstGeom prst="rect">
            <a:avLst/>
          </a:prstGeom>
          <a:ln>
            <a:noFill/>
          </a:ln>
        </p:spPr>
      </p:pic>
      <p:sp>
        <p:nvSpPr>
          <p:cNvPr id="96" name="CustomShape 1"/>
          <p:cNvSpPr/>
          <p:nvPr/>
        </p:nvSpPr>
        <p:spPr>
          <a:xfrm>
            <a:off x="1331640" y="260640"/>
            <a:ext cx="6840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Классификация информационных технологий</a:t>
            </a:r>
            <a:endParaRPr b="0" lang="ru-RU" sz="18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67640" y="1917000"/>
            <a:ext cx="8229240" cy="2016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Базовые методы обработки экономической информации</a:t>
            </a:r>
            <a:br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2" descr=""/>
          <p:cNvPicPr/>
          <p:nvPr/>
        </p:nvPicPr>
        <p:blipFill>
          <a:blip r:embed="rId1"/>
          <a:stretch/>
        </p:blipFill>
        <p:spPr>
          <a:xfrm>
            <a:off x="899640" y="1989000"/>
            <a:ext cx="7757640" cy="2160000"/>
          </a:xfrm>
          <a:prstGeom prst="rect">
            <a:avLst/>
          </a:prstGeom>
          <a:ln>
            <a:noFill/>
          </a:ln>
        </p:spPr>
      </p:pic>
      <p:sp>
        <p:nvSpPr>
          <p:cNvPr id="99" name="CustomShape 1"/>
          <p:cNvSpPr/>
          <p:nvPr/>
        </p:nvSpPr>
        <p:spPr>
          <a:xfrm>
            <a:off x="1043640" y="620640"/>
            <a:ext cx="72723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Фазы цикла принятия решения</a:t>
            </a:r>
            <a:endParaRPr b="0" lang="ru-RU" sz="28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Application>LibreOffice/6.0.7.3$Linux_X86_64 LibreOffice_project/00m0$Build-3</Application>
  <Words>80</Words>
  <Paragraphs>21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2019-03-15T16:10:51Z</dcterms:created>
  <dc:creator>Андрей</dc:creator>
  <dc:description/>
  <dc:language>ru-RU</dc:language>
  <cp:lastModifiedBy/>
  <dcterms:modified xsi:type="dcterms:W3CDTF">2020-03-25T19:22:28Z</dcterms:modified>
  <cp:revision>8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21</vt:i4>
  </property>
</Properties>
</file>