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306" r:id="rId5"/>
    <p:sldId id="336" r:id="rId6"/>
    <p:sldId id="307" r:id="rId7"/>
    <p:sldId id="337" r:id="rId8"/>
    <p:sldId id="338" r:id="rId9"/>
    <p:sldId id="339" r:id="rId10"/>
    <p:sldId id="340" r:id="rId11"/>
    <p:sldId id="309" r:id="rId12"/>
    <p:sldId id="341" r:id="rId13"/>
    <p:sldId id="342" r:id="rId14"/>
    <p:sldId id="343" r:id="rId15"/>
    <p:sldId id="344" r:id="rId16"/>
    <p:sldId id="308" r:id="rId17"/>
    <p:sldId id="345" r:id="rId18"/>
    <p:sldId id="310" r:id="rId19"/>
    <p:sldId id="311" r:id="rId20"/>
    <p:sldId id="346" r:id="rId21"/>
    <p:sldId id="347" r:id="rId22"/>
    <p:sldId id="348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36" d="100"/>
          <a:sy n="36" d="100"/>
        </p:scale>
        <p:origin x="68" y="9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12.11.2019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325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12.11.2019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388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12.11.2019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325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12.11.2019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4921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12.11.2019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917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12.11.2019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488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12.11.2019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611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12.11.2019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341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12.11.2019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634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12.11.2019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660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12.11.2019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429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A2EAB-A7FD-47EE-A1A4-E54BE3276EC9}" type="datetimeFigureOut">
              <a:rPr lang="ru-RU" smtClean="0"/>
              <a:t>12.11.2019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143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7079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Лекция 5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5300" dirty="0"/>
              <a:t>Р</a:t>
            </a:r>
            <a:r>
              <a:rPr lang="ru-RU" sz="5300" dirty="0" smtClean="0"/>
              <a:t>АЗРАБОТКА СТРАТЕГИЙ</a:t>
            </a:r>
            <a:r>
              <a:rPr lang="ru-RU" sz="5300" dirty="0" smtClean="0"/>
              <a:t/>
            </a:r>
            <a:br>
              <a:rPr lang="ru-RU" sz="5300" dirty="0" smtClean="0"/>
            </a:br>
            <a:r>
              <a:rPr lang="ru-RU" sz="5300" dirty="0" smtClean="0"/>
              <a:t>ПЛАНИРОВАНИЯ ИНФОРМАЦИОННЫХ СИСТЕМ</a:t>
            </a:r>
            <a:br>
              <a:rPr lang="ru-RU" sz="5300" dirty="0" smtClean="0"/>
            </a:br>
            <a:endParaRPr lang="ru-RU" sz="5300" dirty="0"/>
          </a:p>
        </p:txBody>
      </p:sp>
    </p:spTree>
    <p:extLst>
      <p:ext uri="{BB962C8B-B14F-4D97-AF65-F5344CB8AC3E}">
        <p14:creationId xmlns:p14="http://schemas.microsoft.com/office/powerpoint/2010/main" val="194406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Стратегия в области ресурсов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536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Бюджет сферы ОИ. Объем бюджета сферы ОИ в большинстве организаций бывает задан заранее. Однако внутреннее распределение бюджетных средств в сфере ОИ практически всегда является в значительной мере свободным. В нормальном случае результаты стратегического планирования бюджета отражаются в мероприятиях, запланированных в рамках принятой архитектуры применения ИС. Конечным продуктом бюджетного планирования на предприятии является возможно более детальный обзор затрат для областей развития и обслуживания, эксплуатации или использования ИС и персонала сферы ОИ.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612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Стратегия в вопросах организации и управления.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рамках построения общей стратегии для ИС необходимо принять также целый ряд решений, касающихся организации сферы ОИ и руководства этой сферой. При этом необходимо учитывать и изменяющиеся требования при использовании новых методов ОИ, и новые подходы в организации ИС и ИТ. Отдельные организационные аспекты уже отмечены выше и далее будут рассмотрены ради полноты картины.</a:t>
            </a:r>
          </a:p>
        </p:txBody>
      </p:sp>
    </p:spTree>
    <p:extLst>
      <p:ext uri="{BB962C8B-B14F-4D97-AF65-F5344CB8AC3E}">
        <p14:creationId xmlns:p14="http://schemas.microsoft.com/office/powerpoint/2010/main" val="8276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Стратегия в вопросах организации и управления.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Организация и функционирование ИС. Первоочередной организационной задачей обычно является определение того, что именно в будущем должно рассматриваться как услуги ИС. В зависимости от варианта решения этой задачи, смотря по обстоятельствам, могут потребоваться изменения не только внутри организации структуры и функционирования подразделений ОИ, но также и в области организации работы с пользователями или с другими службами и отделениями. </a:t>
            </a:r>
          </a:p>
        </p:txBody>
      </p:sp>
    </p:spTree>
    <p:extLst>
      <p:ext uri="{BB962C8B-B14F-4D97-AF65-F5344CB8AC3E}">
        <p14:creationId xmlns:p14="http://schemas.microsoft.com/office/powerpoint/2010/main" val="104893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Стратегия в вопросах организации и управления.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Особенно важно определить стратегии или стратегические направления, охватывающие следующие области:</a:t>
            </a:r>
          </a:p>
          <a:p>
            <a:pPr marL="0" indent="0">
              <a:buNone/>
            </a:pPr>
            <a:r>
              <a:rPr lang="ru-RU" dirty="0"/>
              <a:t>•	организационное расчленение сферы ОИ (планирование, развитие и использование ИС, а также обслуживание пользователей);</a:t>
            </a:r>
          </a:p>
          <a:p>
            <a:pPr marL="0" indent="0">
              <a:buNone/>
            </a:pPr>
            <a:r>
              <a:rPr lang="ru-RU" dirty="0"/>
              <a:t>•	планирование и администрирование данных, используемых в ИС (подходы, методы и инструменты);</a:t>
            </a:r>
          </a:p>
          <a:p>
            <a:pPr marL="0" indent="0">
              <a:buNone/>
            </a:pPr>
            <a:r>
              <a:rPr lang="ru-RU" dirty="0"/>
              <a:t>•	применение ИТ (подходы, методы и инструменты для анализа, дизайна, программирования, испытания и обслуживания</a:t>
            </a:r>
            <a:r>
              <a:rPr lang="ru-RU" dirty="0" smtClean="0"/>
              <a:t>);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805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Стратегия в вопросах организации и управления.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006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•</a:t>
            </a:r>
            <a:r>
              <a:rPr lang="ru-RU" dirty="0"/>
              <a:t>	обучение и повышение квалификации работников сферы ОИ как на предприятии, так и с использованием внешних возможностей;</a:t>
            </a:r>
          </a:p>
          <a:p>
            <a:pPr marL="0" indent="0">
              <a:buNone/>
            </a:pPr>
            <a:r>
              <a:rPr lang="ru-RU" dirty="0"/>
              <a:t>•	распределение ресурсов и затрат по областям применения ИС;</a:t>
            </a:r>
          </a:p>
          <a:p>
            <a:pPr marL="0" indent="0">
              <a:buNone/>
            </a:pPr>
            <a:r>
              <a:rPr lang="ru-RU" dirty="0"/>
              <a:t>•	приобретение, внедрение и обслуживание технических и программных средств (например, определенные стратегические продукты, единые для всего предприятия инструменты);</a:t>
            </a:r>
          </a:p>
          <a:p>
            <a:pPr marL="0" indent="0">
              <a:buNone/>
            </a:pPr>
            <a:r>
              <a:rPr lang="ru-RU" dirty="0"/>
              <a:t>•	регулирование сотрудничества с пользователями (связи с пользователями, поручения по развитию сферы услуг, обслуживание пользователей и их обучение, вид и объем сервисных услуг</a:t>
            </a:r>
            <a:r>
              <a:rPr lang="ru-RU" dirty="0" smtClean="0"/>
              <a:t>);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955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7859" y="500062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dirty="0"/>
              <a:t>Концепция руководства.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Стиль руководства ИС, прежде всего задачи планирования, естественно, является предметом стратегического рассмотрения.</a:t>
            </a:r>
          </a:p>
        </p:txBody>
      </p:sp>
    </p:spTree>
    <p:extLst>
      <p:ext uri="{BB962C8B-B14F-4D97-AF65-F5344CB8AC3E}">
        <p14:creationId xmlns:p14="http://schemas.microsoft.com/office/powerpoint/2010/main" val="398188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Контроль и ревизия ИС и исчисление затрат.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5360" y="1825625"/>
            <a:ext cx="10515600" cy="4351338"/>
          </a:xfrm>
        </p:spPr>
        <p:txBody>
          <a:bodyPr>
            <a:normAutofit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dirty="0">
                <a:latin typeface="Arial Narrow" panose="020B0606020202030204" pitchFamily="34" charset="0"/>
                <a:ea typeface="Times New Roman" panose="02020603050405020304" pitchFamily="18" charset="0"/>
              </a:rPr>
              <a:t>Эта сфера планирования охватывает вопросы установления инструментов контроля эффективности производственной системы ОИ. Для измерения этого показателя можно выделить два принципиально разных подхода. Один – определение удовлетворенности пользователей, это, конечно, необъективная мера, но очень широко принята в США; другой – использование объективных количественных характеристик электронных систем ОИ для определения производственных и прежде всего экономических характеристик систем ОИ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672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Контроль и ревизия ИС и исчисление затрат.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5360" y="1825625"/>
            <a:ext cx="10515600" cy="4351338"/>
          </a:xfrm>
        </p:spPr>
        <p:txBody>
          <a:bodyPr>
            <a:normAutofit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dirty="0">
                <a:latin typeface="Arial Narrow" panose="020B0606020202030204" pitchFamily="34" charset="0"/>
                <a:ea typeface="Times New Roman" panose="02020603050405020304" pitchFamily="18" charset="0"/>
              </a:rPr>
              <a:t>Далее должны быть разъяснены вид, объем и интервалы ревизии ИС как вида деятельности в рамках стратегических решений. Поскольку способ исчисления затрат имеет большое значение при оценке эффективности ОИ, то важно установить на достаточно продолжительное время стимулирующий производительность ИС способ распределения расходов.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615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2647" y="275477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dirty="0"/>
              <a:t>Организация стратегического планирования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536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должен </a:t>
            </a:r>
            <a:r>
              <a:rPr lang="ru-RU" dirty="0"/>
              <a:t>быть составлен итоговый доклад по вопросам стратегического планирования ИС. Он должен содержать, в частности, следующие данные:</a:t>
            </a:r>
          </a:p>
          <a:p>
            <a:r>
              <a:rPr lang="ru-RU" dirty="0"/>
              <a:t>•	маркировку «угловых колонн» будущей сферы приложения ОИ: основополагающие решения, цели и принципы организации ИС;</a:t>
            </a:r>
          </a:p>
          <a:p>
            <a:r>
              <a:rPr lang="ru-RU" dirty="0"/>
              <a:t>•	сервисные предложения подразделений ОИ: имеющиеся ресурсы и услуги, цены и условия их предоставления;</a:t>
            </a:r>
          </a:p>
          <a:p>
            <a:r>
              <a:rPr lang="ru-RU" dirty="0"/>
              <a:t>•	общий обзор единой для всего предприятия концепции построения ИС (архитектура и ландшафт приложений, представление предусмотренных к реализации ИС, распределение задач между подразделениями ОИ и пользователями</a:t>
            </a:r>
            <a:r>
              <a:rPr lang="ru-RU" dirty="0" smtClean="0"/>
              <a:t>);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300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Организация стратегического планирования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•	описание структуры организации ОИ (иерархическое упорядочение и расчленение подразделений ОИ, компетенция и ответственность подразделений ОИ, подразделения-пользователи и органы контроля и координации ИС, а также коммуникации);</a:t>
            </a:r>
          </a:p>
          <a:p>
            <a:r>
              <a:rPr lang="ru-RU" dirty="0"/>
              <a:t>•	общий обзор использования ресурсов (потребные мощности и затраты) для предусмотренной концепции создания ИС, специфицированный по годам для отдельных ИС и ресурсов, а также сгруппированный по годам и видам ресурсов;</a:t>
            </a:r>
          </a:p>
          <a:p>
            <a:r>
              <a:rPr lang="ru-RU" dirty="0"/>
              <a:t>•	характеристику стандартов и исходных данных в области применения методов и инструментов при планировании, развитии, обслуживании и эксплуатации ИС, а также в области работы с пользователями;</a:t>
            </a:r>
          </a:p>
          <a:p>
            <a:r>
              <a:rPr lang="ru-RU" dirty="0"/>
              <a:t>•	сводный бюджет затрат на ОИ и (при возможности) финансовый план.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065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Стратегия в области архитектуры </a:t>
            </a:r>
            <a:r>
              <a:rPr lang="ru-RU" sz="3600" dirty="0" smtClean="0"/>
              <a:t>приложений</a:t>
            </a:r>
          </a:p>
          <a:p>
            <a:r>
              <a:rPr lang="ru-RU" sz="3600" smtClean="0"/>
              <a:t>Стратегия </a:t>
            </a:r>
            <a:r>
              <a:rPr lang="ru-RU" sz="3600" dirty="0"/>
              <a:t>в области </a:t>
            </a:r>
            <a:r>
              <a:rPr lang="ru-RU" sz="3600" dirty="0" smtClean="0"/>
              <a:t>ресурсов</a:t>
            </a:r>
          </a:p>
          <a:p>
            <a:r>
              <a:rPr lang="ru-RU" sz="3600" dirty="0"/>
              <a:t>Организация стратегического </a:t>
            </a:r>
            <a:r>
              <a:rPr lang="ru-RU" sz="3600" dirty="0" smtClean="0"/>
              <a:t>планирования</a:t>
            </a:r>
          </a:p>
          <a:p>
            <a:r>
              <a:rPr lang="ru-RU" sz="3600" dirty="0" smtClean="0"/>
              <a:t>Концепция </a:t>
            </a:r>
            <a:r>
              <a:rPr lang="ru-RU" sz="3600" dirty="0"/>
              <a:t>руководства. </a:t>
            </a:r>
            <a:endParaRPr lang="ru-RU" sz="3600" dirty="0" smtClean="0"/>
          </a:p>
          <a:p>
            <a:r>
              <a:rPr lang="ru-RU" sz="3600" dirty="0"/>
              <a:t>Контроль и ревизия ИС и исчисление </a:t>
            </a:r>
            <a:r>
              <a:rPr lang="ru-RU" sz="3600" dirty="0" smtClean="0"/>
              <a:t>затрат</a:t>
            </a:r>
            <a:endParaRPr lang="ru-RU" sz="3600" dirty="0"/>
          </a:p>
          <a:p>
            <a:r>
              <a:rPr lang="ru-RU" sz="3600" dirty="0"/>
              <a:t>Организация стратегического планирования</a:t>
            </a:r>
            <a:endParaRPr lang="ru-RU" sz="3600" dirty="0" smtClean="0"/>
          </a:p>
          <a:p>
            <a:endParaRPr lang="ru-RU" sz="3600" dirty="0" smtClean="0"/>
          </a:p>
          <a:p>
            <a:endParaRPr lang="ru-RU" sz="3600" dirty="0" smtClean="0"/>
          </a:p>
        </p:txBody>
      </p:sp>
    </p:spTree>
    <p:extLst>
      <p:ext uri="{BB962C8B-B14F-4D97-AF65-F5344CB8AC3E}">
        <p14:creationId xmlns:p14="http://schemas.microsoft.com/office/powerpoint/2010/main" val="83957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67901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dirty="0"/>
              <a:t>Организация стратегического планирования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Построение стратегического плана сферы ОИ - всегда весьма трудоемкое, сложное и ответственное мероприятие. Если оно предпринимается предприятием в первый раз, его вообще лучше осуществить, как показывает опыт, при помощи привлеченного со стороны консультанта. Множество аргументов говорит в пользу такого решения. Это и опыт выполнения проектов сторонними специалистами, и накопленный ими потенциал методов и инструментов, убедительность (разъяснение противоречивых представлений в организации), а также свобода от «производственной слепоты».</a:t>
            </a:r>
          </a:p>
        </p:txBody>
      </p:sp>
    </p:spTree>
    <p:extLst>
      <p:ext uri="{BB962C8B-B14F-4D97-AF65-F5344CB8AC3E}">
        <p14:creationId xmlns:p14="http://schemas.microsoft.com/office/powerpoint/2010/main" val="157146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67901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dirty="0"/>
              <a:t>Организация стратегического планирования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Стратегические планы в области ИС только тогда имеют перспективу на успешную реализацию, когда они оформлялись совместно с работниками, которые, в конце концов, должны осуществлять эти планы (далее раздел «Формирование инновационной политики»). Часто на предприятии уже существуют сложившиеся, но различающиеся представления о дальнейшем развитии ОИ, которые к тому же не обсуждены надлежащим образом и не документированы, а их сторонники находятся в состоянии конфронтации. Внешний советчик является поэтому во многих случаях катализатором, модератором, третейским судьей для реформ, а также экспертом и писцом в одном лице.</a:t>
            </a:r>
          </a:p>
        </p:txBody>
      </p:sp>
    </p:spTree>
    <p:extLst>
      <p:ext uri="{BB962C8B-B14F-4D97-AF65-F5344CB8AC3E}">
        <p14:creationId xmlns:p14="http://schemas.microsoft.com/office/powerpoint/2010/main" val="258822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67901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dirty="0"/>
              <a:t>Организация стратегического планирования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563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Планы дальнейших разработок в области ИС могут формироваться хотя уже и силами работников предприятия на основе первого варианта плана, составленного с привлечением внешних специалистов, но все равно с соблюдением отмеченных условий. При этом должно составляться столь же подробное описание всех фаз и действующих условий, как это было установлено сторонним проектировщиком. Оно должно проводиться руководителем отделения ОИ с привлечением имеющихся на предприятии специалистов с интервалом один или два года. За счет этого осуществляется целенаправленное развитие стратегического плана предприятия. Здесь еще раз следует в заключение подчеркнуть необходимость по-прежнему руководствоваться приведенными выше рекомендациями при выполнении этой работы во всех ее фазах.</a:t>
            </a:r>
          </a:p>
        </p:txBody>
      </p:sp>
    </p:spTree>
    <p:extLst>
      <p:ext uri="{BB962C8B-B14F-4D97-AF65-F5344CB8AC3E}">
        <p14:creationId xmlns:p14="http://schemas.microsoft.com/office/powerpoint/2010/main" val="110875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Стратегия в области архитектуры приложений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Стратегические цели в области ОИ являются исходным пунктом для развития конкретных стратегий в этой области, показывающих путь к достижению поставленных целей в виде отдельных шагов, и тем самым сводят процесс СПИС к планированию конкретных мероприятий.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103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Стратегия в области архитектуры приложений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536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Разработка единого для всего предприятия базиса данных. На практике весьма редко встречаются ситуации (например, при основании нового предприятия), когда концептуальная модель и структура данных должны создаваться заново. В большинстве же случаев уже принятые в области ИС стратегии требуют дополнения и/или консолидации существующих структур данных. Это означает, прежде всего, необходимость охватить на концептуальном уровне в едином базисе данные, распределенные в различных запоминающих средах, расположенные иногда в несовместимых форматах или неэффективно распределенные данные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441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Стратегия в области архитектуры приложений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536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Затем приходится принимать ряд решений, которые устанавливали бы логическое и физическое представление базиса данных, а также обеспечивали бы доступ к ним. Эти решения охватывают выбор рекомендуемых к использованию СУБД, физическое распределение данных, определение позиций (точек зрения) пользователей, установление прав (приоритетов) доступа к данным, прием обращений со стороны внешних банков данных и служб, а также мероприятия по сохранению и защите данных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419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Стратегия в области архитектуры приложений.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536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Существуют </a:t>
            </a:r>
            <a:r>
              <a:rPr lang="ru-RU" dirty="0"/>
              <a:t>два различных взгляда на планирование приложений: с одной стороны, рассматривается спектр производственных задач как нечто данное, которое должно быть оптимально поддержано; с другой стороны, учитываются новые технологические возможности ИС, которые и реализуются в приложениях. Во втором случае может отчетливо проявиться воздействие СПИС на планирование всего предприятия.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203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Стратегия в области ресурсов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536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Стратегические решения по использованию ресурсов ИС, как правило, складываются из уже существующих стратегий по принятой архитектуре того или иного приложения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i="1" dirty="0"/>
              <a:t>Персонал сферы ОИ. </a:t>
            </a:r>
            <a:r>
              <a:rPr lang="ru-RU" dirty="0"/>
              <a:t>Здесь должны быть определены число, квалификация и затраты на работников сферы ОИ, основные принципы их содержания, т.е. оплата их труда, требуемые квалификация и образование, а также порядок организации труда работников сферы ОИ и привлечения работников или консультантов со стороны.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274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Стратегия в области ресурсов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536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Информационные технологии. В рамках условий, которые касаются ИТ, планируемых в будущем к применению, должны быть определены принципиальные позиции в отношении каждой подлежащей применению ИТ по таким вопросам, как, например:</a:t>
            </a:r>
          </a:p>
          <a:p>
            <a:pPr marL="0" indent="0">
              <a:buNone/>
            </a:pPr>
            <a:r>
              <a:rPr lang="ru-RU" dirty="0"/>
              <a:t>•	политика ориентации на продукцию одного изготовителя или на смешанные (от разных изготовителей) технические и программные средства;</a:t>
            </a:r>
          </a:p>
          <a:p>
            <a:pPr marL="0" indent="0">
              <a:buNone/>
            </a:pPr>
            <a:r>
              <a:rPr lang="ru-RU" dirty="0"/>
              <a:t>•	собственные разработки в качестве основы развития или привлечение сторонних разработок.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439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Стратегия в области ресурсов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536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Далее требуется разработка подходящей технологической архитектуры, т.е. принятие решений по вопросам:</a:t>
            </a:r>
          </a:p>
          <a:p>
            <a:pPr marL="0" indent="0">
              <a:buNone/>
            </a:pPr>
            <a:r>
              <a:rPr lang="ru-RU" dirty="0"/>
              <a:t>•	выбора необходимых технических, программных, методических и организационных компонентов (вид, число, упорядочение, взаимодействие, затраты);</a:t>
            </a:r>
          </a:p>
          <a:p>
            <a:pPr marL="0" indent="0">
              <a:buNone/>
            </a:pPr>
            <a:r>
              <a:rPr lang="ru-RU" dirty="0"/>
              <a:t>•	распределения по предприятию (централизация/децентрализация) и объединения в сеть используемых на предприятии технических и программных средств.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223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</TotalTime>
  <Words>1143</Words>
  <Application>Microsoft Office PowerPoint</Application>
  <PresentationFormat>Широкоэкранный</PresentationFormat>
  <Paragraphs>65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Arial</vt:lpstr>
      <vt:lpstr>Arial Narrow</vt:lpstr>
      <vt:lpstr>Calibri</vt:lpstr>
      <vt:lpstr>Calibri Light</vt:lpstr>
      <vt:lpstr>Times New Roman</vt:lpstr>
      <vt:lpstr>Тема Office</vt:lpstr>
      <vt:lpstr>Лекция 5  РАЗРАБОТКА СТРАТЕГИЙ ПЛАНИРОВАНИЯ ИНФОРМАЦИОННЫХ СИСТЕМ </vt:lpstr>
      <vt:lpstr>Вопросы:</vt:lpstr>
      <vt:lpstr>Стратегия в области архитектуры приложений</vt:lpstr>
      <vt:lpstr>Стратегия в области архитектуры приложений</vt:lpstr>
      <vt:lpstr>Стратегия в области архитектуры приложений</vt:lpstr>
      <vt:lpstr>Стратегия в области архитектуры приложений.</vt:lpstr>
      <vt:lpstr>Стратегия в области ресурсов</vt:lpstr>
      <vt:lpstr>Стратегия в области ресурсов</vt:lpstr>
      <vt:lpstr>Стратегия в области ресурсов</vt:lpstr>
      <vt:lpstr>Стратегия в области ресурсов</vt:lpstr>
      <vt:lpstr>Стратегия в вопросах организации и управления. </vt:lpstr>
      <vt:lpstr>Стратегия в вопросах организации и управления. </vt:lpstr>
      <vt:lpstr>Стратегия в вопросах организации и управления. </vt:lpstr>
      <vt:lpstr>Стратегия в вопросах организации и управления. </vt:lpstr>
      <vt:lpstr>Концепция руководства. </vt:lpstr>
      <vt:lpstr>Контроль и ревизия ИС и исчисление затрат. </vt:lpstr>
      <vt:lpstr>Контроль и ревизия ИС и исчисление затрат. </vt:lpstr>
      <vt:lpstr>Организация стратегического планирования</vt:lpstr>
      <vt:lpstr>Организация стратегического планирования</vt:lpstr>
      <vt:lpstr>Организация стратегического планирования</vt:lpstr>
      <vt:lpstr>Организация стратегического планирования</vt:lpstr>
      <vt:lpstr>Организация стратегического планирования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  Введение в дисциплину информационные технологии управления</dc:title>
  <dc:creator>123</dc:creator>
  <cp:lastModifiedBy>123</cp:lastModifiedBy>
  <cp:revision>54</cp:revision>
  <dcterms:created xsi:type="dcterms:W3CDTF">2018-10-04T05:33:43Z</dcterms:created>
  <dcterms:modified xsi:type="dcterms:W3CDTF">2019-11-12T17:57:01Z</dcterms:modified>
</cp:coreProperties>
</file>