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85" r:id="rId6"/>
    <p:sldId id="279" r:id="rId7"/>
    <p:sldId id="280" r:id="rId8"/>
    <p:sldId id="282" r:id="rId9"/>
    <p:sldId id="281" r:id="rId10"/>
    <p:sldId id="259" r:id="rId11"/>
    <p:sldId id="284" r:id="rId12"/>
    <p:sldId id="283" r:id="rId13"/>
    <p:sldId id="289" r:id="rId14"/>
    <p:sldId id="287" r:id="rId15"/>
    <p:sldId id="286" r:id="rId16"/>
    <p:sldId id="291" r:id="rId17"/>
    <p:sldId id="29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42" d="100"/>
          <a:sy n="42" d="100"/>
        </p:scale>
        <p:origin x="40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2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38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32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92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1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88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61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4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63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6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2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A2EAB-A7FD-47EE-A1A4-E54BE3276EC9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1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3950" y="24082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Лекция </a:t>
            </a:r>
            <a:r>
              <a:rPr lang="ru-RU" dirty="0" smtClean="0"/>
              <a:t>1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Понятие информационного менеджмента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0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320"/>
            <a:ext cx="10515600" cy="5140643"/>
          </a:xfrm>
        </p:spPr>
        <p:txBody>
          <a:bodyPr>
            <a:normAutofit/>
          </a:bodyPr>
          <a:lstStyle/>
          <a:p>
            <a:r>
              <a:rPr lang="ru-RU" i="1" dirty="0"/>
              <a:t>Выдача результатов</a:t>
            </a:r>
            <a:r>
              <a:rPr lang="ru-RU" dirty="0"/>
              <a:t> (продукции) </a:t>
            </a:r>
            <a:r>
              <a:rPr lang="ru-RU" i="1" dirty="0"/>
              <a:t>в требуемых формах</a:t>
            </a:r>
            <a:r>
              <a:rPr lang="ru-RU" dirty="0"/>
              <a:t> может осуществляться на экран пользовательского монитора, в сетевые структуры для коллективного пользования, в виде «твердой копии» – документа, на табло и т.д. Этот этап требует соответствующих затрат и оборудования и аналогичен предыдущему этапу.</a:t>
            </a:r>
          </a:p>
          <a:p>
            <a:r>
              <a:rPr lang="ru-RU" i="1" dirty="0"/>
              <a:t>Передача результатной информации пользователю</a:t>
            </a:r>
            <a:r>
              <a:rPr lang="ru-RU" dirty="0"/>
              <a:t> – рациональное потребление продукции ИС – весьма сложный вопрос: не всегда ясно, как и какая информация, выдаваемая ИС, действительно применяется пользователями, т.е. потребляется и дает эффект.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8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89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Указанные особенности ИС показывают необходимость обеспечения эффективности как на каждом из этапов используемых ИТ, так и в ИС в целом как специальной проблемы менеджмента. Причем эта проблема очевидно предметно-ориентирована: информация как основная производственная материя, имеющая свои особенности, ИТ как совокупность специфических этапов, ИС как среда приложения менеджмента.</a:t>
            </a:r>
          </a:p>
          <a:p>
            <a:pPr marL="0" indent="0">
              <a:buNone/>
            </a:pPr>
            <a:r>
              <a:rPr lang="ru-RU" dirty="0"/>
              <a:t>Поле приложения информационного менеджмента – все этапы жизненного цикла </a:t>
            </a:r>
            <a:r>
              <a:rPr lang="ru-RU" dirty="0" smtClean="0"/>
              <a:t>ИС.</a:t>
            </a:r>
          </a:p>
          <a:p>
            <a:pPr marL="0" indent="0">
              <a:buNone/>
            </a:pPr>
            <a:r>
              <a:rPr lang="ru-RU" b="1" dirty="0" smtClean="0"/>
              <a:t>Обобщенная </a:t>
            </a:r>
            <a:r>
              <a:rPr lang="ru-RU" b="1" dirty="0"/>
              <a:t>схема включает этапы </a:t>
            </a:r>
            <a:r>
              <a:rPr lang="ru-RU" b="1" i="1" dirty="0"/>
              <a:t>создание – внедрение – поддержка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Однако </a:t>
            </a:r>
            <a:r>
              <a:rPr lang="ru-RU" dirty="0"/>
              <a:t>стройная схема жизненного цикла ИС имеет место очень редко.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84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Определение информационного менеджмента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Информационный менеджмент (ИМ) </a:t>
            </a:r>
            <a:r>
              <a:rPr lang="ru-RU" dirty="0"/>
              <a:t>– это специальная область менеджмента, выделившаяся в последние годы как самостоятельное направление и все более приобретающая специфические особенности. Определим сферу, охватываемую информационным менеджментом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94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Определение информационного менеджмента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smtClean="0"/>
              <a:t>В широком </a:t>
            </a:r>
            <a:r>
              <a:rPr lang="ru-RU" i="1" dirty="0"/>
              <a:t>смысле сфера ИМ</a:t>
            </a:r>
            <a:r>
              <a:rPr lang="ru-RU" dirty="0"/>
              <a:t> – совокупность всех задач управления на всех этапах жизненного цикла предприятия, включающая все действия и операции, связанные как с информацией во всех ее формах и состояниях, так и с предприятием в целом на основе данной информации. При этом должны решаться задачи определения ценности и эффективности использования не только собственно информации (данных и знаний), но и других ресурсов предприятия, в той или иной мере входящих в контакт с информацией: технологических, финансовых, кадровых и т.д.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71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Определение информационного менеджмента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/>
              <a:t>В узком смысле ИМ</a:t>
            </a:r>
            <a:r>
              <a:rPr lang="ru-RU" dirty="0"/>
              <a:t> представляет собой круг задач управления прежде всего производственного и технологического характера, решение которых обеспечивает достижение целей организации в основной ее деятельности за счет эффективного согласованного управления как элементами, процессами и ресурсами собственно информационной системы, так и другими элементами, процессами и ресурсами предприятия. В этих задачах управления в той или иной мере используются информационные системы и реализованные в них информационные технологии.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84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Задачи информационного менеджмента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Возникновение информационного менеджмента связано с необходимостью </a:t>
            </a:r>
            <a:r>
              <a:rPr lang="ru-RU" dirty="0"/>
              <a:t>повышения эффективности принятия ответственных решений в сфере собственно информатизации (</a:t>
            </a:r>
            <a:r>
              <a:rPr lang="ru-RU" i="1" dirty="0"/>
              <a:t>внутренние задачи ИМ</a:t>
            </a:r>
            <a:r>
              <a:rPr lang="ru-RU" dirty="0"/>
              <a:t>), так и тем требованиям, которые стали более детально учитывать при анализе ситуаций в области основной деятельности предприятий (</a:t>
            </a:r>
            <a:r>
              <a:rPr lang="ru-RU" i="1" dirty="0"/>
              <a:t>внешние задачи ИМ</a:t>
            </a:r>
            <a:r>
              <a:rPr lang="ru-RU" dirty="0"/>
              <a:t>).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3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Задачи информационного менеджмента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Применительно к ИМ рассматриваются классические задачи управления, в числе которых производственно-хозяйственные задачи:</a:t>
            </a:r>
          </a:p>
          <a:p>
            <a:pPr lvl="0"/>
            <a:r>
              <a:rPr lang="ru-RU" dirty="0"/>
              <a:t>формирование технологической среды ИС,</a:t>
            </a:r>
          </a:p>
          <a:p>
            <a:pPr lvl="0"/>
            <a:r>
              <a:rPr lang="ru-RU" dirty="0"/>
              <a:t>развитие ИС и обеспечение ее обслуживания,</a:t>
            </a:r>
          </a:p>
          <a:p>
            <a:pPr lvl="0"/>
            <a:r>
              <a:rPr lang="ru-RU" dirty="0"/>
              <a:t>планирование в среде ИС,</a:t>
            </a:r>
          </a:p>
          <a:p>
            <a:pPr lvl="0"/>
            <a:r>
              <a:rPr lang="ru-RU" dirty="0"/>
              <a:t>формирование организационной структуры в области информатизации,</a:t>
            </a:r>
          </a:p>
          <a:p>
            <a:pPr lvl="0"/>
            <a:r>
              <a:rPr lang="ru-RU" dirty="0"/>
              <a:t>использование и эксплуатация ИС</a:t>
            </a:r>
            <a:r>
              <a:rPr lang="ru-RU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965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Задачи информационного менеджмента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формирование </a:t>
            </a:r>
            <a:r>
              <a:rPr lang="ru-RU" dirty="0"/>
              <a:t>инновационной политики и осуществление инновационных программ,</a:t>
            </a:r>
          </a:p>
          <a:p>
            <a:pPr lvl="0"/>
            <a:r>
              <a:rPr lang="ru-RU" dirty="0"/>
              <a:t>управление персоналом в сфере информатизации,</a:t>
            </a:r>
          </a:p>
          <a:p>
            <a:pPr lvl="0"/>
            <a:r>
              <a:rPr lang="ru-RU" dirty="0"/>
              <a:t>управление капиталовложениями в сфере информатизации,</a:t>
            </a:r>
          </a:p>
          <a:p>
            <a:pPr lvl="0"/>
            <a:r>
              <a:rPr lang="ru-RU" dirty="0"/>
              <a:t>формирование и обеспечение комплексной защищенности информационных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59212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Основные </a:t>
            </a:r>
            <a:r>
              <a:rPr lang="ru-RU" sz="3600" dirty="0"/>
              <a:t>понятия информационного менеджмента </a:t>
            </a:r>
            <a:endParaRPr lang="ru-RU" sz="3600" dirty="0" smtClean="0"/>
          </a:p>
          <a:p>
            <a:r>
              <a:rPr lang="ru-RU" sz="3600" dirty="0"/>
              <a:t>Факторы, влияющие на информационный </a:t>
            </a:r>
            <a:r>
              <a:rPr lang="ru-RU" sz="3600" dirty="0" smtClean="0"/>
              <a:t>менеджмент</a:t>
            </a:r>
          </a:p>
          <a:p>
            <a:r>
              <a:rPr lang="ru-RU" sz="3600" dirty="0"/>
              <a:t>Определение информационного менеджмента</a:t>
            </a:r>
            <a:endParaRPr lang="ru-RU" sz="3600" dirty="0" smtClean="0"/>
          </a:p>
          <a:p>
            <a:r>
              <a:rPr lang="ru-RU" sz="3600" dirty="0" smtClean="0"/>
              <a:t>Задачи информационного менеджмента 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8395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понятия информационного менеджмента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Специалист по информационным </a:t>
            </a:r>
            <a:r>
              <a:rPr lang="ru-RU" dirty="0" smtClean="0"/>
              <a:t>системам, руководитель разработки программных проектов </a:t>
            </a:r>
            <a:r>
              <a:rPr lang="ru-RU" dirty="0"/>
              <a:t>должен </a:t>
            </a:r>
            <a:r>
              <a:rPr lang="ru-RU" dirty="0" smtClean="0"/>
              <a:t>знать следующие вопросы:</a:t>
            </a:r>
            <a:endParaRPr lang="ru-RU" dirty="0"/>
          </a:p>
          <a:p>
            <a:r>
              <a:rPr lang="ru-RU" dirty="0"/>
              <a:t>как осуществляется кратко-, средне- и долгосрочное планирование информационных систем;</a:t>
            </a:r>
          </a:p>
          <a:p>
            <a:r>
              <a:rPr lang="ru-RU" dirty="0"/>
              <a:t>какие особенности имеет область обработки информации и как формируется ее организационная структура;</a:t>
            </a:r>
          </a:p>
          <a:p>
            <a:r>
              <a:rPr lang="ru-RU" dirty="0"/>
              <a:t>что такое производственный менеджмент в сфере обработки информации;</a:t>
            </a:r>
          </a:p>
          <a:p>
            <a:r>
              <a:rPr lang="ru-RU" dirty="0"/>
              <a:t>что такое инновационный менеджмент и какие особенности имеет управление проектами в области обработки информации;</a:t>
            </a:r>
          </a:p>
          <a:p>
            <a:r>
              <a:rPr lang="ru-RU" dirty="0"/>
              <a:t>как эффективно использовать кадровый потенциал и какие особенности имеет управление персоналом в сфере информатизации;</a:t>
            </a:r>
          </a:p>
          <a:p>
            <a:r>
              <a:rPr lang="ru-RU" dirty="0"/>
              <a:t>что такое финансовый менеджмент и на что тратятся средства в информационных системах;</a:t>
            </a:r>
          </a:p>
          <a:p>
            <a:r>
              <a:rPr lang="ru-RU" dirty="0"/>
              <a:t>как и чем обеспечивается правовая защищенность информационных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415103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понятия информационного менеджмента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Средства информатизации составляют значительную долю мирового рынка и в существенной мере определяют структуру инвестиционных потоков мирового хозяйства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связи с этим становится очевидной необходимость эффективного управления – </a:t>
            </a:r>
            <a:r>
              <a:rPr lang="ru-RU" i="1" dirty="0"/>
              <a:t>менеджмента</a:t>
            </a:r>
            <a:r>
              <a:rPr lang="ru-RU" dirty="0"/>
              <a:t> – средствами информатизации на всех этапах их жизненного </a:t>
            </a:r>
            <a:r>
              <a:rPr lang="ru-RU" dirty="0" smtClean="0"/>
              <a:t>цикла.</a:t>
            </a:r>
          </a:p>
          <a:p>
            <a:pPr marL="0" indent="0">
              <a:buNone/>
            </a:pPr>
            <a:r>
              <a:rPr lang="ru-RU" dirty="0" smtClean="0"/>
              <a:t>Эффективность </a:t>
            </a:r>
            <a:r>
              <a:rPr lang="ru-RU" dirty="0"/>
              <a:t>менеджмента в сфере информатизации определяет темп научно-технического прогресса.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403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Факторы, влияющие на информационный менеджмент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мировой </a:t>
            </a:r>
            <a:r>
              <a:rPr lang="ru-RU" dirty="0"/>
              <a:t>парк компьютеров и связанных с ними средств столь велик, что их мировое производство представляет собой огромную, наукоемкую, стремительно развивающуюся отрасль индустрии;</a:t>
            </a:r>
          </a:p>
          <a:p>
            <a:pPr lvl="0"/>
            <a:r>
              <a:rPr lang="ru-RU" dirty="0"/>
              <a:t>в мировой экономике многие другие сферы деятельности человека стали интернациональными, </a:t>
            </a:r>
            <a:r>
              <a:rPr lang="ru-RU" dirty="0" err="1"/>
              <a:t>мультинациональными</a:t>
            </a:r>
            <a:r>
              <a:rPr lang="ru-RU" dirty="0"/>
              <a:t>, транснациональными благодаря возможностям информационных систем: системы межбанковских расчетов, грузовые и пассажирские перевозки, системы связи, промышленные производства и т. д. Все уровни таких глобальных систем должны быть обеспечены эффективным управлением сверху донизу;</a:t>
            </a:r>
          </a:p>
          <a:p>
            <a:pPr lvl="0"/>
            <a:r>
              <a:rPr lang="ru-RU" dirty="0"/>
              <a:t>в малых системах происходят аналогичные процессы; при этом следует подчеркнуть, что в больших ИС задействованы ресурсы и средства соответствующих масштабов, а в обычных ИС часто нет ни того, ни другого, в то же время требуется решение разнообразных многочисленных задач. И в таких ИС возникают острые проблемы управления;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93687"/>
              </p:ext>
            </p:extLst>
          </p:nvPr>
        </p:nvGraphicFramePr>
        <p:xfrm>
          <a:off x="2621280" y="5522500"/>
          <a:ext cx="3992880" cy="807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28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9370" marR="39370" marT="64770" marB="64770"/>
                </a:tc>
              </a:tr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5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Факторы, влияющие на информационный менеджмент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325880"/>
            <a:ext cx="10515600" cy="5379719"/>
          </a:xfrm>
        </p:spPr>
        <p:txBody>
          <a:bodyPr>
            <a:normAutofit fontScale="92500"/>
          </a:bodyPr>
          <a:lstStyle/>
          <a:p>
            <a:pPr lvl="0"/>
            <a:r>
              <a:rPr lang="ru-RU" sz="2400" dirty="0">
                <a:solidFill>
                  <a:prstClr val="black"/>
                </a:solidFill>
              </a:rPr>
              <a:t>одним из самых мощных стимулов создания мощных и эффективных ИС является конкуренция в основной деятельности компаний, поскольку именно полная, оперативная и достоверная информация дает им преимущество перед конкурентами, а невнимание к качеству и эффективности ИС обязательно ведет к потере фирмой своих позиций и в конечном счете – к ее поражению;</a:t>
            </a:r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в настоящее время по любому вопросу технологически можно собрать такое количество информации. которое никто за реально отведенное ситуацией время не в состоянии осмыслить (иногда даже просто просмотреть), а тем более эффективно использовать. Отсюда необходимость системного подхода в рассмотрении информационных процессов. В частности, при анализе организации ИС естественно рассматривать ее как иерархическую, при этом нижней ступени соответствует уровень рабочего места, выше – уровень подразделения, предприятия и т.д. С точки зрения содержащейся в ИС информации уровни будут другими: нижний уровень – детальная информация, выше – аналитическая, еще выше – стратегическая и т.д. Поэтому неверно видеть в ИС только совокупность компьютерных средств, пусть даже очень сложных и мощных.</a:t>
            </a:r>
          </a:p>
          <a:p>
            <a:endParaRPr lang="ru-RU" sz="2000" dirty="0" smtClean="0"/>
          </a:p>
          <a:p>
            <a:endParaRPr lang="ru-RU" sz="2000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3238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2520" y="518160"/>
            <a:ext cx="10515600" cy="6141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ИС, по существу, является производством, выпускающим определенную продукцию, которая может быть измерена количественно и оценена качественно, может быть определена ее стоимость. </a:t>
            </a:r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981259"/>
              </p:ext>
            </p:extLst>
          </p:nvPr>
        </p:nvGraphicFramePr>
        <p:xfrm>
          <a:off x="1112520" y="3429000"/>
          <a:ext cx="10515600" cy="2794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249"/>
                <a:gridCol w="5258351"/>
              </a:tblGrid>
              <a:tr h="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Информационная система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Производственная система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2814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Входные данные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Сырье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2814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Ввод и накопление данных в памяти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Прием сырья на склад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2814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Хранение данных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Хранение сырья на складе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2814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Обработка данных программами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Обработка сырья на станках, в печах и т. д.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2814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Выдача информации в требуемых </a:t>
                      </a:r>
                      <a:r>
                        <a:rPr lang="ru-RU" sz="1800" b="1" dirty="0" smtClean="0">
                          <a:effectLst/>
                        </a:rPr>
                        <a:t>    формах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Сдача готовой продукции на склад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2814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Передача результатной информации пользователю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Сбыт готовой продукции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19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5840" y="807720"/>
            <a:ext cx="10515600" cy="6156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От </a:t>
            </a:r>
            <a:r>
              <a:rPr lang="ru-RU" dirty="0"/>
              <a:t>объема и характера </a:t>
            </a:r>
            <a:r>
              <a:rPr lang="ru-RU" i="1" dirty="0"/>
              <a:t>входной информации</a:t>
            </a:r>
            <a:r>
              <a:rPr lang="ru-RU" dirty="0"/>
              <a:t> зависят требования к устройствам ввода, их производительности, а также время ввода.</a:t>
            </a:r>
          </a:p>
          <a:p>
            <a:r>
              <a:rPr lang="ru-RU" i="1" dirty="0"/>
              <a:t>Накопление данных в памяти и их хранение</a:t>
            </a:r>
            <a:r>
              <a:rPr lang="ru-RU" dirty="0"/>
              <a:t> аналогичны хранению сырья на складе. Объем памяти ИС соответствует вместимости складских помещений. Так же как сырье, данные не должны «лежать на складе», они должны полностью и постоянно использоваться. Избыточная память (излишние складские площади) снижает эффективность системы, поскольку данные дольше отыскиваются и обрабатываются, устройства большей емкости имеют более высокую цену, их стоимость переносится на продукцию, т.е. на результат обработки данных.</a:t>
            </a:r>
          </a:p>
        </p:txBody>
      </p:sp>
    </p:spTree>
    <p:extLst>
      <p:ext uri="{BB962C8B-B14F-4D97-AF65-F5344CB8AC3E}">
        <p14:creationId xmlns:p14="http://schemas.microsoft.com/office/powerpoint/2010/main" val="32140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5840" y="617696"/>
            <a:ext cx="10515600" cy="5622608"/>
          </a:xfrm>
        </p:spPr>
        <p:txBody>
          <a:bodyPr>
            <a:normAutofit/>
          </a:bodyPr>
          <a:lstStyle/>
          <a:p>
            <a:r>
              <a:rPr lang="ru-RU" i="1" dirty="0"/>
              <a:t>Основной этап </a:t>
            </a:r>
            <a:r>
              <a:rPr lang="ru-RU" i="1" dirty="0" smtClean="0"/>
              <a:t>– </a:t>
            </a:r>
            <a:r>
              <a:rPr lang="ru-RU" i="1" dirty="0"/>
              <a:t>обработка данных программами. Возможности потерь и резервы здесь скрыты в большем объеме, чем на других этапах. По аналогии с производственной системой данные можно уподобить заготовкам, полуфабрикатам или комплектующим изделиям, прикладные обрабатывающие программы – инструментам, сервисные программные средства – приспособлениям, а компьютеры и их базовые программные средства – основному технологическому оборудованию (станкам, прессам, сварочным автоматам и т.д.). Мощные оборудование, базовые программные средства, прикладные программы, конечно, повышают производительность и качество работ, однако могут быть избыточными, что ведет к удорожанию продукции – информационной продукции или результатов расчетов.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426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1274</Words>
  <Application>Microsoft Office PowerPoint</Application>
  <PresentationFormat>Широкоэкранный</PresentationFormat>
  <Paragraphs>76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Лекция 1  Понятие информационного менеджмента</vt:lpstr>
      <vt:lpstr>Вопросы:</vt:lpstr>
      <vt:lpstr>Основные понятия информационного менеджмента </vt:lpstr>
      <vt:lpstr>Основные понятия информационного менеджмента </vt:lpstr>
      <vt:lpstr>Факторы, влияющие на информационный менеджмент</vt:lpstr>
      <vt:lpstr>Факторы, влияющие на информационный менеджмент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Определение информационного менеджмента</vt:lpstr>
      <vt:lpstr>Определение информационного менеджмента</vt:lpstr>
      <vt:lpstr>Определение информационного менеджмента</vt:lpstr>
      <vt:lpstr>Задачи информационного менеджмента</vt:lpstr>
      <vt:lpstr>Задачи информационного менеджмента</vt:lpstr>
      <vt:lpstr>Задачи информационного менеджмента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 Введение в дисциплину информационные технологии управления</dc:title>
  <dc:creator>123</dc:creator>
  <cp:lastModifiedBy>123</cp:lastModifiedBy>
  <cp:revision>26</cp:revision>
  <dcterms:created xsi:type="dcterms:W3CDTF">2018-10-04T05:33:43Z</dcterms:created>
  <dcterms:modified xsi:type="dcterms:W3CDTF">2019-09-18T08:16:41Z</dcterms:modified>
</cp:coreProperties>
</file>