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0" autoAdjust="0"/>
    <p:restoredTop sz="94660"/>
  </p:normalViewPr>
  <p:slideViewPr>
    <p:cSldViewPr snapToGrid="0">
      <p:cViewPr varScale="1">
        <p:scale>
          <a:sx n="63" d="100"/>
          <a:sy n="63" d="100"/>
        </p:scale>
        <p:origin x="91" y="41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B9472B-B10C-4261-B614-51E1D86A2A5D}"/>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9B8B65F7-4344-42D7-B3A5-63A15847E7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ADF7101A-045F-4F59-A70A-588D4F6771A6}"/>
              </a:ext>
            </a:extLst>
          </p:cNvPr>
          <p:cNvSpPr>
            <a:spLocks noGrp="1"/>
          </p:cNvSpPr>
          <p:nvPr>
            <p:ph type="dt" sz="half" idx="10"/>
          </p:nvPr>
        </p:nvSpPr>
        <p:spPr/>
        <p:txBody>
          <a:bodyPr/>
          <a:lstStyle/>
          <a:p>
            <a:fld id="{38E1AE24-C304-42DD-B955-628FBCAC2C3C}" type="datetimeFigureOut">
              <a:rPr lang="ru-RU" smtClean="0"/>
              <a:t>24.05.2020</a:t>
            </a:fld>
            <a:endParaRPr lang="ru-RU"/>
          </a:p>
        </p:txBody>
      </p:sp>
      <p:sp>
        <p:nvSpPr>
          <p:cNvPr id="5" name="Нижний колонтитул 4">
            <a:extLst>
              <a:ext uri="{FF2B5EF4-FFF2-40B4-BE49-F238E27FC236}">
                <a16:creationId xmlns:a16="http://schemas.microsoft.com/office/drawing/2014/main" id="{6D1526AA-790A-4AC0-B524-FEAA9466156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506D73E-8D58-4C45-8BA8-26CB634BDA47}"/>
              </a:ext>
            </a:extLst>
          </p:cNvPr>
          <p:cNvSpPr>
            <a:spLocks noGrp="1"/>
          </p:cNvSpPr>
          <p:nvPr>
            <p:ph type="sldNum" sz="quarter" idx="12"/>
          </p:nvPr>
        </p:nvSpPr>
        <p:spPr/>
        <p:txBody>
          <a:bodyPr/>
          <a:lstStyle/>
          <a:p>
            <a:fld id="{50B84AB9-E2EB-4B12-B5A9-64707B6C453A}" type="slidenum">
              <a:rPr lang="ru-RU" smtClean="0"/>
              <a:t>‹#›</a:t>
            </a:fld>
            <a:endParaRPr lang="ru-RU"/>
          </a:p>
        </p:txBody>
      </p:sp>
    </p:spTree>
    <p:extLst>
      <p:ext uri="{BB962C8B-B14F-4D97-AF65-F5344CB8AC3E}">
        <p14:creationId xmlns:p14="http://schemas.microsoft.com/office/powerpoint/2010/main" val="364919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6041DF-6E77-4F62-B8A8-EC48E218103A}"/>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D1FF49B4-731D-42EA-BC9F-D804CFCB21F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7227831-B26B-46EA-9F71-663FBEC08837}"/>
              </a:ext>
            </a:extLst>
          </p:cNvPr>
          <p:cNvSpPr>
            <a:spLocks noGrp="1"/>
          </p:cNvSpPr>
          <p:nvPr>
            <p:ph type="dt" sz="half" idx="10"/>
          </p:nvPr>
        </p:nvSpPr>
        <p:spPr/>
        <p:txBody>
          <a:bodyPr/>
          <a:lstStyle/>
          <a:p>
            <a:fld id="{38E1AE24-C304-42DD-B955-628FBCAC2C3C}" type="datetimeFigureOut">
              <a:rPr lang="ru-RU" smtClean="0"/>
              <a:t>24.05.2020</a:t>
            </a:fld>
            <a:endParaRPr lang="ru-RU"/>
          </a:p>
        </p:txBody>
      </p:sp>
      <p:sp>
        <p:nvSpPr>
          <p:cNvPr id="5" name="Нижний колонтитул 4">
            <a:extLst>
              <a:ext uri="{FF2B5EF4-FFF2-40B4-BE49-F238E27FC236}">
                <a16:creationId xmlns:a16="http://schemas.microsoft.com/office/drawing/2014/main" id="{3D33BE60-869E-4558-82BC-71D77B165F8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5555DB4B-934E-473B-9B28-D502EE7460E6}"/>
              </a:ext>
            </a:extLst>
          </p:cNvPr>
          <p:cNvSpPr>
            <a:spLocks noGrp="1"/>
          </p:cNvSpPr>
          <p:nvPr>
            <p:ph type="sldNum" sz="quarter" idx="12"/>
          </p:nvPr>
        </p:nvSpPr>
        <p:spPr/>
        <p:txBody>
          <a:bodyPr/>
          <a:lstStyle/>
          <a:p>
            <a:fld id="{50B84AB9-E2EB-4B12-B5A9-64707B6C453A}" type="slidenum">
              <a:rPr lang="ru-RU" smtClean="0"/>
              <a:t>‹#›</a:t>
            </a:fld>
            <a:endParaRPr lang="ru-RU"/>
          </a:p>
        </p:txBody>
      </p:sp>
    </p:spTree>
    <p:extLst>
      <p:ext uri="{BB962C8B-B14F-4D97-AF65-F5344CB8AC3E}">
        <p14:creationId xmlns:p14="http://schemas.microsoft.com/office/powerpoint/2010/main" val="1207506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5CC3ABEB-3507-44E6-AD4D-BD46ACBCA5A4}"/>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BD6AD127-39EF-47BB-A293-7C74C129E0D4}"/>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3F0DECE-105B-4013-A4DF-A9BA95166702}"/>
              </a:ext>
            </a:extLst>
          </p:cNvPr>
          <p:cNvSpPr>
            <a:spLocks noGrp="1"/>
          </p:cNvSpPr>
          <p:nvPr>
            <p:ph type="dt" sz="half" idx="10"/>
          </p:nvPr>
        </p:nvSpPr>
        <p:spPr/>
        <p:txBody>
          <a:bodyPr/>
          <a:lstStyle/>
          <a:p>
            <a:fld id="{38E1AE24-C304-42DD-B955-628FBCAC2C3C}" type="datetimeFigureOut">
              <a:rPr lang="ru-RU" smtClean="0"/>
              <a:t>24.05.2020</a:t>
            </a:fld>
            <a:endParaRPr lang="ru-RU"/>
          </a:p>
        </p:txBody>
      </p:sp>
      <p:sp>
        <p:nvSpPr>
          <p:cNvPr id="5" name="Нижний колонтитул 4">
            <a:extLst>
              <a:ext uri="{FF2B5EF4-FFF2-40B4-BE49-F238E27FC236}">
                <a16:creationId xmlns:a16="http://schemas.microsoft.com/office/drawing/2014/main" id="{C65CDFBC-74A5-44DC-B85F-CE27BF666137}"/>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2CE2E8C-06F9-4617-9342-A925E93BDBFE}"/>
              </a:ext>
            </a:extLst>
          </p:cNvPr>
          <p:cNvSpPr>
            <a:spLocks noGrp="1"/>
          </p:cNvSpPr>
          <p:nvPr>
            <p:ph type="sldNum" sz="quarter" idx="12"/>
          </p:nvPr>
        </p:nvSpPr>
        <p:spPr/>
        <p:txBody>
          <a:bodyPr/>
          <a:lstStyle/>
          <a:p>
            <a:fld id="{50B84AB9-E2EB-4B12-B5A9-64707B6C453A}" type="slidenum">
              <a:rPr lang="ru-RU" smtClean="0"/>
              <a:t>‹#›</a:t>
            </a:fld>
            <a:endParaRPr lang="ru-RU"/>
          </a:p>
        </p:txBody>
      </p:sp>
    </p:spTree>
    <p:extLst>
      <p:ext uri="{BB962C8B-B14F-4D97-AF65-F5344CB8AC3E}">
        <p14:creationId xmlns:p14="http://schemas.microsoft.com/office/powerpoint/2010/main" val="1807058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AEBAAA-02ED-4735-952A-6045F037FE3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F1A68A21-FF07-4793-BEF0-50E373311CA8}"/>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D7649CD-84AF-4E69-AC2B-95EB9E6AF8B0}"/>
              </a:ext>
            </a:extLst>
          </p:cNvPr>
          <p:cNvSpPr>
            <a:spLocks noGrp="1"/>
          </p:cNvSpPr>
          <p:nvPr>
            <p:ph type="dt" sz="half" idx="10"/>
          </p:nvPr>
        </p:nvSpPr>
        <p:spPr/>
        <p:txBody>
          <a:bodyPr/>
          <a:lstStyle/>
          <a:p>
            <a:fld id="{38E1AE24-C304-42DD-B955-628FBCAC2C3C}" type="datetimeFigureOut">
              <a:rPr lang="ru-RU" smtClean="0"/>
              <a:t>24.05.2020</a:t>
            </a:fld>
            <a:endParaRPr lang="ru-RU"/>
          </a:p>
        </p:txBody>
      </p:sp>
      <p:sp>
        <p:nvSpPr>
          <p:cNvPr id="5" name="Нижний колонтитул 4">
            <a:extLst>
              <a:ext uri="{FF2B5EF4-FFF2-40B4-BE49-F238E27FC236}">
                <a16:creationId xmlns:a16="http://schemas.microsoft.com/office/drawing/2014/main" id="{FD4B8F3F-4619-4BC8-A0D7-E0AD5D0E003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7D678B2-6EEB-4F22-894E-4CD6083DF6A8}"/>
              </a:ext>
            </a:extLst>
          </p:cNvPr>
          <p:cNvSpPr>
            <a:spLocks noGrp="1"/>
          </p:cNvSpPr>
          <p:nvPr>
            <p:ph type="sldNum" sz="quarter" idx="12"/>
          </p:nvPr>
        </p:nvSpPr>
        <p:spPr/>
        <p:txBody>
          <a:bodyPr/>
          <a:lstStyle/>
          <a:p>
            <a:fld id="{50B84AB9-E2EB-4B12-B5A9-64707B6C453A}" type="slidenum">
              <a:rPr lang="ru-RU" smtClean="0"/>
              <a:t>‹#›</a:t>
            </a:fld>
            <a:endParaRPr lang="ru-RU"/>
          </a:p>
        </p:txBody>
      </p:sp>
    </p:spTree>
    <p:extLst>
      <p:ext uri="{BB962C8B-B14F-4D97-AF65-F5344CB8AC3E}">
        <p14:creationId xmlns:p14="http://schemas.microsoft.com/office/powerpoint/2010/main" val="1301099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1EE924-C25C-4F4F-9BA2-13F5B517553E}"/>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0FDE9D51-1F72-446F-B3AE-DBE71E75D2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A60F34CA-6B57-4DD1-8B09-6CE2C97E2154}"/>
              </a:ext>
            </a:extLst>
          </p:cNvPr>
          <p:cNvSpPr>
            <a:spLocks noGrp="1"/>
          </p:cNvSpPr>
          <p:nvPr>
            <p:ph type="dt" sz="half" idx="10"/>
          </p:nvPr>
        </p:nvSpPr>
        <p:spPr/>
        <p:txBody>
          <a:bodyPr/>
          <a:lstStyle/>
          <a:p>
            <a:fld id="{38E1AE24-C304-42DD-B955-628FBCAC2C3C}" type="datetimeFigureOut">
              <a:rPr lang="ru-RU" smtClean="0"/>
              <a:t>24.05.2020</a:t>
            </a:fld>
            <a:endParaRPr lang="ru-RU"/>
          </a:p>
        </p:txBody>
      </p:sp>
      <p:sp>
        <p:nvSpPr>
          <p:cNvPr id="5" name="Нижний колонтитул 4">
            <a:extLst>
              <a:ext uri="{FF2B5EF4-FFF2-40B4-BE49-F238E27FC236}">
                <a16:creationId xmlns:a16="http://schemas.microsoft.com/office/drawing/2014/main" id="{59AA2658-AC18-4BA7-9C73-4FBBADE2A0B0}"/>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F90A2EE-89D2-424B-A46D-A0EE21717131}"/>
              </a:ext>
            </a:extLst>
          </p:cNvPr>
          <p:cNvSpPr>
            <a:spLocks noGrp="1"/>
          </p:cNvSpPr>
          <p:nvPr>
            <p:ph type="sldNum" sz="quarter" idx="12"/>
          </p:nvPr>
        </p:nvSpPr>
        <p:spPr/>
        <p:txBody>
          <a:bodyPr/>
          <a:lstStyle/>
          <a:p>
            <a:fld id="{50B84AB9-E2EB-4B12-B5A9-64707B6C453A}" type="slidenum">
              <a:rPr lang="ru-RU" smtClean="0"/>
              <a:t>‹#›</a:t>
            </a:fld>
            <a:endParaRPr lang="ru-RU"/>
          </a:p>
        </p:txBody>
      </p:sp>
    </p:spTree>
    <p:extLst>
      <p:ext uri="{BB962C8B-B14F-4D97-AF65-F5344CB8AC3E}">
        <p14:creationId xmlns:p14="http://schemas.microsoft.com/office/powerpoint/2010/main" val="160712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EDDB79-9F81-4508-B9A4-B1EAE16B58A4}"/>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DEDD4F51-C480-4153-9967-3FAFF7BAC2E8}"/>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91BF52EE-E619-4392-A07B-2A156E4FC4D2}"/>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F9E0FE98-525C-42A3-BD59-14DBF891B08D}"/>
              </a:ext>
            </a:extLst>
          </p:cNvPr>
          <p:cNvSpPr>
            <a:spLocks noGrp="1"/>
          </p:cNvSpPr>
          <p:nvPr>
            <p:ph type="dt" sz="half" idx="10"/>
          </p:nvPr>
        </p:nvSpPr>
        <p:spPr/>
        <p:txBody>
          <a:bodyPr/>
          <a:lstStyle/>
          <a:p>
            <a:fld id="{38E1AE24-C304-42DD-B955-628FBCAC2C3C}" type="datetimeFigureOut">
              <a:rPr lang="ru-RU" smtClean="0"/>
              <a:t>24.05.2020</a:t>
            </a:fld>
            <a:endParaRPr lang="ru-RU"/>
          </a:p>
        </p:txBody>
      </p:sp>
      <p:sp>
        <p:nvSpPr>
          <p:cNvPr id="6" name="Нижний колонтитул 5">
            <a:extLst>
              <a:ext uri="{FF2B5EF4-FFF2-40B4-BE49-F238E27FC236}">
                <a16:creationId xmlns:a16="http://schemas.microsoft.com/office/drawing/2014/main" id="{1662E152-6657-45F6-A649-F33D42C52A3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5142CAC5-3411-4AD8-90E1-7C32B4B9D4EE}"/>
              </a:ext>
            </a:extLst>
          </p:cNvPr>
          <p:cNvSpPr>
            <a:spLocks noGrp="1"/>
          </p:cNvSpPr>
          <p:nvPr>
            <p:ph type="sldNum" sz="quarter" idx="12"/>
          </p:nvPr>
        </p:nvSpPr>
        <p:spPr/>
        <p:txBody>
          <a:bodyPr/>
          <a:lstStyle/>
          <a:p>
            <a:fld id="{50B84AB9-E2EB-4B12-B5A9-64707B6C453A}" type="slidenum">
              <a:rPr lang="ru-RU" smtClean="0"/>
              <a:t>‹#›</a:t>
            </a:fld>
            <a:endParaRPr lang="ru-RU"/>
          </a:p>
        </p:txBody>
      </p:sp>
    </p:spTree>
    <p:extLst>
      <p:ext uri="{BB962C8B-B14F-4D97-AF65-F5344CB8AC3E}">
        <p14:creationId xmlns:p14="http://schemas.microsoft.com/office/powerpoint/2010/main" val="674215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ACEBD66-E206-46E3-9599-A655572556BB}"/>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A71FFA9B-D526-4085-B5B3-FA4242CCF4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805B5042-E9D7-451F-B126-634823A5B4B5}"/>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DE8DDE59-AAEE-4637-9E58-EED2CBF892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642BE80E-827F-4866-86F5-86039593B7E2}"/>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69CFDDE1-30AC-4396-9F8B-A00F7CA81708}"/>
              </a:ext>
            </a:extLst>
          </p:cNvPr>
          <p:cNvSpPr>
            <a:spLocks noGrp="1"/>
          </p:cNvSpPr>
          <p:nvPr>
            <p:ph type="dt" sz="half" idx="10"/>
          </p:nvPr>
        </p:nvSpPr>
        <p:spPr/>
        <p:txBody>
          <a:bodyPr/>
          <a:lstStyle/>
          <a:p>
            <a:fld id="{38E1AE24-C304-42DD-B955-628FBCAC2C3C}" type="datetimeFigureOut">
              <a:rPr lang="ru-RU" smtClean="0"/>
              <a:t>24.05.2020</a:t>
            </a:fld>
            <a:endParaRPr lang="ru-RU"/>
          </a:p>
        </p:txBody>
      </p:sp>
      <p:sp>
        <p:nvSpPr>
          <p:cNvPr id="8" name="Нижний колонтитул 7">
            <a:extLst>
              <a:ext uri="{FF2B5EF4-FFF2-40B4-BE49-F238E27FC236}">
                <a16:creationId xmlns:a16="http://schemas.microsoft.com/office/drawing/2014/main" id="{83AF8FBB-56E7-4D00-AC44-CE7AA73250F2}"/>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7DAF2148-5A0C-465D-BE69-1FE84C0B05EB}"/>
              </a:ext>
            </a:extLst>
          </p:cNvPr>
          <p:cNvSpPr>
            <a:spLocks noGrp="1"/>
          </p:cNvSpPr>
          <p:nvPr>
            <p:ph type="sldNum" sz="quarter" idx="12"/>
          </p:nvPr>
        </p:nvSpPr>
        <p:spPr/>
        <p:txBody>
          <a:bodyPr/>
          <a:lstStyle/>
          <a:p>
            <a:fld id="{50B84AB9-E2EB-4B12-B5A9-64707B6C453A}" type="slidenum">
              <a:rPr lang="ru-RU" smtClean="0"/>
              <a:t>‹#›</a:t>
            </a:fld>
            <a:endParaRPr lang="ru-RU"/>
          </a:p>
        </p:txBody>
      </p:sp>
    </p:spTree>
    <p:extLst>
      <p:ext uri="{BB962C8B-B14F-4D97-AF65-F5344CB8AC3E}">
        <p14:creationId xmlns:p14="http://schemas.microsoft.com/office/powerpoint/2010/main" val="2255277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88138A-EA60-4C80-BCDF-64A06DD27301}"/>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81B9C90C-CD60-4F3B-90C0-90D4E697E50D}"/>
              </a:ext>
            </a:extLst>
          </p:cNvPr>
          <p:cNvSpPr>
            <a:spLocks noGrp="1"/>
          </p:cNvSpPr>
          <p:nvPr>
            <p:ph type="dt" sz="half" idx="10"/>
          </p:nvPr>
        </p:nvSpPr>
        <p:spPr/>
        <p:txBody>
          <a:bodyPr/>
          <a:lstStyle/>
          <a:p>
            <a:fld id="{38E1AE24-C304-42DD-B955-628FBCAC2C3C}" type="datetimeFigureOut">
              <a:rPr lang="ru-RU" smtClean="0"/>
              <a:t>24.05.2020</a:t>
            </a:fld>
            <a:endParaRPr lang="ru-RU"/>
          </a:p>
        </p:txBody>
      </p:sp>
      <p:sp>
        <p:nvSpPr>
          <p:cNvPr id="4" name="Нижний колонтитул 3">
            <a:extLst>
              <a:ext uri="{FF2B5EF4-FFF2-40B4-BE49-F238E27FC236}">
                <a16:creationId xmlns:a16="http://schemas.microsoft.com/office/drawing/2014/main" id="{C0DD52F6-B3FD-49CB-8AB4-B488C0E7E9BD}"/>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8B5FBF7C-1EBC-4F39-9E39-42C6751EB9A6}"/>
              </a:ext>
            </a:extLst>
          </p:cNvPr>
          <p:cNvSpPr>
            <a:spLocks noGrp="1"/>
          </p:cNvSpPr>
          <p:nvPr>
            <p:ph type="sldNum" sz="quarter" idx="12"/>
          </p:nvPr>
        </p:nvSpPr>
        <p:spPr/>
        <p:txBody>
          <a:bodyPr/>
          <a:lstStyle/>
          <a:p>
            <a:fld id="{50B84AB9-E2EB-4B12-B5A9-64707B6C453A}" type="slidenum">
              <a:rPr lang="ru-RU" smtClean="0"/>
              <a:t>‹#›</a:t>
            </a:fld>
            <a:endParaRPr lang="ru-RU"/>
          </a:p>
        </p:txBody>
      </p:sp>
    </p:spTree>
    <p:extLst>
      <p:ext uri="{BB962C8B-B14F-4D97-AF65-F5344CB8AC3E}">
        <p14:creationId xmlns:p14="http://schemas.microsoft.com/office/powerpoint/2010/main" val="651395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49657E2C-BBAA-4FD8-A00A-1C4AAACA1612}"/>
              </a:ext>
            </a:extLst>
          </p:cNvPr>
          <p:cNvSpPr>
            <a:spLocks noGrp="1"/>
          </p:cNvSpPr>
          <p:nvPr>
            <p:ph type="dt" sz="half" idx="10"/>
          </p:nvPr>
        </p:nvSpPr>
        <p:spPr/>
        <p:txBody>
          <a:bodyPr/>
          <a:lstStyle/>
          <a:p>
            <a:fld id="{38E1AE24-C304-42DD-B955-628FBCAC2C3C}" type="datetimeFigureOut">
              <a:rPr lang="ru-RU" smtClean="0"/>
              <a:t>24.05.2020</a:t>
            </a:fld>
            <a:endParaRPr lang="ru-RU"/>
          </a:p>
        </p:txBody>
      </p:sp>
      <p:sp>
        <p:nvSpPr>
          <p:cNvPr id="3" name="Нижний колонтитул 2">
            <a:extLst>
              <a:ext uri="{FF2B5EF4-FFF2-40B4-BE49-F238E27FC236}">
                <a16:creationId xmlns:a16="http://schemas.microsoft.com/office/drawing/2014/main" id="{73F0BB0D-8E7B-4B9E-9680-C473E5EFC001}"/>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74D94B6C-F8EE-4647-B7F4-81B5CF5430D4}"/>
              </a:ext>
            </a:extLst>
          </p:cNvPr>
          <p:cNvSpPr>
            <a:spLocks noGrp="1"/>
          </p:cNvSpPr>
          <p:nvPr>
            <p:ph type="sldNum" sz="quarter" idx="12"/>
          </p:nvPr>
        </p:nvSpPr>
        <p:spPr/>
        <p:txBody>
          <a:bodyPr/>
          <a:lstStyle/>
          <a:p>
            <a:fld id="{50B84AB9-E2EB-4B12-B5A9-64707B6C453A}" type="slidenum">
              <a:rPr lang="ru-RU" smtClean="0"/>
              <a:t>‹#›</a:t>
            </a:fld>
            <a:endParaRPr lang="ru-RU"/>
          </a:p>
        </p:txBody>
      </p:sp>
    </p:spTree>
    <p:extLst>
      <p:ext uri="{BB962C8B-B14F-4D97-AF65-F5344CB8AC3E}">
        <p14:creationId xmlns:p14="http://schemas.microsoft.com/office/powerpoint/2010/main" val="538008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BB9744-251A-475B-BD4D-F10809B44206}"/>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0C7542EE-2750-4E9E-A644-9FE15E3783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0939B6E-DADA-4A56-AA5D-9FE441DD33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7E818E2-312A-43F4-B5A3-CC156D5CF8B0}"/>
              </a:ext>
            </a:extLst>
          </p:cNvPr>
          <p:cNvSpPr>
            <a:spLocks noGrp="1"/>
          </p:cNvSpPr>
          <p:nvPr>
            <p:ph type="dt" sz="half" idx="10"/>
          </p:nvPr>
        </p:nvSpPr>
        <p:spPr/>
        <p:txBody>
          <a:bodyPr/>
          <a:lstStyle/>
          <a:p>
            <a:fld id="{38E1AE24-C304-42DD-B955-628FBCAC2C3C}" type="datetimeFigureOut">
              <a:rPr lang="ru-RU" smtClean="0"/>
              <a:t>24.05.2020</a:t>
            </a:fld>
            <a:endParaRPr lang="ru-RU"/>
          </a:p>
        </p:txBody>
      </p:sp>
      <p:sp>
        <p:nvSpPr>
          <p:cNvPr id="6" name="Нижний колонтитул 5">
            <a:extLst>
              <a:ext uri="{FF2B5EF4-FFF2-40B4-BE49-F238E27FC236}">
                <a16:creationId xmlns:a16="http://schemas.microsoft.com/office/drawing/2014/main" id="{96BC9AB2-54BB-456B-8E2A-3EC751766CD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393BAA9-BAA0-44B1-B572-ABFD5F85C155}"/>
              </a:ext>
            </a:extLst>
          </p:cNvPr>
          <p:cNvSpPr>
            <a:spLocks noGrp="1"/>
          </p:cNvSpPr>
          <p:nvPr>
            <p:ph type="sldNum" sz="quarter" idx="12"/>
          </p:nvPr>
        </p:nvSpPr>
        <p:spPr/>
        <p:txBody>
          <a:bodyPr/>
          <a:lstStyle/>
          <a:p>
            <a:fld id="{50B84AB9-E2EB-4B12-B5A9-64707B6C453A}" type="slidenum">
              <a:rPr lang="ru-RU" smtClean="0"/>
              <a:t>‹#›</a:t>
            </a:fld>
            <a:endParaRPr lang="ru-RU"/>
          </a:p>
        </p:txBody>
      </p:sp>
    </p:spTree>
    <p:extLst>
      <p:ext uri="{BB962C8B-B14F-4D97-AF65-F5344CB8AC3E}">
        <p14:creationId xmlns:p14="http://schemas.microsoft.com/office/powerpoint/2010/main" val="2487023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030690-00B4-4F41-8F40-78B0EDE8D59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E2AB3D25-F36C-4444-B423-05F89FB54F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719964B8-764C-441B-91FE-1C1920B918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8548E50A-6F1B-44D1-BD96-65E228540FE6}"/>
              </a:ext>
            </a:extLst>
          </p:cNvPr>
          <p:cNvSpPr>
            <a:spLocks noGrp="1"/>
          </p:cNvSpPr>
          <p:nvPr>
            <p:ph type="dt" sz="half" idx="10"/>
          </p:nvPr>
        </p:nvSpPr>
        <p:spPr/>
        <p:txBody>
          <a:bodyPr/>
          <a:lstStyle/>
          <a:p>
            <a:fld id="{38E1AE24-C304-42DD-B955-628FBCAC2C3C}" type="datetimeFigureOut">
              <a:rPr lang="ru-RU" smtClean="0"/>
              <a:t>24.05.2020</a:t>
            </a:fld>
            <a:endParaRPr lang="ru-RU"/>
          </a:p>
        </p:txBody>
      </p:sp>
      <p:sp>
        <p:nvSpPr>
          <p:cNvPr id="6" name="Нижний колонтитул 5">
            <a:extLst>
              <a:ext uri="{FF2B5EF4-FFF2-40B4-BE49-F238E27FC236}">
                <a16:creationId xmlns:a16="http://schemas.microsoft.com/office/drawing/2014/main" id="{5F39F536-D94B-401B-959B-60ADACDC1B6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9F8E6CB-8DB0-429A-92F6-30C6D8211B47}"/>
              </a:ext>
            </a:extLst>
          </p:cNvPr>
          <p:cNvSpPr>
            <a:spLocks noGrp="1"/>
          </p:cNvSpPr>
          <p:nvPr>
            <p:ph type="sldNum" sz="quarter" idx="12"/>
          </p:nvPr>
        </p:nvSpPr>
        <p:spPr/>
        <p:txBody>
          <a:bodyPr/>
          <a:lstStyle/>
          <a:p>
            <a:fld id="{50B84AB9-E2EB-4B12-B5A9-64707B6C453A}" type="slidenum">
              <a:rPr lang="ru-RU" smtClean="0"/>
              <a:t>‹#›</a:t>
            </a:fld>
            <a:endParaRPr lang="ru-RU"/>
          </a:p>
        </p:txBody>
      </p:sp>
    </p:spTree>
    <p:extLst>
      <p:ext uri="{BB962C8B-B14F-4D97-AF65-F5344CB8AC3E}">
        <p14:creationId xmlns:p14="http://schemas.microsoft.com/office/powerpoint/2010/main" val="2672963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5F91B7-A2F4-4180-90F2-F5B818F0F3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909ABBC5-4F4A-4639-8CC8-9234C66D6A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985A603-0234-4726-879A-36B0FBDFB2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E1AE24-C304-42DD-B955-628FBCAC2C3C}" type="datetimeFigureOut">
              <a:rPr lang="ru-RU" smtClean="0"/>
              <a:t>24.05.2020</a:t>
            </a:fld>
            <a:endParaRPr lang="ru-RU"/>
          </a:p>
        </p:txBody>
      </p:sp>
      <p:sp>
        <p:nvSpPr>
          <p:cNvPr id="5" name="Нижний колонтитул 4">
            <a:extLst>
              <a:ext uri="{FF2B5EF4-FFF2-40B4-BE49-F238E27FC236}">
                <a16:creationId xmlns:a16="http://schemas.microsoft.com/office/drawing/2014/main" id="{12064CF0-9A1B-4AEE-94CC-7459809E2F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DBFA45F0-0EAF-43C5-BC17-23A371E3C0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B84AB9-E2EB-4B12-B5A9-64707B6C453A}" type="slidenum">
              <a:rPr lang="ru-RU" smtClean="0"/>
              <a:t>‹#›</a:t>
            </a:fld>
            <a:endParaRPr lang="ru-RU"/>
          </a:p>
        </p:txBody>
      </p:sp>
    </p:spTree>
    <p:extLst>
      <p:ext uri="{BB962C8B-B14F-4D97-AF65-F5344CB8AC3E}">
        <p14:creationId xmlns:p14="http://schemas.microsoft.com/office/powerpoint/2010/main" val="2424625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B725B83-F523-42B8-A291-DAC67023732D}"/>
              </a:ext>
            </a:extLst>
          </p:cNvPr>
          <p:cNvSpPr txBox="1"/>
          <p:nvPr/>
        </p:nvSpPr>
        <p:spPr>
          <a:xfrm>
            <a:off x="2128058" y="2514600"/>
            <a:ext cx="8562109" cy="923330"/>
          </a:xfrm>
          <a:prstGeom prst="rect">
            <a:avLst/>
          </a:prstGeom>
          <a:noFill/>
        </p:spPr>
        <p:txBody>
          <a:bodyPr wrap="square" rtlCol="0">
            <a:spAutoFit/>
          </a:bodyPr>
          <a:lstStyle/>
          <a:p>
            <a:r>
              <a:rPr lang="ru-RU" sz="5400" b="1" dirty="0"/>
              <a:t>Эффективность алгоритмов</a:t>
            </a:r>
          </a:p>
        </p:txBody>
      </p:sp>
    </p:spTree>
    <p:extLst>
      <p:ext uri="{BB962C8B-B14F-4D97-AF65-F5344CB8AC3E}">
        <p14:creationId xmlns:p14="http://schemas.microsoft.com/office/powerpoint/2010/main" val="3520496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66614A9-EF56-4C04-973F-D17213147AA7}"/>
              </a:ext>
            </a:extLst>
          </p:cNvPr>
          <p:cNvSpPr/>
          <p:nvPr/>
        </p:nvSpPr>
        <p:spPr>
          <a:xfrm>
            <a:off x="377952" y="-45878"/>
            <a:ext cx="10521696" cy="6903878"/>
          </a:xfrm>
          <a:prstGeom prst="rect">
            <a:avLst/>
          </a:prstGeom>
        </p:spPr>
        <p:txBody>
          <a:bodyPr wrap="square">
            <a:spAutoFit/>
          </a:bodyPr>
          <a:lstStyle/>
          <a:p>
            <a:pPr marL="228600" algn="just">
              <a:lnSpc>
                <a:spcPct val="107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В виде программы алгоритм выглядит следующим образом:</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Const </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n=</a:t>
            </a:r>
            <a:r>
              <a:rPr lang="en-US" dirty="0">
                <a:solidFill>
                  <a:srgbClr val="006400"/>
                </a:solidFill>
                <a:latin typeface="Courier New" panose="02070309020205020404" pitchFamily="49" charset="0"/>
                <a:ea typeface="Calibri" panose="020F0502020204030204" pitchFamily="34" charset="0"/>
                <a:cs typeface="Times New Roman" panose="02020603050405020304" pitchFamily="18" charset="0"/>
              </a:rPr>
              <a:t>10</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Var  </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a:t>
            </a: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array</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t>
            </a:r>
            <a:r>
              <a:rPr lang="en-US" dirty="0">
                <a:solidFill>
                  <a:srgbClr val="006400"/>
                </a:solidFill>
                <a:latin typeface="Courier New" panose="02070309020205020404" pitchFamily="49" charset="0"/>
                <a:ea typeface="Calibri" panose="020F0502020204030204" pitchFamily="34" charset="0"/>
                <a:cs typeface="Times New Roman" panose="02020603050405020304" pitchFamily="18" charset="0"/>
              </a:rPr>
              <a:t>1.</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.n] </a:t>
            </a: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of </a:t>
            </a:r>
            <a:r>
              <a:rPr lang="en-US" dirty="0" err="1">
                <a:solidFill>
                  <a:srgbClr val="0000FF"/>
                </a:solidFill>
                <a:latin typeface="Courier New" panose="02070309020205020404" pitchFamily="49" charset="0"/>
                <a:ea typeface="Calibri" panose="020F0502020204030204" pitchFamily="34" charset="0"/>
                <a:cs typeface="Times New Roman" panose="02020603050405020304" pitchFamily="18" charset="0"/>
              </a:rPr>
              <a:t>integer</a:t>
            </a:r>
            <a:r>
              <a:rPr lang="en-US"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;i,k,p:</a:t>
            </a:r>
            <a:r>
              <a:rPr lang="en-US" dirty="0" err="1">
                <a:solidFill>
                  <a:srgbClr val="0000FF"/>
                </a:solidFill>
                <a:latin typeface="Courier New" panose="02070309020205020404" pitchFamily="49" charset="0"/>
                <a:ea typeface="Calibri" panose="020F0502020204030204" pitchFamily="34" charset="0"/>
                <a:cs typeface="Times New Roman" panose="02020603050405020304" pitchFamily="18" charset="0"/>
              </a:rPr>
              <a:t>integer</a:t>
            </a:r>
            <a:r>
              <a:rPr lang="en-US"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;Min</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Max,x:</a:t>
            </a:r>
            <a:r>
              <a:rPr lang="en-US" dirty="0" err="1">
                <a:solidFill>
                  <a:srgbClr val="0000FF"/>
                </a:solidFill>
                <a:latin typeface="Courier New" panose="02070309020205020404" pitchFamily="49" charset="0"/>
                <a:ea typeface="Calibri" panose="020F0502020204030204" pitchFamily="34" charset="0"/>
                <a:cs typeface="Times New Roman" panose="02020603050405020304" pitchFamily="18" charset="0"/>
              </a:rPr>
              <a:t>integer</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t1,t2:</a:t>
            </a:r>
            <a:r>
              <a:rPr lang="en-US" dirty="0">
                <a:solidFill>
                  <a:srgbClr val="0000FF"/>
                </a:solidFill>
                <a:latin typeface="Courier New" panose="02070309020205020404" pitchFamily="49" charset="0"/>
                <a:ea typeface="Calibri" panose="020F0502020204030204" pitchFamily="34" charset="0"/>
                <a:cs typeface="Times New Roman" panose="02020603050405020304" pitchFamily="18" charset="0"/>
              </a:rPr>
              <a:t>integer</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Begin</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For </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i:=</a:t>
            </a:r>
            <a:r>
              <a:rPr lang="en-US" dirty="0">
                <a:solidFill>
                  <a:srgbClr val="006400"/>
                </a:solidFill>
                <a:latin typeface="Courier New" panose="02070309020205020404" pitchFamily="49" charset="0"/>
                <a:ea typeface="Calibri" panose="020F0502020204030204" pitchFamily="34" charset="0"/>
                <a:cs typeface="Times New Roman" panose="02020603050405020304" pitchFamily="18" charset="0"/>
              </a:rPr>
              <a:t>1 </a:t>
            </a: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to </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n </a:t>
            </a: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do </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a:t>
            </a:r>
            <a:r>
              <a:rPr lang="en-US"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i</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t>
            </a:r>
            <a:r>
              <a:rPr lang="en-US"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i</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t>
            </a:r>
            <a:r>
              <a:rPr lang="en-US" dirty="0">
                <a:solidFill>
                  <a:srgbClr val="006400"/>
                </a:solidFill>
                <a:latin typeface="Courier New" panose="02070309020205020404" pitchFamily="49" charset="0"/>
                <a:ea typeface="Calibri" panose="020F0502020204030204" pitchFamily="34" charset="0"/>
                <a:cs typeface="Times New Roman" panose="02020603050405020304" pitchFamily="18" charset="0"/>
              </a:rPr>
              <a:t>3</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k:=Random(</a:t>
            </a:r>
            <a:r>
              <a:rPr lang="en-US" dirty="0">
                <a:solidFill>
                  <a:srgbClr val="006400"/>
                </a:solidFill>
                <a:latin typeface="Courier New" panose="02070309020205020404" pitchFamily="49" charset="0"/>
                <a:ea typeface="Calibri" panose="020F0502020204030204" pitchFamily="34" charset="0"/>
                <a:cs typeface="Times New Roman" panose="02020603050405020304" pitchFamily="18" charset="0"/>
              </a:rPr>
              <a:t>1</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t>
            </a:r>
            <a:r>
              <a:rPr lang="en-US" dirty="0">
                <a:solidFill>
                  <a:srgbClr val="006400"/>
                </a:solidFill>
                <a:latin typeface="Courier New" panose="02070309020205020404" pitchFamily="49" charset="0"/>
                <a:ea typeface="Calibri" panose="020F0502020204030204" pitchFamily="34" charset="0"/>
                <a:cs typeface="Times New Roman" panose="02020603050405020304" pitchFamily="18" charset="0"/>
              </a:rPr>
              <a:t>3</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*n); // </a:t>
            </a:r>
            <a:r>
              <a:rPr lang="ru-RU"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Искомый элемент</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dirty="0">
                <a:solidFill>
                  <a:srgbClr val="008000"/>
                </a:solidFill>
                <a:latin typeface="Courier New" panose="02070309020205020404" pitchFamily="49" charset="0"/>
                <a:ea typeface="Calibri" panose="020F0502020204030204" pitchFamily="34" charset="0"/>
                <a:cs typeface="Times New Roman" panose="02020603050405020304" pitchFamily="18" charset="0"/>
              </a:rPr>
              <a:t>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solidFill>
                  <a:srgbClr val="008000"/>
                </a:solidFill>
                <a:latin typeface="Courier New" panose="02070309020205020404" pitchFamily="49" charset="0"/>
                <a:ea typeface="Calibri" panose="020F0502020204030204" pitchFamily="34" charset="0"/>
                <a:cs typeface="Times New Roman" panose="02020603050405020304" pitchFamily="18" charset="0"/>
              </a:rPr>
              <a:t>    </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t1:=</a:t>
            </a:r>
            <a:r>
              <a:rPr lang="en-US"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MilliSeconds</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ru-RU"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p:=</a:t>
            </a:r>
            <a:r>
              <a:rPr lang="ru-RU" dirty="0">
                <a:solidFill>
                  <a:srgbClr val="006400"/>
                </a:solidFill>
                <a:latin typeface="Courier New" panose="02070309020205020404" pitchFamily="49" charset="0"/>
                <a:ea typeface="Calibri" panose="020F0502020204030204" pitchFamily="34" charset="0"/>
                <a:cs typeface="Times New Roman" panose="02020603050405020304" pitchFamily="18" charset="0"/>
              </a:rPr>
              <a:t>0</a:t>
            </a:r>
            <a:r>
              <a:rPr lang="ru-RU"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ru-RU" dirty="0">
                <a:solidFill>
                  <a:srgbClr val="008000"/>
                </a:solidFill>
                <a:latin typeface="Courier New" panose="02070309020205020404" pitchFamily="49" charset="0"/>
                <a:ea typeface="Calibri" panose="020F0502020204030204" pitchFamily="34" charset="0"/>
                <a:cs typeface="Times New Roman" panose="02020603050405020304" pitchFamily="18" charset="0"/>
              </a:rPr>
              <a:t>// Индекс найденного элемента (флаг успешности поиска)</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dirty="0">
                <a:solidFill>
                  <a:srgbClr val="008000"/>
                </a:solidFill>
                <a:latin typeface="Courier New" panose="02070309020205020404" pitchFamily="49" charset="0"/>
                <a:ea typeface="Calibri" panose="020F0502020204030204" pitchFamily="34" charset="0"/>
                <a:cs typeface="Times New Roman" panose="02020603050405020304" pitchFamily="18" charset="0"/>
              </a:rPr>
              <a:t>      </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Min:=</a:t>
            </a:r>
            <a:r>
              <a:rPr lang="en-US" dirty="0">
                <a:solidFill>
                  <a:srgbClr val="006400"/>
                </a:solidFill>
                <a:latin typeface="Courier New" panose="02070309020205020404" pitchFamily="49" charset="0"/>
                <a:ea typeface="Calibri" panose="020F0502020204030204" pitchFamily="34" charset="0"/>
                <a:cs typeface="Times New Roman" panose="02020603050405020304" pitchFamily="18" charset="0"/>
              </a:rPr>
              <a:t>1</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Max:=n;</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Repeat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x:=(Min+Max) </a:t>
            </a:r>
            <a:r>
              <a:rPr lang="en-US" b="1"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Div</a:t>
            </a: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dirty="0">
                <a:solidFill>
                  <a:srgbClr val="006400"/>
                </a:solidFill>
                <a:latin typeface="Courier New" panose="02070309020205020404" pitchFamily="49" charset="0"/>
                <a:ea typeface="Calibri" panose="020F0502020204030204" pitchFamily="34" charset="0"/>
                <a:cs typeface="Times New Roman" panose="02020603050405020304" pitchFamily="18" charset="0"/>
              </a:rPr>
              <a:t>2</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If </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k=a[Min] </a:t>
            </a: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then </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p:=Min;</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If </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k=a[Max] </a:t>
            </a: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then </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p:=Max;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If </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k=a[x] </a:t>
            </a: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then </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p:=x;</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If </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k&lt;a[x] </a:t>
            </a: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then </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Max:=x;</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If </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k&gt;a[x] </a:t>
            </a: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then </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Min:=x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Until </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(p&gt;</a:t>
            </a:r>
            <a:r>
              <a:rPr lang="en-US" dirty="0">
                <a:solidFill>
                  <a:srgbClr val="006400"/>
                </a:solidFill>
                <a:latin typeface="Courier New" panose="02070309020205020404" pitchFamily="49" charset="0"/>
                <a:ea typeface="Calibri" panose="020F0502020204030204" pitchFamily="34" charset="0"/>
                <a:cs typeface="Times New Roman" panose="02020603050405020304" pitchFamily="18" charset="0"/>
              </a:rPr>
              <a:t>0</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Or </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((Max-Min)&lt;=</a:t>
            </a:r>
            <a:r>
              <a:rPr lang="en-US" dirty="0">
                <a:solidFill>
                  <a:srgbClr val="006400"/>
                </a:solidFill>
                <a:latin typeface="Courier New" panose="02070309020205020404" pitchFamily="49" charset="0"/>
                <a:ea typeface="Calibri" panose="020F0502020204030204" pitchFamily="34" charset="0"/>
                <a:cs typeface="Times New Roman" panose="02020603050405020304" pitchFamily="18" charset="0"/>
              </a:rPr>
              <a:t>1</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t2:=</a:t>
            </a:r>
            <a:r>
              <a:rPr lang="en-US"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MilliSeconds</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Writeln</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(t2-t1);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Writeln</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t>
            </a:r>
            <a:r>
              <a:rPr lang="en-US" dirty="0">
                <a:solidFill>
                  <a:srgbClr val="0000FF"/>
                </a:solidFill>
                <a:latin typeface="Courier New" panose="02070309020205020404" pitchFamily="49" charset="0"/>
                <a:ea typeface="Calibri" panose="020F0502020204030204" pitchFamily="34" charset="0"/>
                <a:cs typeface="Times New Roman" panose="02020603050405020304" pitchFamily="18" charset="0"/>
              </a:rPr>
              <a:t>'index='</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,p)</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0"/>
              </a:spcAft>
            </a:pPr>
            <a:r>
              <a:rPr lang="en-US" b="1"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end</a:t>
            </a:r>
            <a:r>
              <a:rPr lang="en-US"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80831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2927778-1A0C-4644-B6C1-53D01D59BCB0}"/>
              </a:ext>
            </a:extLst>
          </p:cNvPr>
          <p:cNvSpPr/>
          <p:nvPr/>
        </p:nvSpPr>
        <p:spPr>
          <a:xfrm>
            <a:off x="560832" y="957352"/>
            <a:ext cx="10875264" cy="3234283"/>
          </a:xfrm>
          <a:prstGeom prst="rect">
            <a:avLst/>
          </a:prstGeom>
        </p:spPr>
        <p:txBody>
          <a:bodyPr wrap="square">
            <a:spAutoFit/>
          </a:bodyPr>
          <a:lstStyle/>
          <a:p>
            <a:pPr indent="449580" algn="just">
              <a:lnSpc>
                <a:spcPct val="107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Если рассмотреть работу алгоритма по шагам, то нетрудно заметить, что в худшем случае основной цикл поиска сработает </a:t>
            </a:r>
            <a:r>
              <a:rPr lang="en-US" sz="2400" dirty="0">
                <a:latin typeface="Times New Roman" panose="02020603050405020304" pitchFamily="18" charset="0"/>
                <a:ea typeface="Calibri" panose="020F0502020204030204" pitchFamily="34" charset="0"/>
                <a:cs typeface="Times New Roman" panose="02020603050405020304" pitchFamily="18" charset="0"/>
              </a:rPr>
              <a:t>Log</a:t>
            </a:r>
            <a:r>
              <a:rPr lang="ru-RU" sz="2400" baseline="-25000" dirty="0">
                <a:latin typeface="Times New Roman" panose="02020603050405020304" pitchFamily="18" charset="0"/>
                <a:ea typeface="Calibri" panose="020F0502020204030204" pitchFamily="34" charset="0"/>
                <a:cs typeface="Times New Roman" panose="02020603050405020304" pitchFamily="18" charset="0"/>
              </a:rPr>
              <a:t>2</a:t>
            </a:r>
            <a:r>
              <a:rPr lang="ru-RU" sz="2400" dirty="0">
                <a:latin typeface="Times New Roman" panose="02020603050405020304" pitchFamily="18" charset="0"/>
                <a:ea typeface="Calibri" panose="020F0502020204030204" pitchFamily="34" charset="0"/>
                <a:cs typeface="Times New Roman" panose="02020603050405020304" pitchFamily="18" charset="0"/>
              </a:rPr>
              <a:t>(</a:t>
            </a:r>
            <a:r>
              <a:rPr lang="en-US" sz="2400" dirty="0">
                <a:latin typeface="Times New Roman" panose="02020603050405020304" pitchFamily="18" charset="0"/>
                <a:ea typeface="Calibri" panose="020F0502020204030204" pitchFamily="34" charset="0"/>
                <a:cs typeface="Times New Roman" panose="02020603050405020304" pitchFamily="18" charset="0"/>
              </a:rPr>
              <a:t>N</a:t>
            </a:r>
            <a:r>
              <a:rPr lang="ru-RU" sz="2400" dirty="0">
                <a:latin typeface="Times New Roman" panose="02020603050405020304" pitchFamily="18" charset="0"/>
                <a:ea typeface="Calibri" panose="020F0502020204030204" pitchFamily="34" charset="0"/>
                <a:cs typeface="Times New Roman" panose="02020603050405020304" pitchFamily="18" charset="0"/>
              </a:rPr>
              <a:t>) раз.</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Таким образом, алгоритмическая сложность данного алгоритма будет являться логарифмической.</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Эффективность рассмотренных алгоритмов поиска можно сравнить следующим образом.</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При </a:t>
            </a:r>
            <a:r>
              <a:rPr lang="en-US" sz="2400" dirty="0">
                <a:latin typeface="Times New Roman" panose="02020603050405020304" pitchFamily="18" charset="0"/>
                <a:ea typeface="Calibri" panose="020F0502020204030204" pitchFamily="34" charset="0"/>
                <a:cs typeface="Times New Roman" panose="02020603050405020304" pitchFamily="18" charset="0"/>
              </a:rPr>
              <a:t>N</a:t>
            </a:r>
            <a:r>
              <a:rPr lang="ru-RU" sz="2400" dirty="0">
                <a:latin typeface="Times New Roman" panose="02020603050405020304" pitchFamily="18" charset="0"/>
                <a:ea typeface="Calibri" panose="020F0502020204030204" pitchFamily="34" charset="0"/>
                <a:cs typeface="Times New Roman" panose="02020603050405020304" pitchFamily="18" charset="0"/>
              </a:rPr>
              <a:t>=10000 в случае последовательного поиска в среднем будет произведено 5000 сравнений, а в случае двоичного  - 13..14 сравнений.</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4903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7C54F2A-F990-4F65-B046-D37E81635F50}"/>
              </a:ext>
            </a:extLst>
          </p:cNvPr>
          <p:cNvSpPr/>
          <p:nvPr/>
        </p:nvSpPr>
        <p:spPr>
          <a:xfrm>
            <a:off x="158496" y="278265"/>
            <a:ext cx="11265408" cy="6301469"/>
          </a:xfrm>
          <a:prstGeom prst="rect">
            <a:avLst/>
          </a:prstGeom>
        </p:spPr>
        <p:txBody>
          <a:bodyPr wrap="square">
            <a:spAutoFit/>
          </a:bodyPr>
          <a:lstStyle/>
          <a:p>
            <a:pPr indent="449580" algn="just">
              <a:lnSpc>
                <a:spcPct val="107000"/>
              </a:lnSpc>
              <a:spcAft>
                <a:spcPts val="0"/>
              </a:spcAft>
            </a:pPr>
            <a:r>
              <a:rPr lang="ru-RU" i="1" dirty="0">
                <a:latin typeface="Times New Roman" panose="02020603050405020304" pitchFamily="18" charset="0"/>
                <a:ea typeface="Calibri" panose="020F0502020204030204" pitchFamily="34" charset="0"/>
                <a:cs typeface="Times New Roman" panose="02020603050405020304" pitchFamily="18" charset="0"/>
              </a:rPr>
              <a:t>Пример 3</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Пузырьковая сортировка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Одним из вариантов  пузырьковой сортировки является: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dirty="0">
                <a:latin typeface="Courier New" panose="02070309020205020404" pitchFamily="49"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449580">
              <a:lnSpc>
                <a:spcPct val="107000"/>
              </a:lnSpc>
              <a:spcAft>
                <a:spcPts val="0"/>
              </a:spcAft>
            </a:pPr>
            <a:r>
              <a:rPr lang="en-US" sz="12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For </a:t>
            </a: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i:=</a:t>
            </a:r>
            <a:r>
              <a:rPr lang="en-US" sz="1200" dirty="0">
                <a:solidFill>
                  <a:srgbClr val="006400"/>
                </a:solidFill>
                <a:effectLst/>
                <a:latin typeface="Courier New" panose="02070309020205020404" pitchFamily="49" charset="0"/>
                <a:ea typeface="Calibri" panose="020F0502020204030204" pitchFamily="34" charset="0"/>
                <a:cs typeface="Times New Roman" panose="02020603050405020304" pitchFamily="18" charset="0"/>
              </a:rPr>
              <a:t>1 </a:t>
            </a:r>
            <a:r>
              <a:rPr lang="en-US" sz="12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to </a:t>
            </a: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n-</a:t>
            </a:r>
            <a:r>
              <a:rPr lang="en-US" sz="1200" dirty="0">
                <a:solidFill>
                  <a:srgbClr val="006400"/>
                </a:solidFill>
                <a:effectLst/>
                <a:latin typeface="Courier New" panose="02070309020205020404" pitchFamily="49" charset="0"/>
                <a:ea typeface="Calibri" panose="020F0502020204030204" pitchFamily="34" charset="0"/>
                <a:cs typeface="Times New Roman" panose="02020603050405020304" pitchFamily="18" charset="0"/>
              </a:rPr>
              <a:t>1 </a:t>
            </a:r>
            <a:r>
              <a:rPr lang="en-US" sz="12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do</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449580">
              <a:lnSpc>
                <a:spcPct val="107000"/>
              </a:lnSpc>
              <a:spcAft>
                <a:spcPts val="0"/>
              </a:spcAft>
            </a:pPr>
            <a:r>
              <a:rPr lang="en-US" sz="12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For </a:t>
            </a: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j:=i+</a:t>
            </a:r>
            <a:r>
              <a:rPr lang="en-US" sz="1200" dirty="0">
                <a:solidFill>
                  <a:srgbClr val="006400"/>
                </a:solidFill>
                <a:effectLst/>
                <a:latin typeface="Courier New" panose="02070309020205020404" pitchFamily="49" charset="0"/>
                <a:ea typeface="Calibri" panose="020F0502020204030204" pitchFamily="34" charset="0"/>
                <a:cs typeface="Times New Roman" panose="02020603050405020304" pitchFamily="18" charset="0"/>
              </a:rPr>
              <a:t>1 </a:t>
            </a:r>
            <a:r>
              <a:rPr lang="en-US" sz="12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to </a:t>
            </a: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n </a:t>
            </a:r>
            <a:r>
              <a:rPr lang="en-US" sz="12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do</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449580">
              <a:lnSpc>
                <a:spcPct val="107000"/>
              </a:lnSpc>
              <a:spcAft>
                <a:spcPts val="0"/>
              </a:spcAft>
            </a:pPr>
            <a:r>
              <a:rPr lang="en-US" sz="12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If </a:t>
            </a: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a:t>
            </a:r>
            <a:r>
              <a:rPr lang="en-US" sz="12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i</a:t>
            </a: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]&gt;a[j] </a:t>
            </a:r>
            <a:r>
              <a:rPr lang="en-US" sz="12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then </a:t>
            </a:r>
            <a:r>
              <a:rPr lang="en-US" sz="1200" b="1"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Obmen</a:t>
            </a:r>
            <a:r>
              <a:rPr lang="en-US" sz="12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r>
              <a:rPr lang="en-US" sz="1200" b="1"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a,b</a:t>
            </a:r>
            <a:r>
              <a:rPr lang="en-US" sz="12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Оценим его алгоритмическую сложность.</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В алгоритмы реализуются две основных операции – сравнение и, при необходимости, обмен элементов массива.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Количество сравнений фиксировано, определяется параметрами циклов и будет равно </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-1)/2.</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Количество обменов зависит от ситуации в массиве.</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в худшем случае (если массив отсортирован в обратном порядке) количество обменов будет равно количеству проверок;</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в лучшем случае (если массив уже отсортирован в порядке возрастания) количество обменов будет равно 0;</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в среднем случае количество проверок будет равно (</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-1)/2+0)/2= </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-1)/4.</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Таким образом, функция алгоритмической сложности будет выглядеть следующим образом: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f</a:t>
            </a:r>
            <a:r>
              <a:rPr lang="ru-RU" dirty="0">
                <a:latin typeface="Times New Roman" panose="02020603050405020304" pitchFamily="18" charset="0"/>
                <a:ea typeface="Calibri" panose="020F0502020204030204" pitchFamily="34" charset="0"/>
                <a:cs typeface="Times New Roman" panose="02020603050405020304" pitchFamily="18" charset="0"/>
              </a:rPr>
              <a:t>(сравнений)+</a:t>
            </a:r>
            <a:r>
              <a:rPr lang="en-US" dirty="0">
                <a:latin typeface="Times New Roman" panose="02020603050405020304" pitchFamily="18" charset="0"/>
                <a:ea typeface="Calibri" panose="020F0502020204030204" pitchFamily="34" charset="0"/>
                <a:cs typeface="Times New Roman" panose="02020603050405020304" pitchFamily="18" charset="0"/>
              </a:rPr>
              <a:t>f</a:t>
            </a:r>
            <a:r>
              <a:rPr lang="ru-RU" dirty="0">
                <a:latin typeface="Times New Roman" panose="02020603050405020304" pitchFamily="18" charset="0"/>
                <a:ea typeface="Calibri" panose="020F0502020204030204" pitchFamily="34" charset="0"/>
                <a:cs typeface="Times New Roman" panose="02020603050405020304" pitchFamily="18" charset="0"/>
              </a:rPr>
              <a:t>(обменов)= </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-1)/2 + </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-1)/4=3*</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-1)/4=3*(</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baseline="30000" dirty="0">
                <a:latin typeface="Times New Roman" panose="02020603050405020304" pitchFamily="18" charset="0"/>
                <a:ea typeface="Calibri" panose="020F0502020204030204" pitchFamily="34" charset="0"/>
                <a:cs typeface="Times New Roman" panose="02020603050405020304" pitchFamily="18" charset="0"/>
              </a:rPr>
              <a:t>2</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)/4.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Тогда производительность алгоритма будет равна: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ctr">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O</a:t>
            </a:r>
            <a:r>
              <a:rPr lang="ru-RU" dirty="0">
                <a:latin typeface="Times New Roman" panose="02020603050405020304" pitchFamily="18" charset="0"/>
                <a:ea typeface="Calibri" panose="020F0502020204030204" pitchFamily="34" charset="0"/>
                <a:cs typeface="Times New Roman" panose="02020603050405020304" pitchFamily="18" charset="0"/>
              </a:rPr>
              <a:t>(3*(</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baseline="30000" dirty="0">
                <a:latin typeface="Times New Roman" panose="02020603050405020304" pitchFamily="18" charset="0"/>
                <a:ea typeface="Calibri" panose="020F0502020204030204" pitchFamily="34" charset="0"/>
                <a:cs typeface="Times New Roman" panose="02020603050405020304" pitchFamily="18" charset="0"/>
              </a:rPr>
              <a:t>2 </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)/4) = </a:t>
            </a:r>
            <a:r>
              <a:rPr lang="en-US" dirty="0">
                <a:latin typeface="Times New Roman" panose="02020603050405020304" pitchFamily="18" charset="0"/>
                <a:ea typeface="Calibri" panose="020F0502020204030204" pitchFamily="34" charset="0"/>
                <a:cs typeface="Times New Roman" panose="02020603050405020304" pitchFamily="18" charset="0"/>
              </a:rPr>
              <a:t>O</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baseline="30000" dirty="0">
                <a:latin typeface="Times New Roman" panose="02020603050405020304" pitchFamily="18" charset="0"/>
                <a:ea typeface="Calibri" panose="020F0502020204030204" pitchFamily="34" charset="0"/>
                <a:cs typeface="Times New Roman" panose="02020603050405020304" pitchFamily="18" charset="0"/>
              </a:rPr>
              <a:t>2</a:t>
            </a:r>
            <a:r>
              <a:rPr lang="ru-RU" dirty="0">
                <a:latin typeface="Times New Roman" panose="02020603050405020304" pitchFamily="18" charset="0"/>
                <a:ea typeface="Calibri" panose="020F0502020204030204" pitchFamily="34" charset="0"/>
                <a:cs typeface="Times New Roman" panose="02020603050405020304" pitchFamily="18" charset="0"/>
              </a:rPr>
              <a:t> – </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 =(при </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 стремящемся к бесконечности)=</a:t>
            </a:r>
            <a:r>
              <a:rPr lang="en-US" dirty="0">
                <a:latin typeface="Times New Roman" panose="02020603050405020304" pitchFamily="18" charset="0"/>
                <a:ea typeface="Calibri" panose="020F0502020204030204" pitchFamily="34" charset="0"/>
                <a:cs typeface="Times New Roman" panose="02020603050405020304" pitchFamily="18" charset="0"/>
              </a:rPr>
              <a:t>O</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baseline="30000" dirty="0">
                <a:latin typeface="Times New Roman" panose="02020603050405020304" pitchFamily="18" charset="0"/>
                <a:ea typeface="Calibri" panose="020F0502020204030204" pitchFamily="34" charset="0"/>
                <a:cs typeface="Times New Roman" panose="02020603050405020304" pitchFamily="18" charset="0"/>
              </a:rPr>
              <a:t>2</a:t>
            </a: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Т. е. производительность пузырьковой сортировки является квадратичной.</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3556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D9CE463-EF20-4B89-9C0D-D69E9CC1ECD9}"/>
              </a:ext>
            </a:extLst>
          </p:cNvPr>
          <p:cNvSpPr/>
          <p:nvPr/>
        </p:nvSpPr>
        <p:spPr>
          <a:xfrm>
            <a:off x="414528" y="325233"/>
            <a:ext cx="11021568" cy="6207533"/>
          </a:xfrm>
          <a:prstGeom prst="rect">
            <a:avLst/>
          </a:prstGeom>
        </p:spPr>
        <p:txBody>
          <a:bodyPr wrap="square">
            <a:spAutoFit/>
          </a:bodyPr>
          <a:lstStyle/>
          <a:p>
            <a:pPr lvl="0" algn="ctr">
              <a:lnSpc>
                <a:spcPct val="107000"/>
              </a:lnSpc>
              <a:spcAft>
                <a:spcPts val="0"/>
              </a:spcAft>
            </a:pPr>
            <a:r>
              <a:rPr lang="ru-RU" b="1" dirty="0">
                <a:effectLst/>
                <a:latin typeface="Times New Roman" panose="02020603050405020304" pitchFamily="18" charset="0"/>
                <a:ea typeface="Calibri" panose="020F0502020204030204" pitchFamily="34" charset="0"/>
                <a:cs typeface="Times New Roman" panose="02020603050405020304" pitchFamily="18" charset="0"/>
              </a:rPr>
              <a:t>АЛГОРИТМЫ ОБРАБОТКИ МАССИВОВ</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0"/>
              </a:spcAft>
              <a:buFont typeface="+mj-lt"/>
              <a:buAutoNum type="arabicPeriod"/>
            </a:pPr>
            <a:r>
              <a:rPr lang="ru-RU" b="1" dirty="0">
                <a:effectLst/>
                <a:latin typeface="Times New Roman" panose="02020603050405020304" pitchFamily="18" charset="0"/>
                <a:ea typeface="Calibri" panose="020F0502020204030204" pitchFamily="34" charset="0"/>
                <a:cs typeface="Times New Roman" panose="02020603050405020304" pitchFamily="18" charset="0"/>
              </a:rPr>
              <a:t>Особенности работы с массивами</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По определению массив это набор переменных с одинаковым именем, отличающихся друг от друга номером (индексом).</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	На системном уровне работа с массивами происходит следующим образом:</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При объявлении</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49580">
              <a:lnSpc>
                <a:spcPct val="107000"/>
              </a:lnSpc>
              <a:spcAft>
                <a:spcPts val="0"/>
              </a:spcAft>
            </a:pPr>
            <a:r>
              <a:rPr lang="en-US"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Var </a:t>
            </a:r>
            <a:r>
              <a:rPr lang="ru-RU"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а</a:t>
            </a:r>
            <a:r>
              <a:rPr lang="en-US"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r>
              <a:rPr lang="en-US"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array</a:t>
            </a:r>
            <a:r>
              <a:rPr lang="en-US"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r>
              <a:rPr lang="en-US" dirty="0">
                <a:solidFill>
                  <a:srgbClr val="006400"/>
                </a:solidFill>
                <a:effectLst/>
                <a:latin typeface="Courier New" panose="02070309020205020404" pitchFamily="49" charset="0"/>
                <a:ea typeface="Calibri" panose="020F0502020204030204" pitchFamily="34" charset="0"/>
                <a:cs typeface="Times New Roman" panose="02020603050405020304" pitchFamily="18" charset="0"/>
              </a:rPr>
              <a:t>0..100</a:t>
            </a:r>
            <a:r>
              <a:rPr lang="en-US"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r>
              <a:rPr lang="en-US"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of </a:t>
            </a:r>
            <a:r>
              <a:rPr lang="en-US" dirty="0">
                <a:solidFill>
                  <a:srgbClr val="0000FF"/>
                </a:solidFill>
                <a:effectLst/>
                <a:latin typeface="Courier New" panose="02070309020205020404" pitchFamily="49" charset="0"/>
                <a:ea typeface="Calibri" panose="020F0502020204030204" pitchFamily="34" charset="0"/>
                <a:cs typeface="Times New Roman" panose="02020603050405020304" pitchFamily="18" charset="0"/>
              </a:rPr>
              <a:t>integer</a:t>
            </a:r>
            <a:r>
              <a:rPr lang="en-US"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в памяти отводится блок, состоящий из 200 ячеек памяти и, если при работе программы появится команда </a:t>
            </a:r>
            <a:r>
              <a:rPr lang="en-US" dirty="0">
                <a:effectLst/>
                <a:latin typeface="Times New Roman" panose="02020603050405020304" pitchFamily="18" charset="0"/>
                <a:ea typeface="Calibri" panose="020F0502020204030204" pitchFamily="34" charset="0"/>
                <a:cs typeface="Times New Roman" panose="02020603050405020304" pitchFamily="18" charset="0"/>
              </a:rPr>
              <a:t>x</a:t>
            </a:r>
            <a:r>
              <a:rPr lang="ru-RU" dirty="0">
                <a:effectLst/>
                <a:latin typeface="Times New Roman" panose="02020603050405020304" pitchFamily="18" charset="0"/>
                <a:ea typeface="Calibri" panose="020F0502020204030204" pitchFamily="34" charset="0"/>
                <a:cs typeface="Times New Roman" panose="02020603050405020304" pitchFamily="18" charset="0"/>
              </a:rPr>
              <a:t>:=</a:t>
            </a:r>
            <a:r>
              <a:rPr lang="en-US" dirty="0">
                <a:effectLst/>
                <a:latin typeface="Times New Roman" panose="02020603050405020304" pitchFamily="18" charset="0"/>
                <a:ea typeface="Calibri" panose="020F0502020204030204" pitchFamily="34" charset="0"/>
                <a:cs typeface="Times New Roman" panose="02020603050405020304" pitchFamily="18" charset="0"/>
              </a:rPr>
              <a:t>a</a:t>
            </a:r>
            <a:r>
              <a:rPr lang="ru-RU" dirty="0">
                <a:effectLst/>
                <a:latin typeface="Times New Roman" panose="02020603050405020304" pitchFamily="18" charset="0"/>
                <a:ea typeface="Calibri" panose="020F0502020204030204" pitchFamily="34" charset="0"/>
                <a:cs typeface="Times New Roman" panose="02020603050405020304" pitchFamily="18" charset="0"/>
              </a:rPr>
              <a:t>[15], то система сначала установит системный указатель на начало этого блока, затем отсчитает 15 пар ячеек и возьмет оттуда нужное значение.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	На такой отсчет уходит определенное время.</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 	Покажем это на примере.</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	В программе определяется скорость работы двух конструкций.</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В первой – элементы массива сравниваются непосредственно (выделено красным), во второй – элемент одного массива присваивается одиночной переменной и только затем сравнивается с элементом другого массива (выделено зеленым).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12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85512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FE81657-0685-4C25-B3BA-08E526F20ABB}"/>
              </a:ext>
            </a:extLst>
          </p:cNvPr>
          <p:cNvSpPr/>
          <p:nvPr/>
        </p:nvSpPr>
        <p:spPr>
          <a:xfrm>
            <a:off x="463296" y="130148"/>
            <a:ext cx="10131552" cy="6597704"/>
          </a:xfrm>
          <a:prstGeom prst="rect">
            <a:avLst/>
          </a:prstGeom>
        </p:spPr>
        <p:txBody>
          <a:bodyPr wrap="square">
            <a:spAutoFit/>
          </a:bodyPr>
          <a:lstStyle/>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Определение скорости работы с массивами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err="1">
                <a:latin typeface="Times New Roman" panose="02020603050405020304" pitchFamily="18" charset="0"/>
                <a:ea typeface="Calibri" panose="020F0502020204030204" pitchFamily="34" charset="0"/>
                <a:cs typeface="Times New Roman" panose="02020603050405020304" pitchFamily="18" charset="0"/>
              </a:rPr>
              <a:t>Const</a:t>
            </a:r>
            <a:r>
              <a:rPr lang="ru-RU" dirty="0">
                <a:latin typeface="Times New Roman" panose="02020603050405020304" pitchFamily="18" charset="0"/>
                <a:ea typeface="Calibri" panose="020F0502020204030204" pitchFamily="34" charset="0"/>
                <a:cs typeface="Times New Roman" panose="02020603050405020304" pitchFamily="18" charset="0"/>
              </a:rPr>
              <a:t> n=20000;</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var i,j,t1,t2,k,p:integer;    </a:t>
            </a:r>
            <a:r>
              <a:rPr lang="en-US" dirty="0" err="1">
                <a:latin typeface="Times New Roman" panose="02020603050405020304" pitchFamily="18" charset="0"/>
                <a:ea typeface="Calibri" panose="020F0502020204030204" pitchFamily="34" charset="0"/>
                <a:cs typeface="Times New Roman" panose="02020603050405020304" pitchFamily="18" charset="0"/>
              </a:rPr>
              <a:t>a,b:array</a:t>
            </a:r>
            <a:r>
              <a:rPr lang="en-US" dirty="0">
                <a:latin typeface="Times New Roman" panose="02020603050405020304" pitchFamily="18" charset="0"/>
                <a:ea typeface="Calibri" panose="020F0502020204030204" pitchFamily="34" charset="0"/>
                <a:cs typeface="Times New Roman" panose="02020603050405020304" pitchFamily="18" charset="0"/>
              </a:rPr>
              <a:t>[1..n] of integer;</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begin</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For i:=1 to n do begin    a[</a:t>
            </a:r>
            <a:r>
              <a:rPr lang="en-US" dirty="0" err="1">
                <a:latin typeface="Times New Roman" panose="02020603050405020304" pitchFamily="18" charset="0"/>
                <a:ea typeface="Calibri" panose="020F0502020204030204" pitchFamily="34" charset="0"/>
                <a:cs typeface="Times New Roman" panose="02020603050405020304" pitchFamily="18" charset="0"/>
              </a:rPr>
              <a:t>i</a:t>
            </a:r>
            <a:r>
              <a:rPr lang="en-US" dirty="0">
                <a:latin typeface="Times New Roman" panose="02020603050405020304" pitchFamily="18" charset="0"/>
                <a:ea typeface="Calibri" panose="020F0502020204030204" pitchFamily="34" charset="0"/>
                <a:cs typeface="Times New Roman" panose="02020603050405020304" pitchFamily="18" charset="0"/>
              </a:rPr>
              <a:t>]:=Random(100);    b[</a:t>
            </a:r>
            <a:r>
              <a:rPr lang="en-US" dirty="0" err="1">
                <a:latin typeface="Times New Roman" panose="02020603050405020304" pitchFamily="18" charset="0"/>
                <a:ea typeface="Calibri" panose="020F0502020204030204" pitchFamily="34" charset="0"/>
                <a:cs typeface="Times New Roman" panose="02020603050405020304" pitchFamily="18" charset="0"/>
              </a:rPr>
              <a:t>i</a:t>
            </a:r>
            <a:r>
              <a:rPr lang="en-US" dirty="0">
                <a:latin typeface="Times New Roman" panose="02020603050405020304" pitchFamily="18" charset="0"/>
                <a:ea typeface="Calibri" panose="020F0502020204030204" pitchFamily="34" charset="0"/>
                <a:cs typeface="Times New Roman" panose="02020603050405020304" pitchFamily="18" charset="0"/>
              </a:rPr>
              <a:t>]:=Random(100);  end;</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k:=0;</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t1:=milliseconds;</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for i:=1 to n do begin    for j:=1 to n do   if a[</a:t>
            </a:r>
            <a:r>
              <a:rPr lang="en-US"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i</a:t>
            </a:r>
            <a:r>
              <a:rPr lang="en-US"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]=b[j] then k:=k+1;    end;</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t2:=milliseconds;</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Writeln</a:t>
            </a:r>
            <a:r>
              <a:rPr lang="en-US" dirty="0">
                <a:latin typeface="Times New Roman" panose="02020603050405020304" pitchFamily="18" charset="0"/>
                <a:ea typeface="Calibri" panose="020F0502020204030204" pitchFamily="34" charset="0"/>
                <a:cs typeface="Times New Roman" panose="02020603050405020304" pitchFamily="18" charset="0"/>
              </a:rPr>
              <a:t>(t2-t1);</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k:=0;</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t1:=milliseconds;  </a:t>
            </a:r>
            <a:r>
              <a:rPr lang="en-US" dirty="0">
                <a:solidFill>
                  <a:srgbClr val="00B050"/>
                </a:solidFill>
                <a:latin typeface="Times New Roman" panose="02020603050405020304" pitchFamily="18" charset="0"/>
                <a:ea typeface="Calibri" panose="020F0502020204030204" pitchFamily="34" charset="0"/>
                <a:cs typeface="Times New Roman" panose="02020603050405020304" pitchFamily="18" charset="0"/>
              </a:rPr>
              <a:t>For i:=1 to n do begin    p:=a[i];    For j:=1 to n do      if p=b[j] then k:=k+1;    end;</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t2:=milliseconds;</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Writeln</a:t>
            </a:r>
            <a:r>
              <a:rPr lang="en-US" dirty="0">
                <a:latin typeface="Times New Roman" panose="02020603050405020304" pitchFamily="18" charset="0"/>
                <a:ea typeface="Calibri" panose="020F0502020204030204" pitchFamily="34" charset="0"/>
                <a:cs typeface="Times New Roman" panose="02020603050405020304" pitchFamily="18" charset="0"/>
              </a:rPr>
              <a:t>(t2-t1);</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end</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Результат: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первая конструкция – 810 </a:t>
            </a:r>
            <a:r>
              <a:rPr lang="ru-RU" dirty="0" err="1">
                <a:latin typeface="Times New Roman" panose="02020603050405020304" pitchFamily="18" charset="0"/>
                <a:ea typeface="Calibri" panose="020F0502020204030204" pitchFamily="34" charset="0"/>
                <a:cs typeface="Times New Roman" panose="02020603050405020304" pitchFamily="18" charset="0"/>
              </a:rPr>
              <a:t>мс</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вторая конструкция – 721 </a:t>
            </a:r>
            <a:r>
              <a:rPr lang="ru-RU" dirty="0" err="1">
                <a:latin typeface="Times New Roman" panose="02020603050405020304" pitchFamily="18" charset="0"/>
                <a:ea typeface="Calibri" panose="020F0502020204030204" pitchFamily="34" charset="0"/>
                <a:cs typeface="Times New Roman" panose="02020603050405020304" pitchFamily="18" charset="0"/>
              </a:rPr>
              <a:t>мс</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Разница примерно 12%.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3376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7D5439C-F934-4B9A-9072-F06A45002105}"/>
              </a:ext>
            </a:extLst>
          </p:cNvPr>
          <p:cNvSpPr/>
          <p:nvPr/>
        </p:nvSpPr>
        <p:spPr>
          <a:xfrm>
            <a:off x="445008" y="426126"/>
            <a:ext cx="11301984" cy="6005747"/>
          </a:xfrm>
          <a:prstGeom prst="rect">
            <a:avLst/>
          </a:prstGeom>
        </p:spPr>
        <p:txBody>
          <a:bodyPr wrap="square">
            <a:spAutoFit/>
          </a:bodyPr>
          <a:lstStyle/>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В случае несимметричных массивов особенности чтения элементов проявляются не менее ярко.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В качестве примера в программе объявлена несимметричная матрица, состоящая из </a:t>
            </a:r>
            <a:r>
              <a:rPr lang="en-US" dirty="0">
                <a:latin typeface="Times New Roman" panose="02020603050405020304" pitchFamily="18" charset="0"/>
                <a:ea typeface="Calibri" panose="020F0502020204030204" pitchFamily="34" charset="0"/>
                <a:cs typeface="Times New Roman" panose="02020603050405020304" pitchFamily="18" charset="0"/>
              </a:rPr>
              <a:t>N </a:t>
            </a:r>
            <a:r>
              <a:rPr lang="ru-RU" dirty="0">
                <a:latin typeface="Times New Roman" panose="02020603050405020304" pitchFamily="18" charset="0"/>
                <a:ea typeface="Calibri" panose="020F0502020204030204" pitchFamily="34" charset="0"/>
                <a:cs typeface="Times New Roman" panose="02020603050405020304" pitchFamily="18" charset="0"/>
              </a:rPr>
              <a:t>строк и двух столбцов.</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2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Const </a:t>
            </a: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n=</a:t>
            </a:r>
            <a:r>
              <a:rPr lang="en-US" sz="1200" dirty="0">
                <a:solidFill>
                  <a:srgbClr val="006400"/>
                </a:solidFill>
                <a:effectLst/>
                <a:latin typeface="Courier New" panose="02070309020205020404" pitchFamily="49" charset="0"/>
                <a:ea typeface="Calibri" panose="020F0502020204030204" pitchFamily="34" charset="0"/>
                <a:cs typeface="Times New Roman" panose="02020603050405020304" pitchFamily="18" charset="0"/>
              </a:rPr>
              <a:t>20000000</a:t>
            </a: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2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var </a:t>
            </a: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i,j,t1,t2:</a:t>
            </a:r>
            <a:r>
              <a:rPr lang="en-US" sz="1200" dirty="0">
                <a:solidFill>
                  <a:srgbClr val="0000FF"/>
                </a:solidFill>
                <a:effectLst/>
                <a:latin typeface="Courier New" panose="02070309020205020404" pitchFamily="49" charset="0"/>
                <a:ea typeface="Calibri" panose="020F0502020204030204" pitchFamily="34" charset="0"/>
                <a:cs typeface="Times New Roman" panose="02020603050405020304" pitchFamily="18" charset="0"/>
              </a:rPr>
              <a:t>integer</a:t>
            </a: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a:t>
            </a:r>
            <a:r>
              <a:rPr lang="en-US" sz="12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array</a:t>
            </a: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r>
              <a:rPr lang="en-US" sz="1200" dirty="0">
                <a:solidFill>
                  <a:srgbClr val="006400"/>
                </a:solidFill>
                <a:effectLst/>
                <a:latin typeface="Courier New" panose="02070309020205020404" pitchFamily="49" charset="0"/>
                <a:ea typeface="Calibri" panose="020F0502020204030204" pitchFamily="34" charset="0"/>
                <a:cs typeface="Times New Roman" panose="02020603050405020304" pitchFamily="18" charset="0"/>
              </a:rPr>
              <a:t>1.</a:t>
            </a: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.n,</a:t>
            </a:r>
            <a:r>
              <a:rPr lang="en-US" sz="1200" dirty="0">
                <a:solidFill>
                  <a:srgbClr val="006400"/>
                </a:solidFill>
                <a:effectLst/>
                <a:latin typeface="Courier New" panose="02070309020205020404" pitchFamily="49" charset="0"/>
                <a:ea typeface="Calibri" panose="020F0502020204030204" pitchFamily="34" charset="0"/>
                <a:cs typeface="Times New Roman" panose="02020603050405020304" pitchFamily="18" charset="0"/>
              </a:rPr>
              <a:t>1..2</a:t>
            </a: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r>
              <a:rPr lang="en-US" sz="12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of </a:t>
            </a:r>
            <a:r>
              <a:rPr lang="en-US" sz="1200" dirty="0">
                <a:solidFill>
                  <a:srgbClr val="0000FF"/>
                </a:solidFill>
                <a:effectLst/>
                <a:latin typeface="Courier New" panose="02070309020205020404" pitchFamily="49" charset="0"/>
                <a:ea typeface="Calibri" panose="020F0502020204030204" pitchFamily="34" charset="0"/>
                <a:cs typeface="Times New Roman" panose="02020603050405020304" pitchFamily="18" charset="0"/>
              </a:rPr>
              <a:t>integer</a:t>
            </a: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2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begin</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2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t1:=milliseconds;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r>
              <a:rPr lang="en-US" sz="1200" b="1" dirty="0">
                <a:solidFill>
                  <a:srgbClr val="FF0000"/>
                </a:solidFill>
                <a:effectLst/>
                <a:latin typeface="Courier New" panose="02070309020205020404" pitchFamily="49" charset="0"/>
                <a:ea typeface="Calibri" panose="020F0502020204030204" pitchFamily="34" charset="0"/>
                <a:cs typeface="Times New Roman" panose="02020603050405020304" pitchFamily="18" charset="0"/>
              </a:rPr>
              <a:t>For </a:t>
            </a:r>
            <a:r>
              <a:rPr lang="en-US" sz="1200" dirty="0">
                <a:solidFill>
                  <a:srgbClr val="FF0000"/>
                </a:solidFill>
                <a:effectLst/>
                <a:latin typeface="Courier New" panose="02070309020205020404" pitchFamily="49" charset="0"/>
                <a:ea typeface="Calibri" panose="020F0502020204030204" pitchFamily="34" charset="0"/>
                <a:cs typeface="Times New Roman" panose="02020603050405020304" pitchFamily="18" charset="0"/>
              </a:rPr>
              <a:t>i:=1 </a:t>
            </a:r>
            <a:r>
              <a:rPr lang="en-US" sz="1200" b="1" dirty="0">
                <a:solidFill>
                  <a:srgbClr val="FF0000"/>
                </a:solidFill>
                <a:effectLst/>
                <a:latin typeface="Courier New" panose="02070309020205020404" pitchFamily="49" charset="0"/>
                <a:ea typeface="Calibri" panose="020F0502020204030204" pitchFamily="34" charset="0"/>
                <a:cs typeface="Times New Roman" panose="02020603050405020304" pitchFamily="18" charset="0"/>
              </a:rPr>
              <a:t>to </a:t>
            </a:r>
            <a:r>
              <a:rPr lang="en-US" sz="1200" dirty="0">
                <a:solidFill>
                  <a:srgbClr val="FF0000"/>
                </a:solidFill>
                <a:effectLst/>
                <a:latin typeface="Courier New" panose="02070309020205020404" pitchFamily="49" charset="0"/>
                <a:ea typeface="Calibri" panose="020F0502020204030204" pitchFamily="34" charset="0"/>
                <a:cs typeface="Times New Roman" panose="02020603050405020304" pitchFamily="18" charset="0"/>
              </a:rPr>
              <a:t>n </a:t>
            </a:r>
            <a:r>
              <a:rPr lang="en-US" sz="1200" b="1" dirty="0">
                <a:solidFill>
                  <a:srgbClr val="FF0000"/>
                </a:solidFill>
                <a:effectLst/>
                <a:latin typeface="Courier New" panose="02070309020205020404" pitchFamily="49" charset="0"/>
                <a:ea typeface="Calibri" panose="020F0502020204030204" pitchFamily="34" charset="0"/>
                <a:cs typeface="Times New Roman" panose="02020603050405020304" pitchFamily="18" charset="0"/>
              </a:rPr>
              <a:t>do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200" b="1" dirty="0">
                <a:solidFill>
                  <a:srgbClr val="FF0000"/>
                </a:solidFill>
                <a:effectLst/>
                <a:latin typeface="Courier New" panose="02070309020205020404" pitchFamily="49" charset="0"/>
                <a:ea typeface="Calibri" panose="020F0502020204030204" pitchFamily="34" charset="0"/>
                <a:cs typeface="Times New Roman" panose="02020603050405020304" pitchFamily="18" charset="0"/>
              </a:rPr>
              <a:t>    for </a:t>
            </a:r>
            <a:r>
              <a:rPr lang="en-US" sz="1200" dirty="0">
                <a:solidFill>
                  <a:srgbClr val="FF0000"/>
                </a:solidFill>
                <a:effectLst/>
                <a:latin typeface="Courier New" panose="02070309020205020404" pitchFamily="49" charset="0"/>
                <a:ea typeface="Calibri" panose="020F0502020204030204" pitchFamily="34" charset="0"/>
                <a:cs typeface="Times New Roman" panose="02020603050405020304" pitchFamily="18" charset="0"/>
              </a:rPr>
              <a:t>j:=1 </a:t>
            </a:r>
            <a:r>
              <a:rPr lang="en-US" sz="1200" b="1" dirty="0">
                <a:solidFill>
                  <a:srgbClr val="FF0000"/>
                </a:solidFill>
                <a:effectLst/>
                <a:latin typeface="Courier New" panose="02070309020205020404" pitchFamily="49" charset="0"/>
                <a:ea typeface="Calibri" panose="020F0502020204030204" pitchFamily="34" charset="0"/>
                <a:cs typeface="Times New Roman" panose="02020603050405020304" pitchFamily="18" charset="0"/>
              </a:rPr>
              <a:t>to </a:t>
            </a:r>
            <a:r>
              <a:rPr lang="en-US" sz="1200" dirty="0">
                <a:solidFill>
                  <a:srgbClr val="FF0000"/>
                </a:solidFill>
                <a:effectLst/>
                <a:latin typeface="Courier New" panose="02070309020205020404" pitchFamily="49" charset="0"/>
                <a:ea typeface="Calibri" panose="020F0502020204030204" pitchFamily="34" charset="0"/>
                <a:cs typeface="Times New Roman" panose="02020603050405020304" pitchFamily="18" charset="0"/>
              </a:rPr>
              <a:t>2 </a:t>
            </a:r>
            <a:r>
              <a:rPr lang="en-US" sz="1200" b="1" dirty="0">
                <a:solidFill>
                  <a:srgbClr val="FF0000"/>
                </a:solidFill>
                <a:effectLst/>
                <a:latin typeface="Courier New" panose="02070309020205020404" pitchFamily="49" charset="0"/>
                <a:ea typeface="Calibri" panose="020F0502020204030204" pitchFamily="34" charset="0"/>
                <a:cs typeface="Times New Roman" panose="02020603050405020304" pitchFamily="18" charset="0"/>
              </a:rPr>
              <a:t>do</a:t>
            </a:r>
            <a:r>
              <a:rPr lang="en-US" sz="1200" dirty="0">
                <a:solidFill>
                  <a:srgbClr val="FF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200" dirty="0">
                <a:solidFill>
                  <a:srgbClr val="FF0000"/>
                </a:solidFill>
                <a:effectLst/>
                <a:latin typeface="Courier New" panose="02070309020205020404" pitchFamily="49" charset="0"/>
                <a:ea typeface="Calibri" panose="020F0502020204030204" pitchFamily="34" charset="0"/>
                <a:cs typeface="Times New Roman" panose="02020603050405020304" pitchFamily="18" charset="0"/>
              </a:rPr>
              <a:t>      a[</a:t>
            </a:r>
            <a:r>
              <a:rPr lang="en-US" sz="1200" dirty="0" err="1">
                <a:solidFill>
                  <a:srgbClr val="FF0000"/>
                </a:solidFill>
                <a:effectLst/>
                <a:latin typeface="Courier New" panose="02070309020205020404" pitchFamily="49" charset="0"/>
                <a:ea typeface="Calibri" panose="020F0502020204030204" pitchFamily="34" charset="0"/>
                <a:cs typeface="Times New Roman" panose="02020603050405020304" pitchFamily="18" charset="0"/>
              </a:rPr>
              <a:t>i,j</a:t>
            </a:r>
            <a:r>
              <a:rPr lang="en-US" sz="1200" dirty="0">
                <a:solidFill>
                  <a:srgbClr val="FF0000"/>
                </a:solidFill>
                <a:effectLst/>
                <a:latin typeface="Courier New" panose="02070309020205020404" pitchFamily="49" charset="0"/>
                <a:ea typeface="Calibri" panose="020F0502020204030204" pitchFamily="34" charset="0"/>
                <a:cs typeface="Times New Roman" panose="02020603050405020304" pitchFamily="18" charset="0"/>
              </a:rPr>
              <a:t>]:=Random(100);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200" dirty="0">
                <a:solidFill>
                  <a:srgbClr val="FF0000"/>
                </a:solidFill>
                <a:effectLst/>
                <a:latin typeface="Courier New" panose="02070309020205020404" pitchFamily="49" charset="0"/>
                <a:ea typeface="Calibri" panose="020F0502020204030204" pitchFamily="34" charset="0"/>
                <a:cs typeface="Times New Roman" panose="02020603050405020304" pitchFamily="18" charset="0"/>
              </a:rPr>
              <a:t>  t2:=milliseconds;</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r>
              <a:rPr lang="en-US" sz="12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Writeln</a:t>
            </a: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(t2-t1);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t1:=milliseconds;</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r>
              <a:rPr lang="en-US" sz="1200" b="1" dirty="0">
                <a:solidFill>
                  <a:srgbClr val="00B050"/>
                </a:solidFill>
                <a:effectLst/>
                <a:latin typeface="Courier New" panose="02070309020205020404" pitchFamily="49" charset="0"/>
                <a:ea typeface="Calibri" panose="020F0502020204030204" pitchFamily="34" charset="0"/>
                <a:cs typeface="Times New Roman" panose="02020603050405020304" pitchFamily="18" charset="0"/>
              </a:rPr>
              <a:t>For </a:t>
            </a:r>
            <a:r>
              <a:rPr lang="en-US" sz="1200" dirty="0">
                <a:solidFill>
                  <a:srgbClr val="00B050"/>
                </a:solidFill>
                <a:effectLst/>
                <a:latin typeface="Courier New" panose="02070309020205020404" pitchFamily="49" charset="0"/>
                <a:ea typeface="Calibri" panose="020F0502020204030204" pitchFamily="34" charset="0"/>
                <a:cs typeface="Times New Roman" panose="02020603050405020304" pitchFamily="18" charset="0"/>
              </a:rPr>
              <a:t>i:=1 </a:t>
            </a:r>
            <a:r>
              <a:rPr lang="en-US" sz="1200" b="1" dirty="0">
                <a:solidFill>
                  <a:srgbClr val="00B050"/>
                </a:solidFill>
                <a:effectLst/>
                <a:latin typeface="Courier New" panose="02070309020205020404" pitchFamily="49" charset="0"/>
                <a:ea typeface="Calibri" panose="020F0502020204030204" pitchFamily="34" charset="0"/>
                <a:cs typeface="Times New Roman" panose="02020603050405020304" pitchFamily="18" charset="0"/>
              </a:rPr>
              <a:t>to </a:t>
            </a:r>
            <a:r>
              <a:rPr lang="en-US" sz="1200" dirty="0">
                <a:solidFill>
                  <a:srgbClr val="00B050"/>
                </a:solidFill>
                <a:effectLst/>
                <a:latin typeface="Courier New" panose="02070309020205020404" pitchFamily="49" charset="0"/>
                <a:ea typeface="Calibri" panose="020F0502020204030204" pitchFamily="34" charset="0"/>
                <a:cs typeface="Times New Roman" panose="02020603050405020304" pitchFamily="18" charset="0"/>
              </a:rPr>
              <a:t>2 </a:t>
            </a:r>
            <a:r>
              <a:rPr lang="en-US" sz="1200" b="1" dirty="0">
                <a:solidFill>
                  <a:srgbClr val="00B050"/>
                </a:solidFill>
                <a:effectLst/>
                <a:latin typeface="Courier New" panose="02070309020205020404" pitchFamily="49" charset="0"/>
                <a:ea typeface="Calibri" panose="020F0502020204030204" pitchFamily="34" charset="0"/>
                <a:cs typeface="Times New Roman" panose="02020603050405020304" pitchFamily="18" charset="0"/>
              </a:rPr>
              <a:t>do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200" b="1" dirty="0">
                <a:solidFill>
                  <a:srgbClr val="00B050"/>
                </a:solidFill>
                <a:effectLst/>
                <a:latin typeface="Courier New" panose="02070309020205020404" pitchFamily="49" charset="0"/>
                <a:ea typeface="Calibri" panose="020F0502020204030204" pitchFamily="34" charset="0"/>
                <a:cs typeface="Times New Roman" panose="02020603050405020304" pitchFamily="18" charset="0"/>
              </a:rPr>
              <a:t>    for </a:t>
            </a:r>
            <a:r>
              <a:rPr lang="en-US" sz="1200" dirty="0">
                <a:solidFill>
                  <a:srgbClr val="00B050"/>
                </a:solidFill>
                <a:effectLst/>
                <a:latin typeface="Courier New" panose="02070309020205020404" pitchFamily="49" charset="0"/>
                <a:ea typeface="Calibri" panose="020F0502020204030204" pitchFamily="34" charset="0"/>
                <a:cs typeface="Times New Roman" panose="02020603050405020304" pitchFamily="18" charset="0"/>
              </a:rPr>
              <a:t>j:=1 </a:t>
            </a:r>
            <a:r>
              <a:rPr lang="en-US" sz="1200" b="1" dirty="0">
                <a:solidFill>
                  <a:srgbClr val="00B050"/>
                </a:solidFill>
                <a:effectLst/>
                <a:latin typeface="Courier New" panose="02070309020205020404" pitchFamily="49" charset="0"/>
                <a:ea typeface="Calibri" panose="020F0502020204030204" pitchFamily="34" charset="0"/>
                <a:cs typeface="Times New Roman" panose="02020603050405020304" pitchFamily="18" charset="0"/>
              </a:rPr>
              <a:t>to </a:t>
            </a:r>
            <a:r>
              <a:rPr lang="en-US" sz="1200" dirty="0">
                <a:solidFill>
                  <a:srgbClr val="00B050"/>
                </a:solidFill>
                <a:effectLst/>
                <a:latin typeface="Courier New" panose="02070309020205020404" pitchFamily="49" charset="0"/>
                <a:ea typeface="Calibri" panose="020F0502020204030204" pitchFamily="34" charset="0"/>
                <a:cs typeface="Times New Roman" panose="02020603050405020304" pitchFamily="18" charset="0"/>
              </a:rPr>
              <a:t>n </a:t>
            </a:r>
            <a:r>
              <a:rPr lang="en-US" sz="1200" b="1" dirty="0">
                <a:solidFill>
                  <a:srgbClr val="00B050"/>
                </a:solidFill>
                <a:effectLst/>
                <a:latin typeface="Courier New" panose="02070309020205020404" pitchFamily="49" charset="0"/>
                <a:ea typeface="Calibri" panose="020F0502020204030204" pitchFamily="34" charset="0"/>
                <a:cs typeface="Times New Roman" panose="02020603050405020304" pitchFamily="18" charset="0"/>
              </a:rPr>
              <a:t>do</a:t>
            </a:r>
            <a:r>
              <a:rPr lang="en-US" sz="1200" dirty="0">
                <a:solidFill>
                  <a:srgbClr val="00B050"/>
                </a:solidFill>
                <a:effectLst/>
                <a:latin typeface="Courier New" panose="02070309020205020404" pitchFamily="49"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200" dirty="0">
                <a:solidFill>
                  <a:srgbClr val="00B050"/>
                </a:solidFill>
                <a:effectLst/>
                <a:latin typeface="Courier New" panose="02070309020205020404" pitchFamily="49" charset="0"/>
                <a:ea typeface="Calibri" panose="020F0502020204030204" pitchFamily="34" charset="0"/>
                <a:cs typeface="Times New Roman" panose="02020603050405020304" pitchFamily="18" charset="0"/>
              </a:rPr>
              <a:t>      a[</a:t>
            </a:r>
            <a:r>
              <a:rPr lang="en-US" sz="1200" dirty="0" err="1">
                <a:solidFill>
                  <a:srgbClr val="00B050"/>
                </a:solidFill>
                <a:effectLst/>
                <a:latin typeface="Courier New" panose="02070309020205020404" pitchFamily="49" charset="0"/>
                <a:ea typeface="Calibri" panose="020F0502020204030204" pitchFamily="34" charset="0"/>
                <a:cs typeface="Times New Roman" panose="02020603050405020304" pitchFamily="18" charset="0"/>
              </a:rPr>
              <a:t>j,i</a:t>
            </a:r>
            <a:r>
              <a:rPr lang="en-US" sz="1200" dirty="0">
                <a:solidFill>
                  <a:srgbClr val="00B050"/>
                </a:solidFill>
                <a:effectLst/>
                <a:latin typeface="Courier New" panose="02070309020205020404" pitchFamily="49" charset="0"/>
                <a:ea typeface="Calibri" panose="020F0502020204030204" pitchFamily="34" charset="0"/>
                <a:cs typeface="Times New Roman" panose="02020603050405020304" pitchFamily="18" charset="0"/>
              </a:rPr>
              <a:t>]:=Random(100);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200" dirty="0">
                <a:solidFill>
                  <a:srgbClr val="00B050"/>
                </a:solidFill>
                <a:effectLst/>
                <a:latin typeface="Courier New" panose="02070309020205020404" pitchFamily="49" charset="0"/>
                <a:ea typeface="Calibri" panose="020F0502020204030204" pitchFamily="34" charset="0"/>
                <a:cs typeface="Times New Roman" panose="02020603050405020304" pitchFamily="18" charset="0"/>
              </a:rPr>
              <a:t>  t2:=milliseconds;</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r>
              <a:rPr lang="en-US" sz="12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Writeln</a:t>
            </a: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(t2-t1);</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1200" b="1"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end</a:t>
            </a:r>
            <a:r>
              <a:rPr lang="ru-RU"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В цикле, выделенном красным цветом, производится «нормальное» обращение к массиву по строкам – время работы цикла 62 </a:t>
            </a:r>
            <a:r>
              <a:rPr lang="ru-RU" dirty="0" err="1">
                <a:latin typeface="Times New Roman" panose="02020603050405020304" pitchFamily="18" charset="0"/>
                <a:ea typeface="Calibri" panose="020F0502020204030204" pitchFamily="34" charset="0"/>
                <a:cs typeface="Times New Roman" panose="02020603050405020304" pitchFamily="18" charset="0"/>
              </a:rPr>
              <a:t>мс</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В цикле, выделенном зеленым цветом, производится обращение к массиву в обратном порядке – время работы цикла 120 </a:t>
            </a:r>
            <a:r>
              <a:rPr lang="ru-RU" dirty="0" err="1">
                <a:latin typeface="Times New Roman" panose="02020603050405020304" pitchFamily="18" charset="0"/>
                <a:ea typeface="Calibri" panose="020F0502020204030204" pitchFamily="34" charset="0"/>
                <a:cs typeface="Times New Roman" panose="02020603050405020304" pitchFamily="18" charset="0"/>
              </a:rPr>
              <a:t>мс</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326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219BF684-C478-4E7A-9A29-B4751EAEAC77}"/>
              </a:ext>
            </a:extLst>
          </p:cNvPr>
          <p:cNvGraphicFramePr>
            <a:graphicFrameLocks noGrp="1"/>
          </p:cNvGraphicFramePr>
          <p:nvPr>
            <p:extLst>
              <p:ext uri="{D42A27DB-BD31-4B8C-83A1-F6EECF244321}">
                <p14:modId xmlns:p14="http://schemas.microsoft.com/office/powerpoint/2010/main" val="2519805456"/>
              </p:ext>
            </p:extLst>
          </p:nvPr>
        </p:nvGraphicFramePr>
        <p:xfrm>
          <a:off x="1901952" y="2365249"/>
          <a:ext cx="6486144" cy="4011165"/>
        </p:xfrm>
        <a:graphic>
          <a:graphicData uri="http://schemas.openxmlformats.org/drawingml/2006/table">
            <a:tbl>
              <a:tblPr firstRow="1" firstCol="1" bandRow="1">
                <a:tableStyleId>{5C22544A-7EE6-4342-B048-85BDC9FD1C3A}</a:tableStyleId>
              </a:tblPr>
              <a:tblGrid>
                <a:gridCol w="1553893">
                  <a:extLst>
                    <a:ext uri="{9D8B030D-6E8A-4147-A177-3AD203B41FA5}">
                      <a16:colId xmlns:a16="http://schemas.microsoft.com/office/drawing/2014/main" val="3707737199"/>
                    </a:ext>
                  </a:extLst>
                </a:gridCol>
                <a:gridCol w="1553893">
                  <a:extLst>
                    <a:ext uri="{9D8B030D-6E8A-4147-A177-3AD203B41FA5}">
                      <a16:colId xmlns:a16="http://schemas.microsoft.com/office/drawing/2014/main" val="1850144447"/>
                    </a:ext>
                  </a:extLst>
                </a:gridCol>
                <a:gridCol w="1689179">
                  <a:extLst>
                    <a:ext uri="{9D8B030D-6E8A-4147-A177-3AD203B41FA5}">
                      <a16:colId xmlns:a16="http://schemas.microsoft.com/office/drawing/2014/main" val="2119081639"/>
                    </a:ext>
                  </a:extLst>
                </a:gridCol>
                <a:gridCol w="1689179">
                  <a:extLst>
                    <a:ext uri="{9D8B030D-6E8A-4147-A177-3AD203B41FA5}">
                      <a16:colId xmlns:a16="http://schemas.microsoft.com/office/drawing/2014/main" val="2440141567"/>
                    </a:ext>
                  </a:extLst>
                </a:gridCol>
              </a:tblGrid>
              <a:tr h="445685">
                <a:tc rowSpan="2">
                  <a:txBody>
                    <a:bodyPr/>
                    <a:lstStyle/>
                    <a:p>
                      <a:pPr algn="just">
                        <a:lnSpc>
                          <a:spcPct val="107000"/>
                        </a:lnSpc>
                        <a:spcAft>
                          <a:spcPts val="0"/>
                        </a:spcAft>
                      </a:pPr>
                      <a:r>
                        <a:rPr lang="en-US" sz="1200">
                          <a:effectLst/>
                        </a:rPr>
                        <a:t>N</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3">
                  <a:txBody>
                    <a:bodyPr/>
                    <a:lstStyle/>
                    <a:p>
                      <a:pPr algn="ctr">
                        <a:lnSpc>
                          <a:spcPct val="107000"/>
                        </a:lnSpc>
                        <a:spcAft>
                          <a:spcPts val="0"/>
                        </a:spcAft>
                      </a:pPr>
                      <a:r>
                        <a:rPr lang="ru-RU" sz="1200">
                          <a:effectLst/>
                        </a:rPr>
                        <a:t>Время сортировки, мс</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516347683"/>
                  </a:ext>
                </a:extLst>
              </a:tr>
              <a:tr h="445685">
                <a:tc vMerge="1">
                  <a:txBody>
                    <a:bodyPr/>
                    <a:lstStyle/>
                    <a:p>
                      <a:endParaRPr lang="ru-RU"/>
                    </a:p>
                  </a:txBody>
                  <a:tcPr/>
                </a:tc>
                <a:tc>
                  <a:txBody>
                    <a:bodyPr/>
                    <a:lstStyle/>
                    <a:p>
                      <a:pPr algn="just">
                        <a:lnSpc>
                          <a:spcPct val="107000"/>
                        </a:lnSpc>
                        <a:spcAft>
                          <a:spcPts val="0"/>
                        </a:spcAft>
                      </a:pPr>
                      <a:r>
                        <a:rPr lang="ru-RU" sz="1200">
                          <a:effectLst/>
                        </a:rPr>
                        <a:t>Пузырек</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Быстрая</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Целочисленная</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57310900"/>
                  </a:ext>
                </a:extLst>
              </a:tr>
              <a:tr h="445685">
                <a:tc>
                  <a:txBody>
                    <a:bodyPr/>
                    <a:lstStyle/>
                    <a:p>
                      <a:pPr algn="just">
                        <a:lnSpc>
                          <a:spcPct val="107000"/>
                        </a:lnSpc>
                        <a:spcAft>
                          <a:spcPts val="0"/>
                        </a:spcAft>
                      </a:pPr>
                      <a:r>
                        <a:rPr lang="ru-RU" sz="1200">
                          <a:effectLst/>
                        </a:rPr>
                        <a:t>20000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406</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44840321"/>
                  </a:ext>
                </a:extLst>
              </a:tr>
              <a:tr h="445685">
                <a:tc>
                  <a:txBody>
                    <a:bodyPr/>
                    <a:lstStyle/>
                    <a:p>
                      <a:pPr algn="just">
                        <a:lnSpc>
                          <a:spcPct val="107000"/>
                        </a:lnSpc>
                        <a:spcAft>
                          <a:spcPts val="0"/>
                        </a:spcAft>
                      </a:pPr>
                      <a:r>
                        <a:rPr lang="ru-RU" sz="1200">
                          <a:effectLst/>
                        </a:rPr>
                        <a:t>40000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1655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09056540"/>
                  </a:ext>
                </a:extLst>
              </a:tr>
              <a:tr h="445685">
                <a:tc>
                  <a:txBody>
                    <a:bodyPr/>
                    <a:lstStyle/>
                    <a:p>
                      <a:pPr algn="just">
                        <a:lnSpc>
                          <a:spcPct val="107000"/>
                        </a:lnSpc>
                        <a:spcAft>
                          <a:spcPts val="0"/>
                        </a:spcAft>
                      </a:pPr>
                      <a:r>
                        <a:rPr lang="ru-RU" sz="1200">
                          <a:effectLst/>
                        </a:rPr>
                        <a:t>80000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6404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87248505"/>
                  </a:ext>
                </a:extLst>
              </a:tr>
              <a:tr h="445685">
                <a:tc>
                  <a:txBody>
                    <a:bodyPr/>
                    <a:lstStyle/>
                    <a:p>
                      <a:pPr algn="just">
                        <a:lnSpc>
                          <a:spcPct val="107000"/>
                        </a:lnSpc>
                        <a:spcAft>
                          <a:spcPts val="0"/>
                        </a:spcAft>
                      </a:pPr>
                      <a:r>
                        <a:rPr lang="en-US" sz="1200">
                          <a:effectLst/>
                        </a:rPr>
                        <a:t>160000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1200">
                          <a:effectLst/>
                        </a:rPr>
                        <a:t>25556</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1200">
                          <a:effectLst/>
                        </a:rPr>
                        <a:t>16</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1200">
                          <a:effectLst/>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987052"/>
                  </a:ext>
                </a:extLst>
              </a:tr>
              <a:tr h="445685">
                <a:tc>
                  <a:txBody>
                    <a:bodyPr/>
                    <a:lstStyle/>
                    <a:p>
                      <a:pPr algn="just">
                        <a:lnSpc>
                          <a:spcPct val="107000"/>
                        </a:lnSpc>
                        <a:spcAft>
                          <a:spcPts val="0"/>
                        </a:spcAft>
                      </a:pPr>
                      <a:r>
                        <a:rPr lang="en-US" sz="1200">
                          <a:effectLst/>
                        </a:rPr>
                        <a:t>400000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1200">
                          <a:effectLst/>
                        </a:rPr>
                        <a:t>31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1200">
                          <a:effectLst/>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63153086"/>
                  </a:ext>
                </a:extLst>
              </a:tr>
              <a:tr h="445685">
                <a:tc>
                  <a:txBody>
                    <a:bodyPr/>
                    <a:lstStyle/>
                    <a:p>
                      <a:pPr algn="just">
                        <a:lnSpc>
                          <a:spcPct val="107000"/>
                        </a:lnSpc>
                        <a:spcAft>
                          <a:spcPts val="0"/>
                        </a:spcAft>
                      </a:pPr>
                      <a:r>
                        <a:rPr lang="en-US" sz="1200">
                          <a:effectLst/>
                        </a:rPr>
                        <a:t>4000000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1200" dirty="0">
                          <a:effectLst/>
                        </a:rPr>
                        <a:t>390</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1200">
                          <a:effectLst/>
                        </a:rPr>
                        <a:t>15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24600297"/>
                  </a:ext>
                </a:extLst>
              </a:tr>
              <a:tr h="445685">
                <a:tc>
                  <a:txBody>
                    <a:bodyPr/>
                    <a:lstStyle/>
                    <a:p>
                      <a:pPr algn="just">
                        <a:lnSpc>
                          <a:spcPct val="107000"/>
                        </a:lnSpc>
                        <a:spcAft>
                          <a:spcPts val="0"/>
                        </a:spcAft>
                      </a:pPr>
                      <a:r>
                        <a:rPr lang="en-US" sz="1200">
                          <a:effectLst/>
                        </a:rPr>
                        <a:t>40000000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1200">
                          <a:effectLst/>
                        </a:rPr>
                        <a:t>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1200">
                          <a:effectLst/>
                        </a:rPr>
                        <a:t>4359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US" sz="1200" dirty="0">
                          <a:effectLst/>
                        </a:rPr>
                        <a:t>234</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04739869"/>
                  </a:ext>
                </a:extLst>
              </a:tr>
            </a:tbl>
          </a:graphicData>
        </a:graphic>
      </p:graphicFrame>
      <p:sp>
        <p:nvSpPr>
          <p:cNvPr id="3" name="Rectangle 1">
            <a:extLst>
              <a:ext uri="{FF2B5EF4-FFF2-40B4-BE49-F238E27FC236}">
                <a16:creationId xmlns:a16="http://schemas.microsoft.com/office/drawing/2014/main" id="{CBF0C39A-8854-4F6F-BC6D-7A20F2D5C455}"/>
              </a:ext>
            </a:extLst>
          </p:cNvPr>
          <p:cNvSpPr>
            <a:spLocks noChangeArrowheads="1"/>
          </p:cNvSpPr>
          <p:nvPr/>
        </p:nvSpPr>
        <p:spPr bwMode="auto">
          <a:xfrm>
            <a:off x="743712" y="722212"/>
            <a:ext cx="15744825"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marR="0" lvl="1" indent="0" algn="l" defTabSz="914400" rtl="0" eaLnBrk="0" fontAlgn="base" latinLnBrk="0" hangingPunct="0">
              <a:lnSpc>
                <a:spcPct val="100000"/>
              </a:lnSpc>
              <a:spcBef>
                <a:spcPct val="0"/>
              </a:spcBef>
              <a:spcAft>
                <a:spcPct val="0"/>
              </a:spcAft>
              <a:buClrTx/>
              <a:buSzTx/>
              <a:tabLst/>
            </a:pPr>
            <a:r>
              <a:rPr kumimoji="0" lang="ru-RU" altLang="ru-RU"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Сортировки</a:t>
            </a:r>
            <a:endParaRPr kumimoji="0" lang="ru-RU" altLang="ru-RU"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В приводимой далее таблице приводятся сравнение скорости выполнения трех методов сортировки.</a:t>
            </a:r>
            <a:endParaRPr kumimoji="0" lang="ru-RU" altLang="ru-RU"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методом пузырька с алгоритмической сложностью </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a:t>
            </a:r>
            <a:endParaRPr kumimoji="0" lang="ru-RU" altLang="ru-RU"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так называемая быстрая сортировка с алгоритмической сложностью </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Log</a:t>
            </a:r>
            <a:r>
              <a:rPr kumimoji="0" lang="ru-RU" altLang="ru-RU" b="0" i="0" u="none" strike="noStrike" cap="none" normalizeH="0" baseline="-3000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целочисленная сортировка с алгоритмической сложностью </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22924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0D68C2B7-E2BC-40B6-BCDA-B27651C776B7}"/>
              </a:ext>
            </a:extLst>
          </p:cNvPr>
          <p:cNvSpPr/>
          <p:nvPr/>
        </p:nvSpPr>
        <p:spPr>
          <a:xfrm>
            <a:off x="548640" y="574718"/>
            <a:ext cx="11094720" cy="1559529"/>
          </a:xfrm>
          <a:prstGeom prst="rect">
            <a:avLst/>
          </a:prstGeom>
        </p:spPr>
        <p:txBody>
          <a:bodyPr wrap="square">
            <a:spAutoFit/>
          </a:bodyPr>
          <a:lstStyle/>
          <a:p>
            <a:pPr indent="449580" algn="ctr">
              <a:lnSpc>
                <a:spcPct val="107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Использование масок массивов</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Рассмотрим следующую задачу:</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Дано два массива размерностью </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 Составить программу линейной сложности, которая определяет, состоят ли массивы из одинаковых элементов.</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Прямоугольник 4">
            <a:extLst>
              <a:ext uri="{FF2B5EF4-FFF2-40B4-BE49-F238E27FC236}">
                <a16:creationId xmlns:a16="http://schemas.microsoft.com/office/drawing/2014/main" id="{DD8B5843-21DC-48D3-813C-A503A294E836}"/>
              </a:ext>
            </a:extLst>
          </p:cNvPr>
          <p:cNvSpPr/>
          <p:nvPr/>
        </p:nvSpPr>
        <p:spPr>
          <a:xfrm>
            <a:off x="963168" y="2382840"/>
            <a:ext cx="10034016" cy="3558090"/>
          </a:xfrm>
          <a:prstGeom prst="rect">
            <a:avLst/>
          </a:prstGeom>
        </p:spPr>
        <p:txBody>
          <a:bodyPr wrap="square">
            <a:spAutoFit/>
          </a:bodyPr>
          <a:lstStyle/>
          <a:p>
            <a:pPr algn="just">
              <a:lnSpc>
                <a:spcPct val="107000"/>
              </a:lnSpc>
              <a:spcAft>
                <a:spcPts val="0"/>
              </a:spcAft>
            </a:pPr>
            <a:r>
              <a:rPr lang="ru-RU" dirty="0">
                <a:latin typeface="Calibri" panose="020F0502020204030204" pitchFamily="34" charset="0"/>
                <a:ea typeface="Calibri" panose="020F0502020204030204" pitchFamily="34" charset="0"/>
                <a:cs typeface="Times New Roman" panose="02020603050405020304" pitchFamily="18" charset="0"/>
              </a:rPr>
              <a:t>Идея алгоритма:</a:t>
            </a:r>
          </a:p>
          <a:p>
            <a:pPr algn="just">
              <a:lnSpc>
                <a:spcPct val="107000"/>
              </a:lnSpc>
              <a:spcAft>
                <a:spcPts val="0"/>
              </a:spcAft>
            </a:pPr>
            <a:r>
              <a:rPr lang="ru-RU" dirty="0">
                <a:effectLst/>
                <a:latin typeface="Calibri" panose="020F0502020204030204" pitchFamily="34" charset="0"/>
                <a:ea typeface="Calibri" panose="020F0502020204030204" pitchFamily="34" charset="0"/>
                <a:cs typeface="Times New Roman" panose="02020603050405020304" pitchFamily="18" charset="0"/>
              </a:rPr>
              <a:t>1. Пусть первый массив состоит из элементов </a:t>
            </a:r>
            <a:r>
              <a:rPr lang="en-US" dirty="0">
                <a:effectLst/>
                <a:latin typeface="Calibri" panose="020F0502020204030204" pitchFamily="34" charset="0"/>
                <a:ea typeface="Calibri" panose="020F0502020204030204" pitchFamily="34" charset="0"/>
                <a:cs typeface="Times New Roman" panose="02020603050405020304" pitchFamily="18" charset="0"/>
              </a:rPr>
              <a:t>a={1, 2, 6, 4, 5}, </a:t>
            </a:r>
            <a:r>
              <a:rPr lang="ru-RU" dirty="0">
                <a:effectLst/>
                <a:latin typeface="Calibri" panose="020F0502020204030204" pitchFamily="34" charset="0"/>
                <a:ea typeface="Calibri" panose="020F0502020204030204" pitchFamily="34" charset="0"/>
                <a:cs typeface="Times New Roman" panose="02020603050405020304" pitchFamily="18" charset="0"/>
              </a:rPr>
              <a:t>а второй из элементов </a:t>
            </a:r>
            <a:r>
              <a:rPr lang="en-US" dirty="0">
                <a:effectLst/>
                <a:latin typeface="Calibri" panose="020F0502020204030204" pitchFamily="34" charset="0"/>
                <a:ea typeface="Calibri" panose="020F0502020204030204" pitchFamily="34" charset="0"/>
                <a:cs typeface="Times New Roman" panose="02020603050405020304" pitchFamily="18" charset="0"/>
              </a:rPr>
              <a:t>b={</a:t>
            </a:r>
            <a:r>
              <a:rPr lang="ru-RU" dirty="0">
                <a:effectLst/>
                <a:latin typeface="Calibri" panose="020F0502020204030204" pitchFamily="34" charset="0"/>
                <a:ea typeface="Calibri" panose="020F0502020204030204" pitchFamily="34" charset="0"/>
                <a:cs typeface="Times New Roman" panose="02020603050405020304" pitchFamily="18" charset="0"/>
              </a:rPr>
              <a:t>3</a:t>
            </a:r>
            <a:r>
              <a:rPr lang="en-US" dirty="0">
                <a:effectLst/>
                <a:latin typeface="Calibri" panose="020F0502020204030204" pitchFamily="34" charset="0"/>
                <a:ea typeface="Calibri" panose="020F0502020204030204" pitchFamily="34" charset="0"/>
                <a:cs typeface="Times New Roman" panose="02020603050405020304" pitchFamily="18" charset="0"/>
              </a:rPr>
              <a:t>, 2, 8, </a:t>
            </a:r>
            <a:r>
              <a:rPr lang="ru-RU" dirty="0">
                <a:effectLst/>
                <a:latin typeface="Calibri" panose="020F0502020204030204" pitchFamily="34" charset="0"/>
                <a:ea typeface="Calibri" panose="020F0502020204030204" pitchFamily="34" charset="0"/>
                <a:cs typeface="Times New Roman" panose="02020603050405020304" pitchFamily="18" charset="0"/>
              </a:rPr>
              <a:t>5</a:t>
            </a:r>
            <a:r>
              <a:rPr lang="en-US" dirty="0">
                <a:effectLst/>
                <a:latin typeface="Calibri" panose="020F0502020204030204" pitchFamily="34" charset="0"/>
                <a:ea typeface="Calibri" panose="020F0502020204030204" pitchFamily="34" charset="0"/>
                <a:cs typeface="Times New Roman" panose="02020603050405020304" pitchFamily="18" charset="0"/>
              </a:rPr>
              <a:t>, </a:t>
            </a:r>
            <a:r>
              <a:rPr lang="ru-RU" dirty="0">
                <a:effectLst/>
                <a:latin typeface="Calibri" panose="020F0502020204030204" pitchFamily="34" charset="0"/>
                <a:ea typeface="Calibri" panose="020F0502020204030204" pitchFamily="34" charset="0"/>
                <a:cs typeface="Times New Roman" panose="02020603050405020304" pitchFamily="18" charset="0"/>
              </a:rPr>
              <a:t>4</a:t>
            </a:r>
            <a:r>
              <a:rPr lang="en-US" dirty="0">
                <a:effectLst/>
                <a:latin typeface="Calibri" panose="020F0502020204030204" pitchFamily="34" charset="0"/>
                <a:ea typeface="Calibri" panose="020F0502020204030204" pitchFamily="34" charset="0"/>
                <a:cs typeface="Times New Roman" panose="02020603050405020304" pitchFamily="18" charset="0"/>
              </a:rPr>
              <a:t>}</a:t>
            </a:r>
            <a:r>
              <a:rPr lang="ru-RU"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0"/>
              </a:spcAft>
            </a:pPr>
            <a:r>
              <a:rPr lang="ru-RU" dirty="0">
                <a:latin typeface="Calibri" panose="020F0502020204030204" pitchFamily="34" charset="0"/>
                <a:ea typeface="Calibri" panose="020F0502020204030204" pitchFamily="34" charset="0"/>
                <a:cs typeface="Times New Roman" panose="02020603050405020304" pitchFamily="18" charset="0"/>
              </a:rPr>
              <a:t>2. Создаются маски для каждого массива в виде строк: </a:t>
            </a:r>
            <a:r>
              <a:rPr lang="en-US" dirty="0">
                <a:latin typeface="Calibri" panose="020F0502020204030204" pitchFamily="34" charset="0"/>
                <a:ea typeface="Calibri" panose="020F0502020204030204" pitchFamily="34" charset="0"/>
                <a:cs typeface="Times New Roman" panose="02020603050405020304" pitchFamily="18" charset="0"/>
              </a:rPr>
              <a:t>ma=“00000</a:t>
            </a:r>
            <a:r>
              <a:rPr lang="ru-RU" dirty="0">
                <a:latin typeface="Calibri" panose="020F0502020204030204" pitchFamily="34" charset="0"/>
                <a:ea typeface="Calibri" panose="020F0502020204030204" pitchFamily="34" charset="0"/>
                <a:cs typeface="Times New Roman" panose="02020603050405020304" pitchFamily="18" charset="0"/>
              </a:rPr>
              <a:t>000</a:t>
            </a:r>
            <a:r>
              <a:rPr lang="en-US" dirty="0">
                <a:latin typeface="Calibri" panose="020F0502020204030204" pitchFamily="34" charset="0"/>
                <a:ea typeface="Calibri" panose="020F0502020204030204" pitchFamily="34" charset="0"/>
                <a:cs typeface="Times New Roman" panose="02020603050405020304" pitchFamily="18" charset="0"/>
              </a:rPr>
              <a:t>” </a:t>
            </a:r>
            <a:r>
              <a:rPr lang="ru-RU" dirty="0">
                <a:latin typeface="Calibri" panose="020F0502020204030204" pitchFamily="34" charset="0"/>
                <a:ea typeface="Calibri" panose="020F0502020204030204" pitchFamily="34" charset="0"/>
                <a:cs typeface="Times New Roman" panose="02020603050405020304" pitchFamily="18" charset="0"/>
              </a:rPr>
              <a:t>и </a:t>
            </a:r>
            <a:r>
              <a:rPr lang="en-US" dirty="0">
                <a:latin typeface="Calibri" panose="020F0502020204030204" pitchFamily="34" charset="0"/>
                <a:ea typeface="Calibri" panose="020F0502020204030204" pitchFamily="34" charset="0"/>
                <a:cs typeface="Times New Roman" panose="02020603050405020304" pitchFamily="18" charset="0"/>
              </a:rPr>
              <a:t>mb=”00000</a:t>
            </a:r>
            <a:r>
              <a:rPr lang="ru-RU" dirty="0">
                <a:latin typeface="Calibri" panose="020F0502020204030204" pitchFamily="34" charset="0"/>
                <a:ea typeface="Calibri" panose="020F0502020204030204" pitchFamily="34" charset="0"/>
                <a:cs typeface="Times New Roman" panose="02020603050405020304" pitchFamily="18" charset="0"/>
              </a:rPr>
              <a:t>000</a:t>
            </a:r>
            <a:r>
              <a:rPr lang="en-US" dirty="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0"/>
              </a:spcAft>
            </a:pPr>
            <a:r>
              <a:rPr lang="ru-RU" dirty="0">
                <a:latin typeface="Calibri" panose="020F0502020204030204" pitchFamily="34" charset="0"/>
                <a:ea typeface="Calibri" panose="020F0502020204030204" pitchFamily="34" charset="0"/>
                <a:cs typeface="Times New Roman" panose="02020603050405020304" pitchFamily="18" charset="0"/>
              </a:rPr>
              <a:t>	Длина строк соответствует максимальному элементу в обоих массивах.</a:t>
            </a:r>
          </a:p>
          <a:p>
            <a:pPr algn="just">
              <a:lnSpc>
                <a:spcPct val="107000"/>
              </a:lnSpc>
              <a:spcAft>
                <a:spcPts val="0"/>
              </a:spcAft>
            </a:pPr>
            <a:r>
              <a:rPr lang="ru-RU" dirty="0">
                <a:latin typeface="Calibri" panose="020F0502020204030204" pitchFamily="34" charset="0"/>
                <a:ea typeface="Calibri" panose="020F0502020204030204" pitchFamily="34" charset="0"/>
                <a:cs typeface="Times New Roman" panose="02020603050405020304" pitchFamily="18" charset="0"/>
              </a:rPr>
              <a:t>3. В цикле выполняются следующие операции:</a:t>
            </a:r>
          </a:p>
          <a:p>
            <a:r>
              <a:rPr lang="ru-RU" dirty="0">
                <a:latin typeface="Calibri" panose="020F0502020204030204" pitchFamily="34" charset="0"/>
                <a:ea typeface="Calibri" panose="020F0502020204030204" pitchFamily="34" charset="0"/>
                <a:cs typeface="Times New Roman" panose="02020603050405020304" pitchFamily="18" charset="0"/>
              </a:rPr>
              <a:t>	</a:t>
            </a:r>
            <a:r>
              <a:rPr lang="en-US" dirty="0"/>
              <a:t> for i:=1 to 10 do begin</a:t>
            </a:r>
            <a:endParaRPr lang="ru-RU" dirty="0"/>
          </a:p>
          <a:p>
            <a:r>
              <a:rPr lang="en-US" dirty="0"/>
              <a:t>		ma[a[</a:t>
            </a:r>
            <a:r>
              <a:rPr lang="en-US" dirty="0" err="1"/>
              <a:t>i</a:t>
            </a:r>
            <a:r>
              <a:rPr lang="en-US" dirty="0"/>
              <a:t>]]:='1';</a:t>
            </a:r>
            <a:endParaRPr lang="ru-RU" dirty="0"/>
          </a:p>
          <a:p>
            <a:r>
              <a:rPr lang="en-US" dirty="0"/>
              <a:t>      		mb[b[</a:t>
            </a:r>
            <a:r>
              <a:rPr lang="en-US" dirty="0" err="1"/>
              <a:t>i</a:t>
            </a:r>
            <a:r>
              <a:rPr lang="en-US" dirty="0"/>
              <a:t>]]:='1';</a:t>
            </a:r>
            <a:endParaRPr lang="ru-RU" dirty="0"/>
          </a:p>
          <a:p>
            <a:r>
              <a:rPr lang="en-US" dirty="0"/>
              <a:t>    	end;</a:t>
            </a:r>
            <a:endParaRPr lang="ru-RU" dirty="0"/>
          </a:p>
          <a:p>
            <a:pPr algn="just">
              <a:lnSpc>
                <a:spcPct val="107000"/>
              </a:lnSpc>
            </a:pPr>
            <a:r>
              <a:rPr lang="ru-RU" dirty="0">
                <a:latin typeface="Calibri" panose="020F0502020204030204" pitchFamily="34" charset="0"/>
                <a:ea typeface="Calibri" panose="020F0502020204030204" pitchFamily="34" charset="0"/>
                <a:cs typeface="Times New Roman" panose="02020603050405020304" pitchFamily="18" charset="0"/>
              </a:rPr>
              <a:t>	В результате будут сформированы строки: </a:t>
            </a:r>
            <a:r>
              <a:rPr lang="en-US" dirty="0">
                <a:latin typeface="Calibri" panose="020F0502020204030204" pitchFamily="34" charset="0"/>
                <a:ea typeface="Calibri" panose="020F0502020204030204" pitchFamily="34" charset="0"/>
                <a:cs typeface="Times New Roman" panose="02020603050405020304" pitchFamily="18" charset="0"/>
              </a:rPr>
              <a:t>ma=“</a:t>
            </a:r>
            <a:r>
              <a:rPr lang="ru-RU" dirty="0">
                <a:latin typeface="Calibri" panose="020F0502020204030204" pitchFamily="34" charset="0"/>
                <a:ea typeface="Calibri" panose="020F0502020204030204" pitchFamily="34" charset="0"/>
                <a:cs typeface="Times New Roman" panose="02020603050405020304" pitchFamily="18" charset="0"/>
              </a:rPr>
              <a:t>11</a:t>
            </a:r>
            <a:r>
              <a:rPr lang="en-US" dirty="0">
                <a:latin typeface="Calibri" panose="020F0502020204030204" pitchFamily="34" charset="0"/>
                <a:ea typeface="Calibri" panose="020F0502020204030204" pitchFamily="34" charset="0"/>
                <a:cs typeface="Times New Roman" panose="02020603050405020304" pitchFamily="18" charset="0"/>
              </a:rPr>
              <a:t>0</a:t>
            </a:r>
            <a:r>
              <a:rPr lang="ru-RU" dirty="0">
                <a:latin typeface="Calibri" panose="020F0502020204030204" pitchFamily="34" charset="0"/>
                <a:ea typeface="Calibri" panose="020F0502020204030204" pitchFamily="34" charset="0"/>
                <a:cs typeface="Times New Roman" panose="02020603050405020304" pitchFamily="18" charset="0"/>
              </a:rPr>
              <a:t>11100</a:t>
            </a:r>
            <a:r>
              <a:rPr lang="en-US" dirty="0">
                <a:latin typeface="Calibri" panose="020F0502020204030204" pitchFamily="34" charset="0"/>
                <a:ea typeface="Calibri" panose="020F0502020204030204" pitchFamily="34" charset="0"/>
                <a:cs typeface="Times New Roman" panose="02020603050405020304" pitchFamily="18" charset="0"/>
              </a:rPr>
              <a:t>” </a:t>
            </a:r>
            <a:r>
              <a:rPr lang="ru-RU" dirty="0">
                <a:latin typeface="Calibri" panose="020F0502020204030204" pitchFamily="34" charset="0"/>
                <a:ea typeface="Calibri" panose="020F0502020204030204" pitchFamily="34" charset="0"/>
                <a:cs typeface="Times New Roman" panose="02020603050405020304" pitchFamily="18" charset="0"/>
              </a:rPr>
              <a:t>и </a:t>
            </a:r>
            <a:r>
              <a:rPr lang="en-US" dirty="0">
                <a:latin typeface="Calibri" panose="020F0502020204030204" pitchFamily="34" charset="0"/>
                <a:ea typeface="Calibri" panose="020F0502020204030204" pitchFamily="34" charset="0"/>
                <a:cs typeface="Times New Roman" panose="02020603050405020304" pitchFamily="18" charset="0"/>
              </a:rPr>
              <a:t>mb=”0</a:t>
            </a:r>
            <a:r>
              <a:rPr lang="ru-RU" dirty="0">
                <a:latin typeface="Calibri" panose="020F0502020204030204" pitchFamily="34" charset="0"/>
                <a:ea typeface="Calibri" panose="020F0502020204030204" pitchFamily="34" charset="0"/>
                <a:cs typeface="Times New Roman" panose="02020603050405020304" pitchFamily="18" charset="0"/>
              </a:rPr>
              <a:t>1111001</a:t>
            </a:r>
            <a:r>
              <a:rPr lang="en-US" dirty="0">
                <a:latin typeface="Calibri" panose="020F0502020204030204" pitchFamily="34" charset="0"/>
                <a:ea typeface="Calibri" panose="020F0502020204030204" pitchFamily="34" charset="0"/>
                <a:cs typeface="Times New Roman" panose="02020603050405020304" pitchFamily="18" charset="0"/>
              </a:rPr>
              <a:t>”</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dirty="0">
                <a:latin typeface="Calibri" panose="020F0502020204030204" pitchFamily="34" charset="0"/>
                <a:ea typeface="Calibri" panose="020F0502020204030204" pitchFamily="34" charset="0"/>
                <a:cs typeface="Times New Roman" panose="02020603050405020304" pitchFamily="18" charset="0"/>
              </a:rPr>
              <a:t>4. Полученные строки сравниваются.</a:t>
            </a:r>
          </a:p>
          <a:p>
            <a:pPr algn="just">
              <a:lnSpc>
                <a:spcPct val="107000"/>
              </a:lnSpc>
            </a:pPr>
            <a:r>
              <a:rPr lang="ru-RU" dirty="0">
                <a:latin typeface="Calibri" panose="020F0502020204030204" pitchFamily="34" charset="0"/>
                <a:ea typeface="Calibri" panose="020F0502020204030204" pitchFamily="34" charset="0"/>
                <a:cs typeface="Times New Roman" panose="02020603050405020304" pitchFamily="18" charset="0"/>
              </a:rPr>
              <a:t>    Если они равны, то массивы состоят из одинаковых элементов, иначе – из разных.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70950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33C2BD7-6BE1-4762-82B5-1DB5233E79B4}"/>
              </a:ext>
            </a:extLst>
          </p:cNvPr>
          <p:cNvSpPr/>
          <p:nvPr/>
        </p:nvSpPr>
        <p:spPr>
          <a:xfrm>
            <a:off x="646176" y="577148"/>
            <a:ext cx="11033760" cy="1559529"/>
          </a:xfrm>
          <a:prstGeom prst="rect">
            <a:avLst/>
          </a:prstGeom>
        </p:spPr>
        <p:txBody>
          <a:bodyPr wrap="square">
            <a:spAutoFit/>
          </a:bodyPr>
          <a:lstStyle/>
          <a:p>
            <a:pPr lvl="1" algn="just">
              <a:lnSpc>
                <a:spcPct val="107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Метод указателей</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b="1" dirty="0">
                <a:latin typeface="Times New Roman" panose="02020603050405020304" pitchFamily="18" charset="0"/>
                <a:ea typeface="Calibri" panose="020F0502020204030204" pitchFamily="34" charset="0"/>
                <a:cs typeface="Times New Roman" panose="02020603050405020304" pitchFamily="18" charset="0"/>
              </a:rPr>
              <a:t> </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u="sng" dirty="0">
                <a:latin typeface="Times New Roman" panose="02020603050405020304" pitchFamily="18" charset="0"/>
                <a:ea typeface="Calibri" panose="020F0502020204030204" pitchFamily="34" charset="0"/>
                <a:cs typeface="Times New Roman" panose="02020603050405020304" pitchFamily="18" charset="0"/>
              </a:rPr>
              <a:t>Пример 1</a:t>
            </a:r>
            <a:endParaRPr lang="ru-RU" u="sng" dirty="0">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Дано два упорядоченных массива размерностью </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 Составить программу линейной сложности, которая объединяет их в упорядоченный массив размерностью 2*</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Таблица 3">
            <a:extLst>
              <a:ext uri="{FF2B5EF4-FFF2-40B4-BE49-F238E27FC236}">
                <a16:creationId xmlns:a16="http://schemas.microsoft.com/office/drawing/2014/main" id="{645C5D53-35A1-4CEA-8659-9D32DFEF7C0D}"/>
              </a:ext>
            </a:extLst>
          </p:cNvPr>
          <p:cNvGraphicFramePr>
            <a:graphicFrameLocks noGrp="1"/>
          </p:cNvGraphicFramePr>
          <p:nvPr>
            <p:extLst>
              <p:ext uri="{D42A27DB-BD31-4B8C-83A1-F6EECF244321}">
                <p14:modId xmlns:p14="http://schemas.microsoft.com/office/powerpoint/2010/main" val="1485481131"/>
              </p:ext>
            </p:extLst>
          </p:nvPr>
        </p:nvGraphicFramePr>
        <p:xfrm>
          <a:off x="737616" y="2218422"/>
          <a:ext cx="4090991" cy="462958"/>
        </p:xfrm>
        <a:graphic>
          <a:graphicData uri="http://schemas.openxmlformats.org/drawingml/2006/table">
            <a:tbl>
              <a:tblPr firstRow="1" bandRow="1">
                <a:tableStyleId>{5C22544A-7EE6-4342-B048-85BDC9FD1C3A}</a:tableStyleId>
              </a:tblPr>
              <a:tblGrid>
                <a:gridCol w="323396">
                  <a:extLst>
                    <a:ext uri="{9D8B030D-6E8A-4147-A177-3AD203B41FA5}">
                      <a16:colId xmlns:a16="http://schemas.microsoft.com/office/drawing/2014/main" val="3952565512"/>
                    </a:ext>
                  </a:extLst>
                </a:gridCol>
                <a:gridCol w="323396">
                  <a:extLst>
                    <a:ext uri="{9D8B030D-6E8A-4147-A177-3AD203B41FA5}">
                      <a16:colId xmlns:a16="http://schemas.microsoft.com/office/drawing/2014/main" val="1205691014"/>
                    </a:ext>
                  </a:extLst>
                </a:gridCol>
                <a:gridCol w="323396">
                  <a:extLst>
                    <a:ext uri="{9D8B030D-6E8A-4147-A177-3AD203B41FA5}">
                      <a16:colId xmlns:a16="http://schemas.microsoft.com/office/drawing/2014/main" val="2945223225"/>
                    </a:ext>
                  </a:extLst>
                </a:gridCol>
                <a:gridCol w="323396">
                  <a:extLst>
                    <a:ext uri="{9D8B030D-6E8A-4147-A177-3AD203B41FA5}">
                      <a16:colId xmlns:a16="http://schemas.microsoft.com/office/drawing/2014/main" val="2822774818"/>
                    </a:ext>
                  </a:extLst>
                </a:gridCol>
                <a:gridCol w="323396">
                  <a:extLst>
                    <a:ext uri="{9D8B030D-6E8A-4147-A177-3AD203B41FA5}">
                      <a16:colId xmlns:a16="http://schemas.microsoft.com/office/drawing/2014/main" val="1284103841"/>
                    </a:ext>
                  </a:extLst>
                </a:gridCol>
                <a:gridCol w="323396">
                  <a:extLst>
                    <a:ext uri="{9D8B030D-6E8A-4147-A177-3AD203B41FA5}">
                      <a16:colId xmlns:a16="http://schemas.microsoft.com/office/drawing/2014/main" val="1739331983"/>
                    </a:ext>
                  </a:extLst>
                </a:gridCol>
                <a:gridCol w="430123">
                  <a:extLst>
                    <a:ext uri="{9D8B030D-6E8A-4147-A177-3AD203B41FA5}">
                      <a16:colId xmlns:a16="http://schemas.microsoft.com/office/drawing/2014/main" val="1209859357"/>
                    </a:ext>
                  </a:extLst>
                </a:gridCol>
                <a:gridCol w="430123">
                  <a:extLst>
                    <a:ext uri="{9D8B030D-6E8A-4147-A177-3AD203B41FA5}">
                      <a16:colId xmlns:a16="http://schemas.microsoft.com/office/drawing/2014/main" val="2805661390"/>
                    </a:ext>
                  </a:extLst>
                </a:gridCol>
                <a:gridCol w="430123">
                  <a:extLst>
                    <a:ext uri="{9D8B030D-6E8A-4147-A177-3AD203B41FA5}">
                      <a16:colId xmlns:a16="http://schemas.microsoft.com/office/drawing/2014/main" val="1969006873"/>
                    </a:ext>
                  </a:extLst>
                </a:gridCol>
                <a:gridCol w="430123">
                  <a:extLst>
                    <a:ext uri="{9D8B030D-6E8A-4147-A177-3AD203B41FA5}">
                      <a16:colId xmlns:a16="http://schemas.microsoft.com/office/drawing/2014/main" val="2116502228"/>
                    </a:ext>
                  </a:extLst>
                </a:gridCol>
                <a:gridCol w="430123">
                  <a:extLst>
                    <a:ext uri="{9D8B030D-6E8A-4147-A177-3AD203B41FA5}">
                      <a16:colId xmlns:a16="http://schemas.microsoft.com/office/drawing/2014/main" val="1020449449"/>
                    </a:ext>
                  </a:extLst>
                </a:gridCol>
              </a:tblGrid>
              <a:tr h="462958">
                <a:tc>
                  <a:txBody>
                    <a:bodyPr/>
                    <a:lstStyle/>
                    <a:p>
                      <a:r>
                        <a:rPr lang="en-US" dirty="0"/>
                        <a:t>a</a:t>
                      </a:r>
                      <a:endParaRPr lang="ru-RU" dirty="0"/>
                    </a:p>
                  </a:txBody>
                  <a:tcPr/>
                </a:tc>
                <a:tc>
                  <a:txBody>
                    <a:bodyPr/>
                    <a:lstStyle/>
                    <a:p>
                      <a:r>
                        <a:rPr lang="ru-RU" dirty="0"/>
                        <a:t>1</a:t>
                      </a:r>
                    </a:p>
                  </a:txBody>
                  <a:tcPr/>
                </a:tc>
                <a:tc>
                  <a:txBody>
                    <a:bodyPr/>
                    <a:lstStyle/>
                    <a:p>
                      <a:r>
                        <a:rPr lang="ru-RU" dirty="0"/>
                        <a:t>2</a:t>
                      </a:r>
                    </a:p>
                  </a:txBody>
                  <a:tcPr/>
                </a:tc>
                <a:tc>
                  <a:txBody>
                    <a:bodyPr/>
                    <a:lstStyle/>
                    <a:p>
                      <a:r>
                        <a:rPr lang="ru-RU" dirty="0"/>
                        <a:t>4</a:t>
                      </a:r>
                    </a:p>
                  </a:txBody>
                  <a:tcPr/>
                </a:tc>
                <a:tc>
                  <a:txBody>
                    <a:bodyPr/>
                    <a:lstStyle/>
                    <a:p>
                      <a:r>
                        <a:rPr lang="ru-RU" dirty="0"/>
                        <a:t>6</a:t>
                      </a:r>
                    </a:p>
                  </a:txBody>
                  <a:tcPr/>
                </a:tc>
                <a:tc>
                  <a:txBody>
                    <a:bodyPr/>
                    <a:lstStyle/>
                    <a:p>
                      <a:r>
                        <a:rPr lang="ru-RU" dirty="0"/>
                        <a:t>8</a:t>
                      </a:r>
                    </a:p>
                  </a:txBody>
                  <a:tcPr/>
                </a:tc>
                <a:tc>
                  <a:txBody>
                    <a:bodyPr/>
                    <a:lstStyle/>
                    <a:p>
                      <a:r>
                        <a:rPr lang="ru-RU" dirty="0"/>
                        <a:t>10</a:t>
                      </a:r>
                    </a:p>
                  </a:txBody>
                  <a:tcPr/>
                </a:tc>
                <a:tc>
                  <a:txBody>
                    <a:bodyPr/>
                    <a:lstStyle/>
                    <a:p>
                      <a:r>
                        <a:rPr lang="ru-RU" dirty="0"/>
                        <a:t>12</a:t>
                      </a:r>
                    </a:p>
                  </a:txBody>
                  <a:tcPr/>
                </a:tc>
                <a:tc>
                  <a:txBody>
                    <a:bodyPr/>
                    <a:lstStyle/>
                    <a:p>
                      <a:r>
                        <a:rPr lang="ru-RU" dirty="0"/>
                        <a:t>15</a:t>
                      </a:r>
                    </a:p>
                  </a:txBody>
                  <a:tcPr/>
                </a:tc>
                <a:tc>
                  <a:txBody>
                    <a:bodyPr/>
                    <a:lstStyle/>
                    <a:p>
                      <a:r>
                        <a:rPr lang="ru-RU" dirty="0"/>
                        <a:t>21</a:t>
                      </a:r>
                    </a:p>
                  </a:txBody>
                  <a:tcPr/>
                </a:tc>
                <a:tc>
                  <a:txBody>
                    <a:bodyPr/>
                    <a:lstStyle/>
                    <a:p>
                      <a:r>
                        <a:rPr lang="ru-RU" dirty="0"/>
                        <a:t>28</a:t>
                      </a:r>
                    </a:p>
                  </a:txBody>
                  <a:tcPr/>
                </a:tc>
                <a:extLst>
                  <a:ext uri="{0D108BD9-81ED-4DB2-BD59-A6C34878D82A}">
                    <a16:rowId xmlns:a16="http://schemas.microsoft.com/office/drawing/2014/main" val="3771882137"/>
                  </a:ext>
                </a:extLst>
              </a:tr>
            </a:tbl>
          </a:graphicData>
        </a:graphic>
      </p:graphicFrame>
      <p:graphicFrame>
        <p:nvGraphicFramePr>
          <p:cNvPr id="5" name="Таблица 5">
            <a:extLst>
              <a:ext uri="{FF2B5EF4-FFF2-40B4-BE49-F238E27FC236}">
                <a16:creationId xmlns:a16="http://schemas.microsoft.com/office/drawing/2014/main" id="{3D4D662F-B39B-4413-856B-0EF8B33E41CD}"/>
              </a:ext>
            </a:extLst>
          </p:cNvPr>
          <p:cNvGraphicFramePr>
            <a:graphicFrameLocks noGrp="1"/>
          </p:cNvGraphicFramePr>
          <p:nvPr>
            <p:extLst>
              <p:ext uri="{D42A27DB-BD31-4B8C-83A1-F6EECF244321}">
                <p14:modId xmlns:p14="http://schemas.microsoft.com/office/powerpoint/2010/main" val="2363077949"/>
              </p:ext>
            </p:extLst>
          </p:nvPr>
        </p:nvGraphicFramePr>
        <p:xfrm>
          <a:off x="737616" y="4350484"/>
          <a:ext cx="4322766" cy="370840"/>
        </p:xfrm>
        <a:graphic>
          <a:graphicData uri="http://schemas.openxmlformats.org/drawingml/2006/table">
            <a:tbl>
              <a:tblPr firstRow="1" bandRow="1">
                <a:tableStyleId>{5C22544A-7EE6-4342-B048-85BDC9FD1C3A}</a:tableStyleId>
              </a:tblPr>
              <a:tblGrid>
                <a:gridCol w="324772">
                  <a:extLst>
                    <a:ext uri="{9D8B030D-6E8A-4147-A177-3AD203B41FA5}">
                      <a16:colId xmlns:a16="http://schemas.microsoft.com/office/drawing/2014/main" val="1519936285"/>
                    </a:ext>
                  </a:extLst>
                </a:gridCol>
                <a:gridCol w="324772">
                  <a:extLst>
                    <a:ext uri="{9D8B030D-6E8A-4147-A177-3AD203B41FA5}">
                      <a16:colId xmlns:a16="http://schemas.microsoft.com/office/drawing/2014/main" val="2439944565"/>
                    </a:ext>
                  </a:extLst>
                </a:gridCol>
                <a:gridCol w="324772">
                  <a:extLst>
                    <a:ext uri="{9D8B030D-6E8A-4147-A177-3AD203B41FA5}">
                      <a16:colId xmlns:a16="http://schemas.microsoft.com/office/drawing/2014/main" val="2408065676"/>
                    </a:ext>
                  </a:extLst>
                </a:gridCol>
                <a:gridCol w="324772">
                  <a:extLst>
                    <a:ext uri="{9D8B030D-6E8A-4147-A177-3AD203B41FA5}">
                      <a16:colId xmlns:a16="http://schemas.microsoft.com/office/drawing/2014/main" val="808705594"/>
                    </a:ext>
                  </a:extLst>
                </a:gridCol>
                <a:gridCol w="431954">
                  <a:extLst>
                    <a:ext uri="{9D8B030D-6E8A-4147-A177-3AD203B41FA5}">
                      <a16:colId xmlns:a16="http://schemas.microsoft.com/office/drawing/2014/main" val="3490515460"/>
                    </a:ext>
                  </a:extLst>
                </a:gridCol>
                <a:gridCol w="431954">
                  <a:extLst>
                    <a:ext uri="{9D8B030D-6E8A-4147-A177-3AD203B41FA5}">
                      <a16:colId xmlns:a16="http://schemas.microsoft.com/office/drawing/2014/main" val="2403264184"/>
                    </a:ext>
                  </a:extLst>
                </a:gridCol>
                <a:gridCol w="431954">
                  <a:extLst>
                    <a:ext uri="{9D8B030D-6E8A-4147-A177-3AD203B41FA5}">
                      <a16:colId xmlns:a16="http://schemas.microsoft.com/office/drawing/2014/main" val="3712382053"/>
                    </a:ext>
                  </a:extLst>
                </a:gridCol>
                <a:gridCol w="431954">
                  <a:extLst>
                    <a:ext uri="{9D8B030D-6E8A-4147-A177-3AD203B41FA5}">
                      <a16:colId xmlns:a16="http://schemas.microsoft.com/office/drawing/2014/main" val="334439176"/>
                    </a:ext>
                  </a:extLst>
                </a:gridCol>
                <a:gridCol w="431954">
                  <a:extLst>
                    <a:ext uri="{9D8B030D-6E8A-4147-A177-3AD203B41FA5}">
                      <a16:colId xmlns:a16="http://schemas.microsoft.com/office/drawing/2014/main" val="2140637685"/>
                    </a:ext>
                  </a:extLst>
                </a:gridCol>
                <a:gridCol w="431954">
                  <a:extLst>
                    <a:ext uri="{9D8B030D-6E8A-4147-A177-3AD203B41FA5}">
                      <a16:colId xmlns:a16="http://schemas.microsoft.com/office/drawing/2014/main" val="231881629"/>
                    </a:ext>
                  </a:extLst>
                </a:gridCol>
                <a:gridCol w="431954">
                  <a:extLst>
                    <a:ext uri="{9D8B030D-6E8A-4147-A177-3AD203B41FA5}">
                      <a16:colId xmlns:a16="http://schemas.microsoft.com/office/drawing/2014/main" val="1406535016"/>
                    </a:ext>
                  </a:extLst>
                </a:gridCol>
              </a:tblGrid>
              <a:tr h="370840">
                <a:tc>
                  <a:txBody>
                    <a:bodyPr/>
                    <a:lstStyle/>
                    <a:p>
                      <a:r>
                        <a:rPr lang="en-US" dirty="0"/>
                        <a:t>b</a:t>
                      </a:r>
                      <a:endParaRPr lang="ru-RU" dirty="0"/>
                    </a:p>
                  </a:txBody>
                  <a:tcPr/>
                </a:tc>
                <a:tc>
                  <a:txBody>
                    <a:bodyPr/>
                    <a:lstStyle/>
                    <a:p>
                      <a:r>
                        <a:rPr lang="ru-RU" dirty="0"/>
                        <a:t>2</a:t>
                      </a:r>
                    </a:p>
                  </a:txBody>
                  <a:tcPr/>
                </a:tc>
                <a:tc>
                  <a:txBody>
                    <a:bodyPr/>
                    <a:lstStyle/>
                    <a:p>
                      <a:r>
                        <a:rPr lang="ru-RU" dirty="0"/>
                        <a:t>5</a:t>
                      </a:r>
                    </a:p>
                  </a:txBody>
                  <a:tcPr/>
                </a:tc>
                <a:tc>
                  <a:txBody>
                    <a:bodyPr/>
                    <a:lstStyle/>
                    <a:p>
                      <a:r>
                        <a:rPr lang="ru-RU" dirty="0"/>
                        <a:t>8</a:t>
                      </a:r>
                    </a:p>
                  </a:txBody>
                  <a:tcPr/>
                </a:tc>
                <a:tc>
                  <a:txBody>
                    <a:bodyPr/>
                    <a:lstStyle/>
                    <a:p>
                      <a:r>
                        <a:rPr lang="ru-RU" dirty="0"/>
                        <a:t>11</a:t>
                      </a:r>
                    </a:p>
                  </a:txBody>
                  <a:tcPr/>
                </a:tc>
                <a:tc>
                  <a:txBody>
                    <a:bodyPr/>
                    <a:lstStyle/>
                    <a:p>
                      <a:r>
                        <a:rPr lang="ru-RU" dirty="0"/>
                        <a:t>14</a:t>
                      </a:r>
                    </a:p>
                  </a:txBody>
                  <a:tcPr/>
                </a:tc>
                <a:tc>
                  <a:txBody>
                    <a:bodyPr/>
                    <a:lstStyle/>
                    <a:p>
                      <a:r>
                        <a:rPr lang="ru-RU" dirty="0"/>
                        <a:t>17</a:t>
                      </a:r>
                    </a:p>
                  </a:txBody>
                  <a:tcPr/>
                </a:tc>
                <a:tc>
                  <a:txBody>
                    <a:bodyPr/>
                    <a:lstStyle/>
                    <a:p>
                      <a:r>
                        <a:rPr lang="ru-RU" dirty="0"/>
                        <a:t>20</a:t>
                      </a:r>
                    </a:p>
                  </a:txBody>
                  <a:tcPr/>
                </a:tc>
                <a:tc>
                  <a:txBody>
                    <a:bodyPr/>
                    <a:lstStyle/>
                    <a:p>
                      <a:r>
                        <a:rPr lang="ru-RU" dirty="0"/>
                        <a:t>23</a:t>
                      </a:r>
                    </a:p>
                  </a:txBody>
                  <a:tcPr/>
                </a:tc>
                <a:tc>
                  <a:txBody>
                    <a:bodyPr/>
                    <a:lstStyle/>
                    <a:p>
                      <a:r>
                        <a:rPr lang="ru-RU" dirty="0"/>
                        <a:t>26</a:t>
                      </a:r>
                    </a:p>
                  </a:txBody>
                  <a:tcPr/>
                </a:tc>
                <a:tc>
                  <a:txBody>
                    <a:bodyPr/>
                    <a:lstStyle/>
                    <a:p>
                      <a:r>
                        <a:rPr lang="ru-RU" dirty="0"/>
                        <a:t>29</a:t>
                      </a:r>
                    </a:p>
                  </a:txBody>
                  <a:tcPr/>
                </a:tc>
                <a:extLst>
                  <a:ext uri="{0D108BD9-81ED-4DB2-BD59-A6C34878D82A}">
                    <a16:rowId xmlns:a16="http://schemas.microsoft.com/office/drawing/2014/main" val="3987214128"/>
                  </a:ext>
                </a:extLst>
              </a:tr>
            </a:tbl>
          </a:graphicData>
        </a:graphic>
      </p:graphicFrame>
      <p:sp>
        <p:nvSpPr>
          <p:cNvPr id="8" name="TextBox 7">
            <a:extLst>
              <a:ext uri="{FF2B5EF4-FFF2-40B4-BE49-F238E27FC236}">
                <a16:creationId xmlns:a16="http://schemas.microsoft.com/office/drawing/2014/main" id="{48439E0A-66F8-4EEC-8B91-152277F2D918}"/>
              </a:ext>
            </a:extLst>
          </p:cNvPr>
          <p:cNvSpPr txBox="1"/>
          <p:nvPr/>
        </p:nvSpPr>
        <p:spPr>
          <a:xfrm>
            <a:off x="512064" y="2653598"/>
            <a:ext cx="652272" cy="369332"/>
          </a:xfrm>
          <a:prstGeom prst="rect">
            <a:avLst/>
          </a:prstGeom>
          <a:noFill/>
        </p:spPr>
        <p:txBody>
          <a:bodyPr wrap="square" rtlCol="0">
            <a:spAutoFit/>
          </a:bodyPr>
          <a:lstStyle/>
          <a:p>
            <a:r>
              <a:rPr lang="en-US" dirty="0"/>
              <a:t>k1=1</a:t>
            </a:r>
            <a:endParaRPr lang="ru-RU" dirty="0"/>
          </a:p>
        </p:txBody>
      </p:sp>
      <p:sp>
        <p:nvSpPr>
          <p:cNvPr id="13" name="TextBox 12">
            <a:extLst>
              <a:ext uri="{FF2B5EF4-FFF2-40B4-BE49-F238E27FC236}">
                <a16:creationId xmlns:a16="http://schemas.microsoft.com/office/drawing/2014/main" id="{415B9B6D-84BC-4A0A-8CB5-510764C4DFDC}"/>
              </a:ext>
            </a:extLst>
          </p:cNvPr>
          <p:cNvSpPr txBox="1"/>
          <p:nvPr/>
        </p:nvSpPr>
        <p:spPr>
          <a:xfrm>
            <a:off x="512064" y="3877527"/>
            <a:ext cx="652271" cy="369332"/>
          </a:xfrm>
          <a:prstGeom prst="rect">
            <a:avLst/>
          </a:prstGeom>
          <a:noFill/>
        </p:spPr>
        <p:txBody>
          <a:bodyPr wrap="square" rtlCol="0">
            <a:spAutoFit/>
          </a:bodyPr>
          <a:lstStyle/>
          <a:p>
            <a:r>
              <a:rPr lang="en-US" dirty="0"/>
              <a:t>k2=1</a:t>
            </a:r>
            <a:endParaRPr lang="ru-RU" dirty="0"/>
          </a:p>
        </p:txBody>
      </p:sp>
      <p:sp>
        <p:nvSpPr>
          <p:cNvPr id="17" name="TextBox 16">
            <a:extLst>
              <a:ext uri="{FF2B5EF4-FFF2-40B4-BE49-F238E27FC236}">
                <a16:creationId xmlns:a16="http://schemas.microsoft.com/office/drawing/2014/main" id="{EA56D70D-08B3-4AD7-9350-D01DD5E830B1}"/>
              </a:ext>
            </a:extLst>
          </p:cNvPr>
          <p:cNvSpPr txBox="1"/>
          <p:nvPr/>
        </p:nvSpPr>
        <p:spPr>
          <a:xfrm>
            <a:off x="1765141" y="3251295"/>
            <a:ext cx="652271" cy="369332"/>
          </a:xfrm>
          <a:prstGeom prst="rect">
            <a:avLst/>
          </a:prstGeom>
          <a:noFill/>
        </p:spPr>
        <p:txBody>
          <a:bodyPr wrap="square" rtlCol="0">
            <a:spAutoFit/>
          </a:bodyPr>
          <a:lstStyle/>
          <a:p>
            <a:r>
              <a:rPr lang="en-US" dirty="0"/>
              <a:t>k=0</a:t>
            </a:r>
            <a:endParaRPr lang="ru-RU" dirty="0"/>
          </a:p>
        </p:txBody>
      </p:sp>
      <p:graphicFrame>
        <p:nvGraphicFramePr>
          <p:cNvPr id="18" name="Таблица 18">
            <a:extLst>
              <a:ext uri="{FF2B5EF4-FFF2-40B4-BE49-F238E27FC236}">
                <a16:creationId xmlns:a16="http://schemas.microsoft.com/office/drawing/2014/main" id="{B46A0E5B-F88D-4F92-A34E-B1AE586FD7A1}"/>
              </a:ext>
            </a:extLst>
          </p:cNvPr>
          <p:cNvGraphicFramePr>
            <a:graphicFrameLocks noGrp="1"/>
          </p:cNvGraphicFramePr>
          <p:nvPr>
            <p:extLst>
              <p:ext uri="{D42A27DB-BD31-4B8C-83A1-F6EECF244321}">
                <p14:modId xmlns:p14="http://schemas.microsoft.com/office/powerpoint/2010/main" val="229086035"/>
              </p:ext>
            </p:extLst>
          </p:nvPr>
        </p:nvGraphicFramePr>
        <p:xfrm>
          <a:off x="2298859" y="3216978"/>
          <a:ext cx="8128000" cy="388517"/>
        </p:xfrm>
        <a:graphic>
          <a:graphicData uri="http://schemas.openxmlformats.org/drawingml/2006/table">
            <a:tbl>
              <a:tblPr firstRow="1" bandRow="1">
                <a:tableStyleId>{5C22544A-7EE6-4342-B048-85BDC9FD1C3A}</a:tableStyleId>
              </a:tblPr>
              <a:tblGrid>
                <a:gridCol w="406400">
                  <a:extLst>
                    <a:ext uri="{9D8B030D-6E8A-4147-A177-3AD203B41FA5}">
                      <a16:colId xmlns:a16="http://schemas.microsoft.com/office/drawing/2014/main" val="138970730"/>
                    </a:ext>
                  </a:extLst>
                </a:gridCol>
                <a:gridCol w="406400">
                  <a:extLst>
                    <a:ext uri="{9D8B030D-6E8A-4147-A177-3AD203B41FA5}">
                      <a16:colId xmlns:a16="http://schemas.microsoft.com/office/drawing/2014/main" val="2111496513"/>
                    </a:ext>
                  </a:extLst>
                </a:gridCol>
                <a:gridCol w="406400">
                  <a:extLst>
                    <a:ext uri="{9D8B030D-6E8A-4147-A177-3AD203B41FA5}">
                      <a16:colId xmlns:a16="http://schemas.microsoft.com/office/drawing/2014/main" val="155935724"/>
                    </a:ext>
                  </a:extLst>
                </a:gridCol>
                <a:gridCol w="406400">
                  <a:extLst>
                    <a:ext uri="{9D8B030D-6E8A-4147-A177-3AD203B41FA5}">
                      <a16:colId xmlns:a16="http://schemas.microsoft.com/office/drawing/2014/main" val="4129291637"/>
                    </a:ext>
                  </a:extLst>
                </a:gridCol>
                <a:gridCol w="406400">
                  <a:extLst>
                    <a:ext uri="{9D8B030D-6E8A-4147-A177-3AD203B41FA5}">
                      <a16:colId xmlns:a16="http://schemas.microsoft.com/office/drawing/2014/main" val="3869839683"/>
                    </a:ext>
                  </a:extLst>
                </a:gridCol>
                <a:gridCol w="406400">
                  <a:extLst>
                    <a:ext uri="{9D8B030D-6E8A-4147-A177-3AD203B41FA5}">
                      <a16:colId xmlns:a16="http://schemas.microsoft.com/office/drawing/2014/main" val="1509648739"/>
                    </a:ext>
                  </a:extLst>
                </a:gridCol>
                <a:gridCol w="406400">
                  <a:extLst>
                    <a:ext uri="{9D8B030D-6E8A-4147-A177-3AD203B41FA5}">
                      <a16:colId xmlns:a16="http://schemas.microsoft.com/office/drawing/2014/main" val="3183354973"/>
                    </a:ext>
                  </a:extLst>
                </a:gridCol>
                <a:gridCol w="406400">
                  <a:extLst>
                    <a:ext uri="{9D8B030D-6E8A-4147-A177-3AD203B41FA5}">
                      <a16:colId xmlns:a16="http://schemas.microsoft.com/office/drawing/2014/main" val="3262989622"/>
                    </a:ext>
                  </a:extLst>
                </a:gridCol>
                <a:gridCol w="406400">
                  <a:extLst>
                    <a:ext uri="{9D8B030D-6E8A-4147-A177-3AD203B41FA5}">
                      <a16:colId xmlns:a16="http://schemas.microsoft.com/office/drawing/2014/main" val="1555360326"/>
                    </a:ext>
                  </a:extLst>
                </a:gridCol>
                <a:gridCol w="406400">
                  <a:extLst>
                    <a:ext uri="{9D8B030D-6E8A-4147-A177-3AD203B41FA5}">
                      <a16:colId xmlns:a16="http://schemas.microsoft.com/office/drawing/2014/main" val="2397228525"/>
                    </a:ext>
                  </a:extLst>
                </a:gridCol>
                <a:gridCol w="406400">
                  <a:extLst>
                    <a:ext uri="{9D8B030D-6E8A-4147-A177-3AD203B41FA5}">
                      <a16:colId xmlns:a16="http://schemas.microsoft.com/office/drawing/2014/main" val="2327050226"/>
                    </a:ext>
                  </a:extLst>
                </a:gridCol>
                <a:gridCol w="406400">
                  <a:extLst>
                    <a:ext uri="{9D8B030D-6E8A-4147-A177-3AD203B41FA5}">
                      <a16:colId xmlns:a16="http://schemas.microsoft.com/office/drawing/2014/main" val="1963694483"/>
                    </a:ext>
                  </a:extLst>
                </a:gridCol>
                <a:gridCol w="406400">
                  <a:extLst>
                    <a:ext uri="{9D8B030D-6E8A-4147-A177-3AD203B41FA5}">
                      <a16:colId xmlns:a16="http://schemas.microsoft.com/office/drawing/2014/main" val="2386301522"/>
                    </a:ext>
                  </a:extLst>
                </a:gridCol>
                <a:gridCol w="406400">
                  <a:extLst>
                    <a:ext uri="{9D8B030D-6E8A-4147-A177-3AD203B41FA5}">
                      <a16:colId xmlns:a16="http://schemas.microsoft.com/office/drawing/2014/main" val="689228568"/>
                    </a:ext>
                  </a:extLst>
                </a:gridCol>
                <a:gridCol w="406400">
                  <a:extLst>
                    <a:ext uri="{9D8B030D-6E8A-4147-A177-3AD203B41FA5}">
                      <a16:colId xmlns:a16="http://schemas.microsoft.com/office/drawing/2014/main" val="4139573515"/>
                    </a:ext>
                  </a:extLst>
                </a:gridCol>
                <a:gridCol w="406400">
                  <a:extLst>
                    <a:ext uri="{9D8B030D-6E8A-4147-A177-3AD203B41FA5}">
                      <a16:colId xmlns:a16="http://schemas.microsoft.com/office/drawing/2014/main" val="3459084575"/>
                    </a:ext>
                  </a:extLst>
                </a:gridCol>
                <a:gridCol w="406400">
                  <a:extLst>
                    <a:ext uri="{9D8B030D-6E8A-4147-A177-3AD203B41FA5}">
                      <a16:colId xmlns:a16="http://schemas.microsoft.com/office/drawing/2014/main" val="1227204807"/>
                    </a:ext>
                  </a:extLst>
                </a:gridCol>
                <a:gridCol w="406400">
                  <a:extLst>
                    <a:ext uri="{9D8B030D-6E8A-4147-A177-3AD203B41FA5}">
                      <a16:colId xmlns:a16="http://schemas.microsoft.com/office/drawing/2014/main" val="603226991"/>
                    </a:ext>
                  </a:extLst>
                </a:gridCol>
                <a:gridCol w="406400">
                  <a:extLst>
                    <a:ext uri="{9D8B030D-6E8A-4147-A177-3AD203B41FA5}">
                      <a16:colId xmlns:a16="http://schemas.microsoft.com/office/drawing/2014/main" val="483850517"/>
                    </a:ext>
                  </a:extLst>
                </a:gridCol>
                <a:gridCol w="406400">
                  <a:extLst>
                    <a:ext uri="{9D8B030D-6E8A-4147-A177-3AD203B41FA5}">
                      <a16:colId xmlns:a16="http://schemas.microsoft.com/office/drawing/2014/main" val="1362331674"/>
                    </a:ext>
                  </a:extLst>
                </a:gridCol>
              </a:tblGrid>
              <a:tr h="388517">
                <a:tc>
                  <a:txBody>
                    <a:bodyPr/>
                    <a:lstStyle/>
                    <a:p>
                      <a:r>
                        <a:rPr lang="en-US" dirty="0"/>
                        <a:t>c</a:t>
                      </a:r>
                      <a:endParaRPr lang="ru-RU" dirty="0"/>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dirty="0"/>
                    </a:p>
                  </a:txBody>
                  <a:tcPr/>
                </a:tc>
                <a:extLst>
                  <a:ext uri="{0D108BD9-81ED-4DB2-BD59-A6C34878D82A}">
                    <a16:rowId xmlns:a16="http://schemas.microsoft.com/office/drawing/2014/main" val="864271737"/>
                  </a:ext>
                </a:extLst>
              </a:tr>
            </a:tbl>
          </a:graphicData>
        </a:graphic>
      </p:graphicFrame>
      <p:sp>
        <p:nvSpPr>
          <p:cNvPr id="20" name="Прямоугольник 19">
            <a:extLst>
              <a:ext uri="{FF2B5EF4-FFF2-40B4-BE49-F238E27FC236}">
                <a16:creationId xmlns:a16="http://schemas.microsoft.com/office/drawing/2014/main" id="{533C47C8-653D-480F-92E2-08F39CA494EB}"/>
              </a:ext>
            </a:extLst>
          </p:cNvPr>
          <p:cNvSpPr/>
          <p:nvPr/>
        </p:nvSpPr>
        <p:spPr>
          <a:xfrm>
            <a:off x="6096000" y="4141093"/>
            <a:ext cx="4712208" cy="2152256"/>
          </a:xfrm>
          <a:prstGeom prst="rect">
            <a:avLst/>
          </a:prstGeom>
        </p:spPr>
        <p:txBody>
          <a:bodyPr wrap="square">
            <a:spAutoFit/>
          </a:bodyPr>
          <a:lstStyle/>
          <a:p>
            <a:pPr algn="just">
              <a:lnSpc>
                <a:spcPct val="107000"/>
              </a:lnSpc>
            </a:pPr>
            <a:r>
              <a:rPr lang="en-US" dirty="0"/>
              <a:t>While k&lt;2*n do begin</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If a[k1]&lt;b[k2] then begin</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k:=k+1;         c[k]:=a[k1];         k1:=k1+1</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end</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Else begin</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k:=k+1;         c[k]:=b[k2];         k2:=k2+1</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end;      </a:t>
            </a:r>
            <a:endParaRPr lang="ru-RU" dirty="0"/>
          </a:p>
        </p:txBody>
      </p:sp>
    </p:spTree>
    <p:extLst>
      <p:ext uri="{BB962C8B-B14F-4D97-AF65-F5344CB8AC3E}">
        <p14:creationId xmlns:p14="http://schemas.microsoft.com/office/powerpoint/2010/main" val="2417507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3BB5A9A-144C-4124-A9AB-DB7A05F94F89}"/>
              </a:ext>
            </a:extLst>
          </p:cNvPr>
          <p:cNvSpPr/>
          <p:nvPr/>
        </p:nvSpPr>
        <p:spPr>
          <a:xfrm>
            <a:off x="231648" y="763309"/>
            <a:ext cx="11728704" cy="3041345"/>
          </a:xfrm>
          <a:prstGeom prst="rect">
            <a:avLst/>
          </a:prstGeom>
        </p:spPr>
        <p:txBody>
          <a:bodyPr wrap="square">
            <a:spAutoFit/>
          </a:bodyPr>
          <a:lstStyle/>
          <a:p>
            <a:pPr lvl="1" algn="just">
              <a:lnSpc>
                <a:spcPct val="107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Использование динамических структур данных</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При интенсивной работе с массивами чаще всего осуществляются операции поиска, добавления и удаления элементов массива.</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Стандартным приемом является подвижка хвоста массива относительно удаляемого или вставляемого элемента.</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Например:</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При удалении </a:t>
            </a:r>
            <a:r>
              <a:rPr lang="en-US" dirty="0">
                <a:latin typeface="Times New Roman" panose="02020603050405020304" pitchFamily="18" charset="0"/>
                <a:ea typeface="Calibri" panose="020F0502020204030204" pitchFamily="34" charset="0"/>
                <a:cs typeface="Times New Roman" panose="02020603050405020304" pitchFamily="18" charset="0"/>
              </a:rPr>
              <a:t>k</a:t>
            </a:r>
            <a:r>
              <a:rPr lang="ru-RU" dirty="0">
                <a:latin typeface="Times New Roman" panose="02020603050405020304" pitchFamily="18" charset="0"/>
                <a:ea typeface="Calibri" panose="020F0502020204030204" pitchFamily="34" charset="0"/>
                <a:cs typeface="Times New Roman" panose="02020603050405020304" pitchFamily="18" charset="0"/>
              </a:rPr>
              <a:t>-ого элемента реализуется цикл </a:t>
            </a:r>
            <a:r>
              <a:rPr lang="en-US" dirty="0">
                <a:latin typeface="Times New Roman" panose="02020603050405020304" pitchFamily="18" charset="0"/>
                <a:ea typeface="Calibri" panose="020F0502020204030204" pitchFamily="34" charset="0"/>
                <a:cs typeface="Times New Roman" panose="02020603050405020304" pitchFamily="18" charset="0"/>
              </a:rPr>
              <a:t>For </a:t>
            </a:r>
            <a:r>
              <a:rPr lang="en-US" dirty="0" err="1">
                <a:latin typeface="Times New Roman" panose="02020603050405020304" pitchFamily="18" charset="0"/>
                <a:ea typeface="Calibri" panose="020F0502020204030204" pitchFamily="34" charset="0"/>
                <a:cs typeface="Times New Roman" panose="02020603050405020304" pitchFamily="18" charset="0"/>
              </a:rPr>
              <a:t>i</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k to n</a:t>
            </a:r>
            <a:r>
              <a:rPr lang="ru-RU" dirty="0">
                <a:latin typeface="Times New Roman" panose="02020603050405020304" pitchFamily="18" charset="0"/>
                <a:ea typeface="Calibri" panose="020F0502020204030204" pitchFamily="34" charset="0"/>
                <a:cs typeface="Times New Roman" panose="02020603050405020304" pitchFamily="18" charset="0"/>
              </a:rPr>
              <a:t>-1 </a:t>
            </a:r>
            <a:r>
              <a:rPr lang="en-US" dirty="0">
                <a:latin typeface="Times New Roman" panose="02020603050405020304" pitchFamily="18" charset="0"/>
                <a:ea typeface="Calibri" panose="020F0502020204030204" pitchFamily="34" charset="0"/>
                <a:cs typeface="Times New Roman" panose="02020603050405020304" pitchFamily="18" charset="0"/>
              </a:rPr>
              <a:t>do a</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err="1">
                <a:latin typeface="Times New Roman" panose="02020603050405020304" pitchFamily="18" charset="0"/>
                <a:ea typeface="Calibri" panose="020F0502020204030204" pitchFamily="34" charset="0"/>
                <a:cs typeface="Times New Roman" panose="02020603050405020304" pitchFamily="18" charset="0"/>
              </a:rPr>
              <a:t>i</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a</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err="1">
                <a:latin typeface="Times New Roman" panose="02020603050405020304" pitchFamily="18" charset="0"/>
                <a:ea typeface="Calibri" panose="020F0502020204030204" pitchFamily="34" charset="0"/>
                <a:cs typeface="Times New Roman" panose="02020603050405020304" pitchFamily="18" charset="0"/>
              </a:rPr>
              <a:t>i</a:t>
            </a:r>
            <a:r>
              <a:rPr lang="ru-RU" dirty="0">
                <a:latin typeface="Times New Roman" panose="02020603050405020304" pitchFamily="18" charset="0"/>
                <a:ea typeface="Calibri" panose="020F0502020204030204" pitchFamily="34" charset="0"/>
                <a:cs typeface="Times New Roman" panose="02020603050405020304" pitchFamily="18" charset="0"/>
              </a:rPr>
              <a:t>+1].</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Очевидно, что операция имеет линейную сложность.</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Однако используя динамические структуры имеется реализовать подобные операцию с нулевой сложностью. К таким структурам относят списки, очереди, стеки и деревья. Примеры реализации таких операций на статическом массиве показаны в следующей программе.</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8914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4C3A8E5-48F8-42EE-A103-9720D835CEC6}"/>
              </a:ext>
            </a:extLst>
          </p:cNvPr>
          <p:cNvSpPr/>
          <p:nvPr/>
        </p:nvSpPr>
        <p:spPr>
          <a:xfrm>
            <a:off x="573024" y="713512"/>
            <a:ext cx="10899648" cy="1855893"/>
          </a:xfrm>
          <a:prstGeom prst="rect">
            <a:avLst/>
          </a:prstGeom>
        </p:spPr>
        <p:txBody>
          <a:bodyPr wrap="square">
            <a:spAutoFit/>
          </a:bodyPr>
          <a:lstStyle/>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Под эффективностью алгоритма понимается то, как программа, составленная на основе данного алгоритма, использует ресурсы ЭВМ.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Такими основными ресурсами являются процессор и оперативная память (ОП).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Очевидно, что одну и ту же задачу можно решить, используя разные алгоритмы. Одни алгоритмы могут быть очень производительными, но расходовать большое количество ОП, другие могут быть более медленными, но более экономными в смысле использования ОП.</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C92EEC69-6D16-4BFF-98FE-2B5A2767E914}"/>
              </a:ext>
            </a:extLst>
          </p:cNvPr>
          <p:cNvSpPr/>
          <p:nvPr/>
        </p:nvSpPr>
        <p:spPr>
          <a:xfrm>
            <a:off x="573024" y="2968080"/>
            <a:ext cx="10899648" cy="3337709"/>
          </a:xfrm>
          <a:prstGeom prst="rect">
            <a:avLst/>
          </a:prstGeom>
        </p:spPr>
        <p:txBody>
          <a:bodyPr wrap="square">
            <a:spAutoFit/>
          </a:bodyPr>
          <a:lstStyle/>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На ранних этапах развития компьютеров при ограниченных объемах компьютерной памяти (как внешней, так и внутренней) эти замечания носили принципиальный характер. А потому программистам приходилось выбирать более медленный алгоритм просто потому, что он обходился имеющейся памятью и не требовал внешних устройств.</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В настоящее время разработчики программ, похоже, не ощущают потребности в экономии места, полагая, что если у пользователя недостаточно памяти, то он пойдет и просто купит необходимую дополнительную память.</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Но в общем случае всегда необходимо учитывать назначение и способы применения разработанной программы.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Например, для мобильных устройств решающим может оказаться экономия ОП, а для стационарных ПК – производительность.</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61549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B5DC702-3856-440D-8402-173E977EAE62}"/>
              </a:ext>
            </a:extLst>
          </p:cNvPr>
          <p:cNvSpPr/>
          <p:nvPr/>
        </p:nvSpPr>
        <p:spPr>
          <a:xfrm>
            <a:off x="911810" y="1866465"/>
            <a:ext cx="10368379" cy="3693319"/>
          </a:xfrm>
          <a:prstGeom prst="rect">
            <a:avLst/>
          </a:prstGeom>
        </p:spPr>
        <p:txBody>
          <a:bodyPr wrap="square">
            <a:spAutoFit/>
          </a:bodyPr>
          <a:lstStyle/>
          <a:p>
            <a:r>
              <a:rPr lang="ru-RU" b="1" dirty="0"/>
              <a:t>Динамические структуры данных</a:t>
            </a:r>
            <a:r>
              <a:rPr lang="ru-RU" dirty="0"/>
              <a:t> – это структуры данных, память под которые выделяется и освобождается по мере необходимости.</a:t>
            </a:r>
          </a:p>
          <a:p>
            <a:r>
              <a:rPr lang="ru-RU" dirty="0"/>
              <a:t>Динамические структуры данных в процессе существования в памяти могут изменять не только число составляющих их элементов, но и характер связей между элементами. При этом не учитывается изменение содержимого самих элементов данных. Такая особенность динамических структур, как непостоянство их размера и характера отношений между элементами, приводит к тому, что на этапе создания машинного кода программа-компилятор не может выделить для всей структуры в целом участок памяти фиксированного размера, а также не может сопоставить с отдельными компонентами структуры конкретные адреса. Для решения проблемы адресации динамических структур данных используется метод, называемый </a:t>
            </a:r>
            <a:r>
              <a:rPr lang="ru-RU" i="1" dirty="0"/>
              <a:t>динамическим распределением памяти</a:t>
            </a:r>
            <a:r>
              <a:rPr lang="ru-RU" dirty="0"/>
              <a:t>, то есть память под отдельные элементы выделяется в момент, когда они "начинают существовать" в процессе выполнения программы, а не во время компиляции. Компилятор в этом случае выделяет фиксированный объем памяти для хранения адреса динамически размещаемого элемента, а не самого элемента.</a:t>
            </a:r>
          </a:p>
        </p:txBody>
      </p:sp>
      <p:sp>
        <p:nvSpPr>
          <p:cNvPr id="3" name="Прямоугольник 2">
            <a:extLst>
              <a:ext uri="{FF2B5EF4-FFF2-40B4-BE49-F238E27FC236}">
                <a16:creationId xmlns:a16="http://schemas.microsoft.com/office/drawing/2014/main" id="{A8E3A25E-145B-4655-BA57-30D68561D75B}"/>
              </a:ext>
            </a:extLst>
          </p:cNvPr>
          <p:cNvSpPr/>
          <p:nvPr/>
        </p:nvSpPr>
        <p:spPr>
          <a:xfrm>
            <a:off x="3418704" y="1007161"/>
            <a:ext cx="5477012" cy="369332"/>
          </a:xfrm>
          <a:prstGeom prst="rect">
            <a:avLst/>
          </a:prstGeom>
        </p:spPr>
        <p:txBody>
          <a:bodyPr wrap="none">
            <a:spAutoFit/>
          </a:bodyPr>
          <a:lstStyle/>
          <a:p>
            <a:r>
              <a:rPr lang="ru-RU" b="1" dirty="0"/>
              <a:t>Основные понятия динамических структур данных</a:t>
            </a:r>
          </a:p>
        </p:txBody>
      </p:sp>
    </p:spTree>
    <p:extLst>
      <p:ext uri="{BB962C8B-B14F-4D97-AF65-F5344CB8AC3E}">
        <p14:creationId xmlns:p14="http://schemas.microsoft.com/office/powerpoint/2010/main" val="2282234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B99495E-94C4-4FE8-A6E0-464424184304}"/>
              </a:ext>
            </a:extLst>
          </p:cNvPr>
          <p:cNvSpPr/>
          <p:nvPr/>
        </p:nvSpPr>
        <p:spPr>
          <a:xfrm>
            <a:off x="3221620" y="838485"/>
            <a:ext cx="6615081" cy="461665"/>
          </a:xfrm>
          <a:prstGeom prst="rect">
            <a:avLst/>
          </a:prstGeom>
        </p:spPr>
        <p:txBody>
          <a:bodyPr wrap="none">
            <a:spAutoFit/>
          </a:bodyPr>
          <a:lstStyle/>
          <a:p>
            <a:r>
              <a:rPr lang="ru-RU" sz="2400" b="1" dirty="0"/>
              <a:t>Классификация динамических структур данных</a:t>
            </a:r>
          </a:p>
        </p:txBody>
      </p:sp>
      <p:sp>
        <p:nvSpPr>
          <p:cNvPr id="3" name="Прямоугольник 2">
            <a:extLst>
              <a:ext uri="{FF2B5EF4-FFF2-40B4-BE49-F238E27FC236}">
                <a16:creationId xmlns:a16="http://schemas.microsoft.com/office/drawing/2014/main" id="{B183F753-5FE4-4ACF-AE83-545BA085937D}"/>
              </a:ext>
            </a:extLst>
          </p:cNvPr>
          <p:cNvSpPr/>
          <p:nvPr/>
        </p:nvSpPr>
        <p:spPr>
          <a:xfrm>
            <a:off x="1464815" y="1742178"/>
            <a:ext cx="7945515" cy="2677656"/>
          </a:xfrm>
          <a:prstGeom prst="rect">
            <a:avLst/>
          </a:prstGeom>
        </p:spPr>
        <p:txBody>
          <a:bodyPr wrap="square">
            <a:spAutoFit/>
          </a:bodyPr>
          <a:lstStyle/>
          <a:p>
            <a:r>
              <a:rPr lang="ru-RU" sz="2400" dirty="0"/>
              <a:t>Основные типы структур:</a:t>
            </a:r>
          </a:p>
          <a:p>
            <a:pPr>
              <a:buFont typeface="Arial" panose="020B0604020202020204" pitchFamily="34" charset="0"/>
              <a:buChar char="•"/>
            </a:pPr>
            <a:r>
              <a:rPr lang="ru-RU" sz="2400" dirty="0"/>
              <a:t>однонаправленные (односвязные) списки;</a:t>
            </a:r>
          </a:p>
          <a:p>
            <a:pPr>
              <a:buFont typeface="Arial" panose="020B0604020202020204" pitchFamily="34" charset="0"/>
              <a:buChar char="•"/>
            </a:pPr>
            <a:r>
              <a:rPr lang="ru-RU" sz="2400" dirty="0"/>
              <a:t>двунаправленные (двусвязные) списки;</a:t>
            </a:r>
          </a:p>
          <a:p>
            <a:pPr>
              <a:buFont typeface="Arial" panose="020B0604020202020204" pitchFamily="34" charset="0"/>
              <a:buChar char="•"/>
            </a:pPr>
            <a:r>
              <a:rPr lang="ru-RU" sz="2400" dirty="0"/>
              <a:t>циклические (кольцевые) списки;</a:t>
            </a:r>
          </a:p>
          <a:p>
            <a:pPr>
              <a:buFont typeface="Arial" panose="020B0604020202020204" pitchFamily="34" charset="0"/>
              <a:buChar char="•"/>
            </a:pPr>
            <a:r>
              <a:rPr lang="ru-RU" sz="2400" dirty="0"/>
              <a:t>стеки;</a:t>
            </a:r>
          </a:p>
          <a:p>
            <a:pPr>
              <a:buFont typeface="Arial" panose="020B0604020202020204" pitchFamily="34" charset="0"/>
              <a:buChar char="•"/>
            </a:pPr>
            <a:r>
              <a:rPr lang="ru-RU" sz="2400" dirty="0"/>
              <a:t>очереди;</a:t>
            </a:r>
          </a:p>
          <a:p>
            <a:pPr>
              <a:buFont typeface="Arial" panose="020B0604020202020204" pitchFamily="34" charset="0"/>
              <a:buChar char="•"/>
            </a:pPr>
            <a:r>
              <a:rPr lang="ru-RU" sz="2400" dirty="0"/>
              <a:t>деревья.</a:t>
            </a:r>
          </a:p>
        </p:txBody>
      </p:sp>
    </p:spTree>
    <p:extLst>
      <p:ext uri="{BB962C8B-B14F-4D97-AF65-F5344CB8AC3E}">
        <p14:creationId xmlns:p14="http://schemas.microsoft.com/office/powerpoint/2010/main" val="1335089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6CF94145-F3E8-4C08-B224-AE817E2A4714}"/>
              </a:ext>
            </a:extLst>
          </p:cNvPr>
          <p:cNvPicPr>
            <a:picLocks noChangeAspect="1"/>
          </p:cNvPicPr>
          <p:nvPr/>
        </p:nvPicPr>
        <p:blipFill>
          <a:blip r:embed="rId2"/>
          <a:stretch>
            <a:fillRect/>
          </a:stretch>
        </p:blipFill>
        <p:spPr>
          <a:xfrm>
            <a:off x="1960252" y="2460211"/>
            <a:ext cx="6886575" cy="2143125"/>
          </a:xfrm>
          <a:prstGeom prst="rect">
            <a:avLst/>
          </a:prstGeom>
        </p:spPr>
      </p:pic>
      <p:sp>
        <p:nvSpPr>
          <p:cNvPr id="3" name="Прямоугольник 2">
            <a:extLst>
              <a:ext uri="{FF2B5EF4-FFF2-40B4-BE49-F238E27FC236}">
                <a16:creationId xmlns:a16="http://schemas.microsoft.com/office/drawing/2014/main" id="{92967573-4031-46D7-8D29-91AF6458EE05}"/>
              </a:ext>
            </a:extLst>
          </p:cNvPr>
          <p:cNvSpPr/>
          <p:nvPr/>
        </p:nvSpPr>
        <p:spPr>
          <a:xfrm>
            <a:off x="2193156" y="1213852"/>
            <a:ext cx="5831789" cy="369332"/>
          </a:xfrm>
          <a:prstGeom prst="rect">
            <a:avLst/>
          </a:prstGeom>
        </p:spPr>
        <p:txBody>
          <a:bodyPr wrap="none">
            <a:spAutoFit/>
          </a:bodyPr>
          <a:lstStyle/>
          <a:p>
            <a:r>
              <a:rPr lang="ru-RU" dirty="0">
                <a:latin typeface="Times New Roman" panose="02020603050405020304" pitchFamily="18" charset="0"/>
                <a:ea typeface="Times New Roman" panose="02020603050405020304" pitchFamily="18" charset="0"/>
              </a:rPr>
              <a:t>Пример структуры линейного однонаправленного списка.</a:t>
            </a:r>
            <a:endParaRPr lang="ru-RU" dirty="0"/>
          </a:p>
        </p:txBody>
      </p:sp>
      <p:sp>
        <p:nvSpPr>
          <p:cNvPr id="4" name="Прямоугольник 3">
            <a:extLst>
              <a:ext uri="{FF2B5EF4-FFF2-40B4-BE49-F238E27FC236}">
                <a16:creationId xmlns:a16="http://schemas.microsoft.com/office/drawing/2014/main" id="{4EEB1A2A-905F-4C2B-87A0-CF46C5B285F0}"/>
              </a:ext>
            </a:extLst>
          </p:cNvPr>
          <p:cNvSpPr/>
          <p:nvPr/>
        </p:nvSpPr>
        <p:spPr>
          <a:xfrm>
            <a:off x="813785" y="5480363"/>
            <a:ext cx="9179511" cy="670440"/>
          </a:xfrm>
          <a:prstGeom prst="rect">
            <a:avLst/>
          </a:prstGeom>
        </p:spPr>
        <p:txBody>
          <a:bodyPr wrap="square">
            <a:spAutoFit/>
          </a:bodyPr>
          <a:lstStyle/>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В данном случае каждый элемент массива имеет ссылку на последующий элемент (</a:t>
            </a:r>
            <a:r>
              <a:rPr lang="en-US" dirty="0">
                <a:latin typeface="Times New Roman" panose="02020603050405020304" pitchFamily="18" charset="0"/>
                <a:ea typeface="Calibri" panose="020F0502020204030204" pitchFamily="34" charset="0"/>
                <a:cs typeface="Times New Roman" panose="02020603050405020304" pitchFamily="18" charset="0"/>
              </a:rPr>
              <a:t>next</a:t>
            </a:r>
            <a:r>
              <a:rPr lang="ru-RU" dirty="0">
                <a:latin typeface="Times New Roman" panose="02020603050405020304" pitchFamily="18" charset="0"/>
                <a:ea typeface="Calibri" panose="020F0502020204030204" pitchFamily="34" charset="0"/>
                <a:cs typeface="Times New Roman" panose="02020603050405020304" pitchFamily="18" charset="0"/>
              </a:rPr>
              <a:t>) и содержит конкретные данные об объекте (Данные</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2405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Полотно 76">
            <a:extLst>
              <a:ext uri="{FF2B5EF4-FFF2-40B4-BE49-F238E27FC236}">
                <a16:creationId xmlns:a16="http://schemas.microsoft.com/office/drawing/2014/main" id="{4A67B213-78BC-4F16-92BD-C999B00D2391}"/>
              </a:ext>
            </a:extLst>
          </p:cNvPr>
          <p:cNvGrpSpPr/>
          <p:nvPr/>
        </p:nvGrpSpPr>
        <p:grpSpPr>
          <a:xfrm>
            <a:off x="2680366" y="1660124"/>
            <a:ext cx="5872480" cy="2710141"/>
            <a:chOff x="-221942" y="-401635"/>
            <a:chExt cx="5872480" cy="2271120"/>
          </a:xfrm>
        </p:grpSpPr>
        <p:sp>
          <p:nvSpPr>
            <p:cNvPr id="3" name="Прямоугольник 2">
              <a:extLst>
                <a:ext uri="{FF2B5EF4-FFF2-40B4-BE49-F238E27FC236}">
                  <a16:creationId xmlns:a16="http://schemas.microsoft.com/office/drawing/2014/main" id="{2BE0B928-7836-48B1-9C33-88C2305DCF57}"/>
                </a:ext>
              </a:extLst>
            </p:cNvPr>
            <p:cNvSpPr/>
            <p:nvPr/>
          </p:nvSpPr>
          <p:spPr>
            <a:xfrm>
              <a:off x="-221942" y="-401635"/>
              <a:ext cx="5872480" cy="1905000"/>
            </a:xfrm>
            <a:prstGeom prst="rect">
              <a:avLst/>
            </a:prstGeom>
            <a:solidFill>
              <a:prstClr val="white"/>
            </a:solidFill>
          </p:spPr>
        </p:sp>
        <p:sp>
          <p:nvSpPr>
            <p:cNvPr id="4" name="Надпись 70">
              <a:extLst>
                <a:ext uri="{FF2B5EF4-FFF2-40B4-BE49-F238E27FC236}">
                  <a16:creationId xmlns:a16="http://schemas.microsoft.com/office/drawing/2014/main" id="{B23614AD-C01D-4D72-8031-9BF34DE4CD89}"/>
                </a:ext>
              </a:extLst>
            </p:cNvPr>
            <p:cNvSpPr txBox="1"/>
            <p:nvPr/>
          </p:nvSpPr>
          <p:spPr>
            <a:xfrm>
              <a:off x="0" y="0"/>
              <a:ext cx="1259840" cy="507998"/>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ru-R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Указатель на начало списка: </a:t>
              </a: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1</a:t>
              </a:r>
              <a:endParaRPr kumimoji="0" lang="ru-R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cxnSp>
          <p:nvCxnSpPr>
            <p:cNvPr id="5" name="Соединитель: уступ 4">
              <a:extLst>
                <a:ext uri="{FF2B5EF4-FFF2-40B4-BE49-F238E27FC236}">
                  <a16:creationId xmlns:a16="http://schemas.microsoft.com/office/drawing/2014/main" id="{EEDBF847-4E8E-4AF0-9C40-BDEAE3EE2A39}"/>
                </a:ext>
              </a:extLst>
            </p:cNvPr>
            <p:cNvCxnSpPr>
              <a:stCxn id="4" idx="2"/>
              <a:endCxn id="32" idx="1"/>
            </p:cNvCxnSpPr>
            <p:nvPr/>
          </p:nvCxnSpPr>
          <p:spPr>
            <a:xfrm rot="16200000" flipH="1">
              <a:off x="720112" y="417806"/>
              <a:ext cx="276816" cy="457200"/>
            </a:xfrm>
            <a:prstGeom prst="bentConnector2">
              <a:avLst/>
            </a:prstGeom>
            <a:noFill/>
            <a:ln w="6350" cap="flat" cmpd="sng" algn="ctr">
              <a:solidFill>
                <a:sysClr val="windowText" lastClr="000000"/>
              </a:solidFill>
              <a:prstDash val="solid"/>
              <a:miter lim="800000"/>
              <a:tailEnd type="triangle"/>
            </a:ln>
            <a:effectLst/>
          </p:spPr>
        </p:cxnSp>
        <p:cxnSp>
          <p:nvCxnSpPr>
            <p:cNvPr id="6" name="Соединитель: уступ 5">
              <a:extLst>
                <a:ext uri="{FF2B5EF4-FFF2-40B4-BE49-F238E27FC236}">
                  <a16:creationId xmlns:a16="http://schemas.microsoft.com/office/drawing/2014/main" id="{87BC0EB2-8C2A-46DF-A217-BDC80B5C3A0F}"/>
                </a:ext>
              </a:extLst>
            </p:cNvPr>
            <p:cNvCxnSpPr>
              <a:stCxn id="31" idx="3"/>
              <a:endCxn id="27" idx="1"/>
            </p:cNvCxnSpPr>
            <p:nvPr/>
          </p:nvCxnSpPr>
          <p:spPr>
            <a:xfrm flipV="1">
              <a:off x="1869440" y="1102324"/>
              <a:ext cx="200320" cy="36"/>
            </a:xfrm>
            <a:prstGeom prst="bentConnector3">
              <a:avLst>
                <a:gd name="adj1" fmla="val 50000"/>
              </a:avLst>
            </a:prstGeom>
            <a:noFill/>
            <a:ln w="6350" cap="flat" cmpd="sng" algn="ctr">
              <a:solidFill>
                <a:sysClr val="windowText" lastClr="000000"/>
              </a:solidFill>
              <a:prstDash val="solid"/>
              <a:miter lim="800000"/>
              <a:tailEnd type="triangle"/>
            </a:ln>
            <a:effectLst/>
          </p:spPr>
        </p:cxnSp>
        <p:grpSp>
          <p:nvGrpSpPr>
            <p:cNvPr id="7" name="Группа 6">
              <a:extLst>
                <a:ext uri="{FF2B5EF4-FFF2-40B4-BE49-F238E27FC236}">
                  <a16:creationId xmlns:a16="http://schemas.microsoft.com/office/drawing/2014/main" id="{EADDD82D-67F6-47E9-A7C7-91DC5A9BC900}"/>
                </a:ext>
              </a:extLst>
            </p:cNvPr>
            <p:cNvGrpSpPr/>
            <p:nvPr/>
          </p:nvGrpSpPr>
          <p:grpSpPr>
            <a:xfrm>
              <a:off x="1087120" y="607014"/>
              <a:ext cx="782320" cy="1262471"/>
              <a:chOff x="1087120" y="607014"/>
              <a:chExt cx="782320" cy="1262471"/>
            </a:xfrm>
          </p:grpSpPr>
          <p:sp>
            <p:nvSpPr>
              <p:cNvPr id="30" name="Надпись 55">
                <a:extLst>
                  <a:ext uri="{FF2B5EF4-FFF2-40B4-BE49-F238E27FC236}">
                    <a16:creationId xmlns:a16="http://schemas.microsoft.com/office/drawing/2014/main" id="{8C08CD6D-822C-49D9-AE78-4DDCAECAD8F1}"/>
                  </a:ext>
                </a:extLst>
              </p:cNvPr>
              <p:cNvSpPr txBox="1"/>
              <p:nvPr/>
            </p:nvSpPr>
            <p:spPr>
              <a:xfrm>
                <a:off x="1087120" y="1513885"/>
                <a:ext cx="782320" cy="355600"/>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ru-RU"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Данные 1</a:t>
                </a:r>
              </a:p>
            </p:txBody>
          </p:sp>
          <p:sp>
            <p:nvSpPr>
              <p:cNvPr id="31" name="Надпись 31">
                <a:extLst>
                  <a:ext uri="{FF2B5EF4-FFF2-40B4-BE49-F238E27FC236}">
                    <a16:creationId xmlns:a16="http://schemas.microsoft.com/office/drawing/2014/main" id="{37FF46FA-9B6A-4756-9DAA-848B2170993A}"/>
                  </a:ext>
                </a:extLst>
              </p:cNvPr>
              <p:cNvSpPr txBox="1"/>
              <p:nvPr/>
            </p:nvSpPr>
            <p:spPr>
              <a:xfrm>
                <a:off x="1087120" y="965199"/>
                <a:ext cx="782320" cy="274321"/>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6000"/>
                  </a:lnSpc>
                  <a:spcBef>
                    <a:spcPts val="0"/>
                  </a:spcBef>
                  <a:spcAft>
                    <a:spcPts val="8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Next: 2</a:t>
                </a:r>
                <a:endParaRPr kumimoji="0" lang="ru-R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2" name="Надпись 31">
                <a:extLst>
                  <a:ext uri="{FF2B5EF4-FFF2-40B4-BE49-F238E27FC236}">
                    <a16:creationId xmlns:a16="http://schemas.microsoft.com/office/drawing/2014/main" id="{B688D003-8A8C-4899-B9D7-D6CAF534DB83}"/>
                  </a:ext>
                </a:extLst>
              </p:cNvPr>
              <p:cNvSpPr txBox="1"/>
              <p:nvPr/>
            </p:nvSpPr>
            <p:spPr>
              <a:xfrm>
                <a:off x="1087120" y="607014"/>
                <a:ext cx="782320" cy="355600"/>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6000"/>
                  </a:lnSpc>
                  <a:spcBef>
                    <a:spcPts val="0"/>
                  </a:spcBef>
                  <a:spcAft>
                    <a:spcPts val="800"/>
                  </a:spcAft>
                  <a:buClrTx/>
                  <a:buSzTx/>
                  <a:buFontTx/>
                  <a:buNone/>
                  <a:tabLst/>
                  <a:defRPr/>
                </a:pPr>
                <a:r>
                  <a:rPr kumimoji="0" lang="ru-R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1</a:t>
                </a:r>
              </a:p>
            </p:txBody>
          </p:sp>
          <p:sp>
            <p:nvSpPr>
              <p:cNvPr id="33" name="Надпись 31">
                <a:extLst>
                  <a:ext uri="{FF2B5EF4-FFF2-40B4-BE49-F238E27FC236}">
                    <a16:creationId xmlns:a16="http://schemas.microsoft.com/office/drawing/2014/main" id="{0A8BFD71-6F0D-44AD-AF1D-871B0D0F157C}"/>
                  </a:ext>
                </a:extLst>
              </p:cNvPr>
              <p:cNvSpPr txBox="1"/>
              <p:nvPr/>
            </p:nvSpPr>
            <p:spPr>
              <a:xfrm>
                <a:off x="1087120" y="1239519"/>
                <a:ext cx="782320" cy="294641"/>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Pred: Null</a:t>
                </a:r>
                <a:endParaRPr kumimoji="0" lang="ru-R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8" name="Группа 7">
              <a:extLst>
                <a:ext uri="{FF2B5EF4-FFF2-40B4-BE49-F238E27FC236}">
                  <a16:creationId xmlns:a16="http://schemas.microsoft.com/office/drawing/2014/main" id="{8D2CAB22-EBA7-4291-874B-C811BA388EBC}"/>
                </a:ext>
              </a:extLst>
            </p:cNvPr>
            <p:cNvGrpSpPr/>
            <p:nvPr/>
          </p:nvGrpSpPr>
          <p:grpSpPr>
            <a:xfrm>
              <a:off x="2069760" y="607014"/>
              <a:ext cx="782320" cy="1262379"/>
              <a:chOff x="0" y="0"/>
              <a:chExt cx="782320" cy="1262471"/>
            </a:xfrm>
          </p:grpSpPr>
          <p:sp>
            <p:nvSpPr>
              <p:cNvPr id="26" name="Надпись 2">
                <a:extLst>
                  <a:ext uri="{FF2B5EF4-FFF2-40B4-BE49-F238E27FC236}">
                    <a16:creationId xmlns:a16="http://schemas.microsoft.com/office/drawing/2014/main" id="{F82FE4CA-771F-4B85-9C46-8DB0B18C8190}"/>
                  </a:ext>
                </a:extLst>
              </p:cNvPr>
              <p:cNvSpPr txBox="1"/>
              <p:nvPr/>
            </p:nvSpPr>
            <p:spPr>
              <a:xfrm>
                <a:off x="0" y="906871"/>
                <a:ext cx="782320" cy="355600"/>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6000"/>
                  </a:lnSpc>
                  <a:spcBef>
                    <a:spcPts val="0"/>
                  </a:spcBef>
                  <a:spcAft>
                    <a:spcPts val="800"/>
                  </a:spcAft>
                  <a:buClrTx/>
                  <a:buSzTx/>
                  <a:buFontTx/>
                  <a:buNone/>
                  <a:tabLst/>
                  <a:defRPr/>
                </a:pPr>
                <a:r>
                  <a:rPr kumimoji="0" lang="ru-RU"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Данные </a:t>
                </a:r>
                <a:r>
                  <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2</a:t>
                </a:r>
                <a:endParaRPr kumimoji="0" lang="ru-RU"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7" name="Надпись 31">
                <a:extLst>
                  <a:ext uri="{FF2B5EF4-FFF2-40B4-BE49-F238E27FC236}">
                    <a16:creationId xmlns:a16="http://schemas.microsoft.com/office/drawing/2014/main" id="{EB5D6F2F-BC4F-4F62-A99C-CD8E84B5EC8C}"/>
                  </a:ext>
                </a:extLst>
              </p:cNvPr>
              <p:cNvSpPr txBox="1"/>
              <p:nvPr/>
            </p:nvSpPr>
            <p:spPr>
              <a:xfrm>
                <a:off x="0" y="358185"/>
                <a:ext cx="782320" cy="274321"/>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Next: 3</a:t>
                </a:r>
                <a:endParaRPr kumimoji="0" lang="ru-R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8" name="Надпись 31">
                <a:extLst>
                  <a:ext uri="{FF2B5EF4-FFF2-40B4-BE49-F238E27FC236}">
                    <a16:creationId xmlns:a16="http://schemas.microsoft.com/office/drawing/2014/main" id="{D7DB98FD-8EED-418C-AC33-0E3DFA8C7A51}"/>
                  </a:ext>
                </a:extLst>
              </p:cNvPr>
              <p:cNvSpPr txBox="1"/>
              <p:nvPr/>
            </p:nvSpPr>
            <p:spPr>
              <a:xfrm>
                <a:off x="0" y="0"/>
                <a:ext cx="782320" cy="355600"/>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2</a:t>
                </a:r>
                <a:endParaRPr kumimoji="0" lang="ru-R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9" name="Надпись 31">
                <a:extLst>
                  <a:ext uri="{FF2B5EF4-FFF2-40B4-BE49-F238E27FC236}">
                    <a16:creationId xmlns:a16="http://schemas.microsoft.com/office/drawing/2014/main" id="{E7CC2B5F-C6EF-4D21-98EC-C8BAA854CAE6}"/>
                  </a:ext>
                </a:extLst>
              </p:cNvPr>
              <p:cNvSpPr txBox="1"/>
              <p:nvPr/>
            </p:nvSpPr>
            <p:spPr>
              <a:xfrm>
                <a:off x="0" y="632505"/>
                <a:ext cx="782320" cy="294641"/>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Pred: 1</a:t>
                </a:r>
                <a:endParaRPr kumimoji="0" lang="ru-R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9" name="Группа 8">
              <a:extLst>
                <a:ext uri="{FF2B5EF4-FFF2-40B4-BE49-F238E27FC236}">
                  <a16:creationId xmlns:a16="http://schemas.microsoft.com/office/drawing/2014/main" id="{282E1266-8229-4C5D-8E3F-82458E03436F}"/>
                </a:ext>
              </a:extLst>
            </p:cNvPr>
            <p:cNvGrpSpPr/>
            <p:nvPr/>
          </p:nvGrpSpPr>
          <p:grpSpPr>
            <a:xfrm>
              <a:off x="3065440" y="607014"/>
              <a:ext cx="782320" cy="1262379"/>
              <a:chOff x="0" y="0"/>
              <a:chExt cx="782320" cy="1262471"/>
            </a:xfrm>
          </p:grpSpPr>
          <p:sp>
            <p:nvSpPr>
              <p:cNvPr id="22" name="Надпись 2">
                <a:extLst>
                  <a:ext uri="{FF2B5EF4-FFF2-40B4-BE49-F238E27FC236}">
                    <a16:creationId xmlns:a16="http://schemas.microsoft.com/office/drawing/2014/main" id="{EC4DC921-1A64-4362-8673-703DFAA22718}"/>
                  </a:ext>
                </a:extLst>
              </p:cNvPr>
              <p:cNvSpPr txBox="1"/>
              <p:nvPr/>
            </p:nvSpPr>
            <p:spPr>
              <a:xfrm>
                <a:off x="0" y="906871"/>
                <a:ext cx="782320" cy="355600"/>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6000"/>
                  </a:lnSpc>
                  <a:spcBef>
                    <a:spcPts val="0"/>
                  </a:spcBef>
                  <a:spcAft>
                    <a:spcPts val="800"/>
                  </a:spcAft>
                  <a:buClrTx/>
                  <a:buSzTx/>
                  <a:buFontTx/>
                  <a:buNone/>
                  <a:tabLst/>
                  <a:defRPr/>
                </a:pPr>
                <a:r>
                  <a:rPr kumimoji="0" lang="ru-RU"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Данные </a:t>
                </a:r>
                <a:r>
                  <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3</a:t>
                </a:r>
                <a:endParaRPr kumimoji="0" lang="ru-RU"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3" name="Надпись 31">
                <a:extLst>
                  <a:ext uri="{FF2B5EF4-FFF2-40B4-BE49-F238E27FC236}">
                    <a16:creationId xmlns:a16="http://schemas.microsoft.com/office/drawing/2014/main" id="{9D682C57-50E4-4F88-B86F-F1F76D5D304C}"/>
                  </a:ext>
                </a:extLst>
              </p:cNvPr>
              <p:cNvSpPr txBox="1"/>
              <p:nvPr/>
            </p:nvSpPr>
            <p:spPr>
              <a:xfrm>
                <a:off x="0" y="358185"/>
                <a:ext cx="782320" cy="274321"/>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Next: 4</a:t>
                </a:r>
                <a:endParaRPr kumimoji="0" lang="ru-RU"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4" name="Надпись 31">
                <a:extLst>
                  <a:ext uri="{FF2B5EF4-FFF2-40B4-BE49-F238E27FC236}">
                    <a16:creationId xmlns:a16="http://schemas.microsoft.com/office/drawing/2014/main" id="{6A1145E0-DAF2-432A-9981-7E75110B11B9}"/>
                  </a:ext>
                </a:extLst>
              </p:cNvPr>
              <p:cNvSpPr txBox="1"/>
              <p:nvPr/>
            </p:nvSpPr>
            <p:spPr>
              <a:xfrm>
                <a:off x="0" y="0"/>
                <a:ext cx="782320" cy="355600"/>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3</a:t>
                </a:r>
                <a:endParaRPr kumimoji="0" lang="ru-R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5" name="Надпись 31">
                <a:extLst>
                  <a:ext uri="{FF2B5EF4-FFF2-40B4-BE49-F238E27FC236}">
                    <a16:creationId xmlns:a16="http://schemas.microsoft.com/office/drawing/2014/main" id="{0E30EFA1-BBD9-455F-8146-0451D6ED56E0}"/>
                  </a:ext>
                </a:extLst>
              </p:cNvPr>
              <p:cNvSpPr txBox="1"/>
              <p:nvPr/>
            </p:nvSpPr>
            <p:spPr>
              <a:xfrm>
                <a:off x="0" y="632505"/>
                <a:ext cx="782320" cy="294641"/>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Pred: 2</a:t>
                </a:r>
                <a:endParaRPr kumimoji="0" lang="ru-R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grpSp>
          <p:nvGrpSpPr>
            <p:cNvPr id="10" name="Группа 9">
              <a:extLst>
                <a:ext uri="{FF2B5EF4-FFF2-40B4-BE49-F238E27FC236}">
                  <a16:creationId xmlns:a16="http://schemas.microsoft.com/office/drawing/2014/main" id="{E1907FA1-5022-4025-8D04-9420768F6395}"/>
                </a:ext>
              </a:extLst>
            </p:cNvPr>
            <p:cNvGrpSpPr/>
            <p:nvPr/>
          </p:nvGrpSpPr>
          <p:grpSpPr>
            <a:xfrm>
              <a:off x="4691040" y="596560"/>
              <a:ext cx="782320" cy="1262379"/>
              <a:chOff x="0" y="0"/>
              <a:chExt cx="782320" cy="1262471"/>
            </a:xfrm>
          </p:grpSpPr>
          <p:sp>
            <p:nvSpPr>
              <p:cNvPr id="18" name="Надпись 2">
                <a:extLst>
                  <a:ext uri="{FF2B5EF4-FFF2-40B4-BE49-F238E27FC236}">
                    <a16:creationId xmlns:a16="http://schemas.microsoft.com/office/drawing/2014/main" id="{8F7F5E47-15F1-4A3C-B543-521A485BE024}"/>
                  </a:ext>
                </a:extLst>
              </p:cNvPr>
              <p:cNvSpPr txBox="1"/>
              <p:nvPr/>
            </p:nvSpPr>
            <p:spPr>
              <a:xfrm>
                <a:off x="0" y="906871"/>
                <a:ext cx="782320" cy="355600"/>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6000"/>
                  </a:lnSpc>
                  <a:spcBef>
                    <a:spcPts val="0"/>
                  </a:spcBef>
                  <a:spcAft>
                    <a:spcPts val="800"/>
                  </a:spcAft>
                  <a:buClrTx/>
                  <a:buSzTx/>
                  <a:buFontTx/>
                  <a:buNone/>
                  <a:tabLst/>
                  <a:defRPr/>
                </a:pPr>
                <a:r>
                  <a:rPr kumimoji="0" lang="ru-RU"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Данные </a:t>
                </a:r>
                <a:r>
                  <a:rPr kumimoji="0" lang="en-US"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N</a:t>
                </a:r>
                <a:endParaRPr kumimoji="0" lang="ru-RU" sz="1100" b="0" i="0" u="none" strike="noStrike" kern="0" cap="none" spc="0" normalizeH="0" baseline="0" noProof="0" dirty="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9" name="Надпись 31">
                <a:extLst>
                  <a:ext uri="{FF2B5EF4-FFF2-40B4-BE49-F238E27FC236}">
                    <a16:creationId xmlns:a16="http://schemas.microsoft.com/office/drawing/2014/main" id="{338F0016-225D-4684-A50B-9418DF830F35}"/>
                  </a:ext>
                </a:extLst>
              </p:cNvPr>
              <p:cNvSpPr txBox="1"/>
              <p:nvPr/>
            </p:nvSpPr>
            <p:spPr>
              <a:xfrm>
                <a:off x="0" y="358185"/>
                <a:ext cx="782320" cy="274321"/>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Next: Null</a:t>
                </a:r>
                <a:endParaRPr kumimoji="0" lang="ru-R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0" name="Надпись 31">
                <a:extLst>
                  <a:ext uri="{FF2B5EF4-FFF2-40B4-BE49-F238E27FC236}">
                    <a16:creationId xmlns:a16="http://schemas.microsoft.com/office/drawing/2014/main" id="{6A29E5AE-A386-4E72-B751-BEA3C6354566}"/>
                  </a:ext>
                </a:extLst>
              </p:cNvPr>
              <p:cNvSpPr txBox="1"/>
              <p:nvPr/>
            </p:nvSpPr>
            <p:spPr>
              <a:xfrm>
                <a:off x="0" y="0"/>
                <a:ext cx="782320" cy="355600"/>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N</a:t>
                </a:r>
                <a:endParaRPr kumimoji="0" lang="ru-R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21" name="Надпись 31">
                <a:extLst>
                  <a:ext uri="{FF2B5EF4-FFF2-40B4-BE49-F238E27FC236}">
                    <a16:creationId xmlns:a16="http://schemas.microsoft.com/office/drawing/2014/main" id="{7461019C-0E81-4F86-869A-304E59F78974}"/>
                  </a:ext>
                </a:extLst>
              </p:cNvPr>
              <p:cNvSpPr txBox="1"/>
              <p:nvPr/>
            </p:nvSpPr>
            <p:spPr>
              <a:xfrm>
                <a:off x="0" y="632505"/>
                <a:ext cx="782320" cy="294641"/>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5000"/>
                  </a:lnSpc>
                  <a:spcBef>
                    <a:spcPts val="0"/>
                  </a:spcBef>
                  <a:spcAft>
                    <a:spcPts val="800"/>
                  </a:spcAft>
                  <a:buClrTx/>
                  <a:buSzTx/>
                  <a:buFontTx/>
                  <a:buNone/>
                  <a:tabLst/>
                  <a:defRPr/>
                </a:pPr>
                <a:r>
                  <a:rPr kumimoji="0" lang="en-US"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rPr>
                  <a:t>Pred: N-1</a:t>
                </a:r>
                <a:endParaRPr kumimoji="0" lang="ru-RU" sz="1100" b="0" i="0" u="none" strike="noStrike" kern="0" cap="none" spc="0" normalizeH="0" baseline="0" noProof="0">
                  <a:ln>
                    <a:noFill/>
                  </a:ln>
                  <a:solidFill>
                    <a:sysClr val="windowText" lastClr="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pSp>
        <p:cxnSp>
          <p:nvCxnSpPr>
            <p:cNvPr id="11" name="Прямая со стрелкой 10">
              <a:extLst>
                <a:ext uri="{FF2B5EF4-FFF2-40B4-BE49-F238E27FC236}">
                  <a16:creationId xmlns:a16="http://schemas.microsoft.com/office/drawing/2014/main" id="{C5660AE9-62A2-4869-A410-B36B667CBA39}"/>
                </a:ext>
              </a:extLst>
            </p:cNvPr>
            <p:cNvCxnSpPr>
              <a:stCxn id="27" idx="3"/>
              <a:endCxn id="23" idx="1"/>
            </p:cNvCxnSpPr>
            <p:nvPr/>
          </p:nvCxnSpPr>
          <p:spPr>
            <a:xfrm>
              <a:off x="2852080" y="1102324"/>
              <a:ext cx="213360" cy="0"/>
            </a:xfrm>
            <a:prstGeom prst="straightConnector1">
              <a:avLst/>
            </a:prstGeom>
            <a:noFill/>
            <a:ln w="6350" cap="flat" cmpd="sng" algn="ctr">
              <a:solidFill>
                <a:sysClr val="windowText" lastClr="000000"/>
              </a:solidFill>
              <a:prstDash val="solid"/>
              <a:miter lim="800000"/>
              <a:tailEnd type="triangle"/>
            </a:ln>
            <a:effectLst/>
          </p:spPr>
        </p:cxnSp>
        <p:cxnSp>
          <p:nvCxnSpPr>
            <p:cNvPr id="12" name="Соединитель: уступ 11">
              <a:extLst>
                <a:ext uri="{FF2B5EF4-FFF2-40B4-BE49-F238E27FC236}">
                  <a16:creationId xmlns:a16="http://schemas.microsoft.com/office/drawing/2014/main" id="{91692C9D-4506-4A83-B396-32B17797F761}"/>
                </a:ext>
              </a:extLst>
            </p:cNvPr>
            <p:cNvCxnSpPr>
              <a:stCxn id="23" idx="3"/>
            </p:cNvCxnSpPr>
            <p:nvPr/>
          </p:nvCxnSpPr>
          <p:spPr>
            <a:xfrm>
              <a:off x="3847760" y="1102324"/>
              <a:ext cx="256880" cy="36"/>
            </a:xfrm>
            <a:prstGeom prst="bentConnector3">
              <a:avLst>
                <a:gd name="adj1" fmla="val 50000"/>
              </a:avLst>
            </a:prstGeom>
            <a:noFill/>
            <a:ln w="6350" cap="flat" cmpd="sng" algn="ctr">
              <a:solidFill>
                <a:sysClr val="windowText" lastClr="000000"/>
              </a:solidFill>
              <a:prstDash val="solid"/>
              <a:miter lim="800000"/>
              <a:tailEnd type="triangle"/>
            </a:ln>
            <a:effectLst/>
          </p:spPr>
        </p:cxnSp>
        <p:cxnSp>
          <p:nvCxnSpPr>
            <p:cNvPr id="13" name="Прямая со стрелкой 12">
              <a:extLst>
                <a:ext uri="{FF2B5EF4-FFF2-40B4-BE49-F238E27FC236}">
                  <a16:creationId xmlns:a16="http://schemas.microsoft.com/office/drawing/2014/main" id="{7D17D0A8-C055-4C99-84E7-2167AC470B45}"/>
                </a:ext>
              </a:extLst>
            </p:cNvPr>
            <p:cNvCxnSpPr/>
            <p:nvPr/>
          </p:nvCxnSpPr>
          <p:spPr>
            <a:xfrm flipV="1">
              <a:off x="4297680" y="1102324"/>
              <a:ext cx="396240" cy="36"/>
            </a:xfrm>
            <a:prstGeom prst="straightConnector1">
              <a:avLst/>
            </a:prstGeom>
            <a:noFill/>
            <a:ln w="6350" cap="flat" cmpd="sng" algn="ctr">
              <a:solidFill>
                <a:sysClr val="windowText" lastClr="000000"/>
              </a:solidFill>
              <a:prstDash val="dash"/>
              <a:miter lim="800000"/>
              <a:tailEnd type="triangle"/>
            </a:ln>
            <a:effectLst/>
          </p:spPr>
        </p:cxnSp>
        <p:cxnSp>
          <p:nvCxnSpPr>
            <p:cNvPr id="14" name="Прямая со стрелкой 13">
              <a:extLst>
                <a:ext uri="{FF2B5EF4-FFF2-40B4-BE49-F238E27FC236}">
                  <a16:creationId xmlns:a16="http://schemas.microsoft.com/office/drawing/2014/main" id="{DD25D570-AB9C-415A-9803-BC70A0860911}"/>
                </a:ext>
              </a:extLst>
            </p:cNvPr>
            <p:cNvCxnSpPr/>
            <p:nvPr/>
          </p:nvCxnSpPr>
          <p:spPr>
            <a:xfrm flipH="1">
              <a:off x="4257040" y="1403645"/>
              <a:ext cx="434000" cy="0"/>
            </a:xfrm>
            <a:prstGeom prst="straightConnector1">
              <a:avLst/>
            </a:prstGeom>
            <a:noFill/>
            <a:ln w="6350" cap="flat" cmpd="sng" algn="ctr">
              <a:solidFill>
                <a:sysClr val="windowText" lastClr="000000"/>
              </a:solidFill>
              <a:prstDash val="dash"/>
              <a:miter lim="800000"/>
              <a:tailEnd type="triangle"/>
            </a:ln>
            <a:effectLst/>
          </p:spPr>
        </p:cxnSp>
        <p:cxnSp>
          <p:nvCxnSpPr>
            <p:cNvPr id="15" name="Прямая со стрелкой 14">
              <a:extLst>
                <a:ext uri="{FF2B5EF4-FFF2-40B4-BE49-F238E27FC236}">
                  <a16:creationId xmlns:a16="http://schemas.microsoft.com/office/drawing/2014/main" id="{4394B749-87D2-4083-AE6C-223D68EC194F}"/>
                </a:ext>
              </a:extLst>
            </p:cNvPr>
            <p:cNvCxnSpPr/>
            <p:nvPr/>
          </p:nvCxnSpPr>
          <p:spPr>
            <a:xfrm flipH="1">
              <a:off x="3860800" y="1403645"/>
              <a:ext cx="254000" cy="0"/>
            </a:xfrm>
            <a:prstGeom prst="straightConnector1">
              <a:avLst/>
            </a:prstGeom>
            <a:noFill/>
            <a:ln w="6350" cap="flat" cmpd="sng" algn="ctr">
              <a:solidFill>
                <a:sysClr val="windowText" lastClr="000000"/>
              </a:solidFill>
              <a:prstDash val="solid"/>
              <a:miter lim="800000"/>
              <a:tailEnd type="triangle"/>
            </a:ln>
            <a:effectLst/>
          </p:spPr>
        </p:cxnSp>
        <p:cxnSp>
          <p:nvCxnSpPr>
            <p:cNvPr id="16" name="Прямая со стрелкой 15">
              <a:extLst>
                <a:ext uri="{FF2B5EF4-FFF2-40B4-BE49-F238E27FC236}">
                  <a16:creationId xmlns:a16="http://schemas.microsoft.com/office/drawing/2014/main" id="{E8AC4E60-E8A0-4F98-9B6A-613D275546DB}"/>
                </a:ext>
              </a:extLst>
            </p:cNvPr>
            <p:cNvCxnSpPr>
              <a:stCxn id="25" idx="1"/>
              <a:endCxn id="29" idx="3"/>
            </p:cNvCxnSpPr>
            <p:nvPr/>
          </p:nvCxnSpPr>
          <p:spPr>
            <a:xfrm flipH="1">
              <a:off x="2852080" y="1386783"/>
              <a:ext cx="213360" cy="0"/>
            </a:xfrm>
            <a:prstGeom prst="straightConnector1">
              <a:avLst/>
            </a:prstGeom>
            <a:noFill/>
            <a:ln w="6350" cap="flat" cmpd="sng" algn="ctr">
              <a:solidFill>
                <a:sysClr val="windowText" lastClr="000000"/>
              </a:solidFill>
              <a:prstDash val="solid"/>
              <a:miter lim="800000"/>
              <a:tailEnd type="triangle"/>
            </a:ln>
            <a:effectLst/>
          </p:spPr>
        </p:cxnSp>
        <p:cxnSp>
          <p:nvCxnSpPr>
            <p:cNvPr id="17" name="Прямая со стрелкой 16">
              <a:extLst>
                <a:ext uri="{FF2B5EF4-FFF2-40B4-BE49-F238E27FC236}">
                  <a16:creationId xmlns:a16="http://schemas.microsoft.com/office/drawing/2014/main" id="{C3BF1CD2-2459-4451-BC33-E86A26557133}"/>
                </a:ext>
              </a:extLst>
            </p:cNvPr>
            <p:cNvCxnSpPr>
              <a:stCxn id="29" idx="1"/>
              <a:endCxn id="33" idx="3"/>
            </p:cNvCxnSpPr>
            <p:nvPr/>
          </p:nvCxnSpPr>
          <p:spPr>
            <a:xfrm flipH="1">
              <a:off x="1869440" y="1386783"/>
              <a:ext cx="200320" cy="57"/>
            </a:xfrm>
            <a:prstGeom prst="straightConnector1">
              <a:avLst/>
            </a:prstGeom>
            <a:noFill/>
            <a:ln w="6350" cap="flat" cmpd="sng" algn="ctr">
              <a:solidFill>
                <a:sysClr val="windowText" lastClr="000000"/>
              </a:solidFill>
              <a:prstDash val="solid"/>
              <a:miter lim="800000"/>
              <a:tailEnd type="triangle"/>
            </a:ln>
            <a:effectLst/>
          </p:spPr>
        </p:cxnSp>
      </p:grpSp>
      <p:sp>
        <p:nvSpPr>
          <p:cNvPr id="34" name="Прямоугольник 33">
            <a:extLst>
              <a:ext uri="{FF2B5EF4-FFF2-40B4-BE49-F238E27FC236}">
                <a16:creationId xmlns:a16="http://schemas.microsoft.com/office/drawing/2014/main" id="{2FF7D3FB-F1E1-4FE7-887F-BFD42F5EBF29}"/>
              </a:ext>
            </a:extLst>
          </p:cNvPr>
          <p:cNvSpPr/>
          <p:nvPr/>
        </p:nvSpPr>
        <p:spPr>
          <a:xfrm>
            <a:off x="1464816" y="1219159"/>
            <a:ext cx="8036825" cy="670440"/>
          </a:xfrm>
          <a:prstGeom prst="rect">
            <a:avLst/>
          </a:prstGeom>
        </p:spPr>
        <p:txBody>
          <a:bodyPr wrap="square">
            <a:spAutoFit/>
          </a:bodyPr>
          <a:lstStyle/>
          <a:p>
            <a:pPr algn="ctr">
              <a:lnSpc>
                <a:spcPct val="107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Пример двунаправленного списка.</a:t>
            </a:r>
          </a:p>
          <a:p>
            <a:pPr algn="ctr">
              <a:lnSpc>
                <a:spcPct val="107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5" name="Прямоугольник 34">
            <a:extLst>
              <a:ext uri="{FF2B5EF4-FFF2-40B4-BE49-F238E27FC236}">
                <a16:creationId xmlns:a16="http://schemas.microsoft.com/office/drawing/2014/main" id="{C9D48478-216D-4FFA-BB7E-DB30BCFF7EA5}"/>
              </a:ext>
            </a:extLst>
          </p:cNvPr>
          <p:cNvSpPr/>
          <p:nvPr/>
        </p:nvSpPr>
        <p:spPr>
          <a:xfrm>
            <a:off x="1251751" y="4459032"/>
            <a:ext cx="9707602" cy="670440"/>
          </a:xfrm>
          <a:prstGeom prst="rect">
            <a:avLst/>
          </a:prstGeom>
        </p:spPr>
        <p:txBody>
          <a:bodyPr wrap="square">
            <a:spAutoFit/>
          </a:bodyPr>
          <a:lstStyle/>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В данном случае каждый элемент массива имеет две ссылки: на последующий элемент (</a:t>
            </a:r>
            <a:r>
              <a:rPr lang="en-US" dirty="0">
                <a:latin typeface="Times New Roman" panose="02020603050405020304" pitchFamily="18" charset="0"/>
                <a:ea typeface="Calibri" panose="020F0502020204030204" pitchFamily="34" charset="0"/>
                <a:cs typeface="Times New Roman" panose="02020603050405020304" pitchFamily="18" charset="0"/>
              </a:rPr>
              <a:t>next</a:t>
            </a:r>
            <a:r>
              <a:rPr lang="ru-RU" dirty="0">
                <a:latin typeface="Times New Roman" panose="02020603050405020304" pitchFamily="18" charset="0"/>
                <a:ea typeface="Calibri" panose="020F0502020204030204" pitchFamily="34" charset="0"/>
                <a:cs typeface="Times New Roman" panose="02020603050405020304" pitchFamily="18" charset="0"/>
              </a:rPr>
              <a:t>) и на предыдущий (</a:t>
            </a:r>
            <a:r>
              <a:rPr lang="en-US" dirty="0" err="1">
                <a:latin typeface="Times New Roman" panose="02020603050405020304" pitchFamily="18" charset="0"/>
                <a:ea typeface="Calibri" panose="020F0502020204030204" pitchFamily="34" charset="0"/>
                <a:cs typeface="Times New Roman" panose="02020603050405020304" pitchFamily="18" charset="0"/>
              </a:rPr>
              <a:t>pred</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56208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05F52E0-CEAA-434B-A27A-AB02328B93CC}"/>
              </a:ext>
            </a:extLst>
          </p:cNvPr>
          <p:cNvSpPr/>
          <p:nvPr/>
        </p:nvSpPr>
        <p:spPr>
          <a:xfrm>
            <a:off x="1163307" y="635705"/>
            <a:ext cx="10287267" cy="2308324"/>
          </a:xfrm>
          <a:prstGeom prst="rect">
            <a:avLst/>
          </a:prstGeom>
        </p:spPr>
        <p:txBody>
          <a:bodyPr wrap="square">
            <a:spAutoFit/>
          </a:bodyPr>
          <a:lstStyle/>
          <a:p>
            <a:r>
              <a:rPr lang="ru-RU" b="1" dirty="0"/>
              <a:t>Стеки</a:t>
            </a:r>
          </a:p>
          <a:p>
            <a:r>
              <a:rPr lang="ru-RU" b="1" dirty="0"/>
              <a:t>Стек</a:t>
            </a:r>
            <a:r>
              <a:rPr lang="ru-RU" dirty="0"/>
              <a:t> (англ. </a:t>
            </a:r>
            <a:r>
              <a:rPr lang="ru-RU" i="1" dirty="0" err="1"/>
              <a:t>stack</a:t>
            </a:r>
            <a:r>
              <a:rPr lang="ru-RU" dirty="0"/>
              <a:t> – стопка) – это структура данных, в которой новый элемент всегда записывается в ее начало (вершину) и очередной читаемый элемент также всегда выбирается из ее начала. В стеках используется метод доступа к элементам </a:t>
            </a:r>
            <a:r>
              <a:rPr lang="ru-RU" i="1" dirty="0"/>
              <a:t>LIFO</a:t>
            </a:r>
            <a:r>
              <a:rPr lang="ru-RU" dirty="0"/>
              <a:t> ( </a:t>
            </a:r>
            <a:r>
              <a:rPr lang="ru-RU" i="1" dirty="0" err="1"/>
              <a:t>Last</a:t>
            </a:r>
            <a:r>
              <a:rPr lang="ru-RU" i="1" dirty="0"/>
              <a:t> </a:t>
            </a:r>
            <a:r>
              <a:rPr lang="ru-RU" i="1" dirty="0" err="1"/>
              <a:t>Input</a:t>
            </a:r>
            <a:r>
              <a:rPr lang="ru-RU" i="1" dirty="0"/>
              <a:t> – </a:t>
            </a:r>
            <a:r>
              <a:rPr lang="ru-RU" i="1" dirty="0" err="1"/>
              <a:t>First</a:t>
            </a:r>
            <a:r>
              <a:rPr lang="ru-RU" i="1" dirty="0"/>
              <a:t> </a:t>
            </a:r>
            <a:r>
              <a:rPr lang="ru-RU" i="1" dirty="0" err="1"/>
              <a:t>Output</a:t>
            </a:r>
            <a:r>
              <a:rPr lang="ru-RU" dirty="0"/>
              <a:t>, "последним пришел – первым вышел")..</a:t>
            </a:r>
          </a:p>
          <a:p>
            <a:r>
              <a:rPr lang="ru-RU" dirty="0"/>
              <a:t>Стек – это список, у которого доступен один элемент (одна позиция). Этот элемент называется </a:t>
            </a:r>
            <a:r>
              <a:rPr lang="ru-RU" i="1" dirty="0"/>
              <a:t>вершиной стека</a:t>
            </a:r>
            <a:r>
              <a:rPr lang="ru-RU" dirty="0"/>
              <a:t>. Взять элемент можно только из вершины стека, добавить элемент можно только в вершину стека. </a:t>
            </a:r>
          </a:p>
        </p:txBody>
      </p:sp>
      <p:pic>
        <p:nvPicPr>
          <p:cNvPr id="3" name="Picture 3" descr="Стек и его организация">
            <a:extLst>
              <a:ext uri="{FF2B5EF4-FFF2-40B4-BE49-F238E27FC236}">
                <a16:creationId xmlns:a16="http://schemas.microsoft.com/office/drawing/2014/main" id="{33A0952A-A5CD-491C-AB81-7D1A687FFC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7547" y="3070023"/>
            <a:ext cx="4667250" cy="2771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93741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4F318BC2-ECAE-4F95-BD77-1B7896B70AAC}"/>
              </a:ext>
            </a:extLst>
          </p:cNvPr>
          <p:cNvSpPr>
            <a:spLocks noGrp="1"/>
          </p:cNvSpPr>
          <p:nvPr>
            <p:ph type="sldNum" sz="quarter" idx="12"/>
          </p:nvPr>
        </p:nvSpPr>
        <p:spPr>
          <a:xfrm>
            <a:off x="8610600" y="6356350"/>
            <a:ext cx="2743200" cy="365125"/>
          </a:xfrm>
        </p:spPr>
        <p:txBody>
          <a:bodyPr/>
          <a:lstStyle/>
          <a:p>
            <a:fld id="{45C1B599-E7AD-40B3-AF4C-0A5C3F22B86C}" type="slidenum">
              <a:rPr lang="ru-RU" smtClean="0"/>
              <a:t>25</a:t>
            </a:fld>
            <a:endParaRPr lang="ru-RU"/>
          </a:p>
        </p:txBody>
      </p:sp>
      <p:sp>
        <p:nvSpPr>
          <p:cNvPr id="3" name="Прямоугольник 2">
            <a:extLst>
              <a:ext uri="{FF2B5EF4-FFF2-40B4-BE49-F238E27FC236}">
                <a16:creationId xmlns:a16="http://schemas.microsoft.com/office/drawing/2014/main" id="{D5949097-EA14-476C-BA4B-369FF9401B99}"/>
              </a:ext>
            </a:extLst>
          </p:cNvPr>
          <p:cNvSpPr/>
          <p:nvPr/>
        </p:nvSpPr>
        <p:spPr>
          <a:xfrm>
            <a:off x="1207363" y="838201"/>
            <a:ext cx="9703293" cy="2308324"/>
          </a:xfrm>
          <a:prstGeom prst="rect">
            <a:avLst/>
          </a:prstGeom>
        </p:spPr>
        <p:txBody>
          <a:bodyPr wrap="square">
            <a:spAutoFit/>
          </a:bodyPr>
          <a:lstStyle/>
          <a:p>
            <a:r>
              <a:rPr lang="ru-RU" b="1" dirty="0"/>
              <a:t>Очереди</a:t>
            </a:r>
          </a:p>
          <a:p>
            <a:r>
              <a:rPr lang="ru-RU" b="1" dirty="0"/>
              <a:t>Очередь</a:t>
            </a:r>
            <a:r>
              <a:rPr lang="ru-RU" dirty="0"/>
              <a:t> – это структура данных, представляющая собой последовательность элементов, образованная в порядке их поступления. Каждый новый элемент размещается в конце очереди; элемент, стоящий в начале очереди, выбирается из нее первым. В очереди используется принцип доступа к элементам </a:t>
            </a:r>
            <a:r>
              <a:rPr lang="ru-RU" i="1" dirty="0"/>
              <a:t>FIFO</a:t>
            </a:r>
            <a:r>
              <a:rPr lang="ru-RU" dirty="0"/>
              <a:t> ( </a:t>
            </a:r>
            <a:r>
              <a:rPr lang="ru-RU" i="1" dirty="0" err="1"/>
              <a:t>First</a:t>
            </a:r>
            <a:r>
              <a:rPr lang="ru-RU" i="1" dirty="0"/>
              <a:t> </a:t>
            </a:r>
            <a:r>
              <a:rPr lang="ru-RU" i="1" dirty="0" err="1"/>
              <a:t>Input</a:t>
            </a:r>
            <a:r>
              <a:rPr lang="ru-RU" i="1" dirty="0"/>
              <a:t> – </a:t>
            </a:r>
            <a:r>
              <a:rPr lang="ru-RU" i="1" dirty="0" err="1"/>
              <a:t>First</a:t>
            </a:r>
            <a:r>
              <a:rPr lang="ru-RU" i="1" dirty="0"/>
              <a:t> </a:t>
            </a:r>
            <a:r>
              <a:rPr lang="ru-RU" i="1" dirty="0" err="1"/>
              <a:t>Output</a:t>
            </a:r>
            <a:r>
              <a:rPr lang="ru-RU" dirty="0"/>
              <a:t>, "первый пришёл – первый вышел"). В очереди доступны два элемента (две позиции): </a:t>
            </a:r>
            <a:r>
              <a:rPr lang="ru-RU" i="1" dirty="0"/>
              <a:t>начало очереди</a:t>
            </a:r>
            <a:r>
              <a:rPr lang="ru-RU" dirty="0"/>
              <a:t> и </a:t>
            </a:r>
            <a:r>
              <a:rPr lang="ru-RU" i="1" dirty="0"/>
              <a:t>конец очереди</a:t>
            </a:r>
            <a:r>
              <a:rPr lang="ru-RU" dirty="0"/>
              <a:t>. Поместить элемент можно только в конец очереди, а взять элемент только из ее начала. Примером может служить обыкновенная очередь в магазине</a:t>
            </a:r>
          </a:p>
        </p:txBody>
      </p:sp>
      <p:pic>
        <p:nvPicPr>
          <p:cNvPr id="4" name="Picture 1" descr="Очередь и ее организация">
            <a:extLst>
              <a:ext uri="{FF2B5EF4-FFF2-40B4-BE49-F238E27FC236}">
                <a16:creationId xmlns:a16="http://schemas.microsoft.com/office/drawing/2014/main" id="{58E6396A-8032-4587-9B9F-53B728440E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6870" y="3429000"/>
            <a:ext cx="5514975" cy="30099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2">
            <a:extLst>
              <a:ext uri="{FF2B5EF4-FFF2-40B4-BE49-F238E27FC236}">
                <a16:creationId xmlns:a16="http://schemas.microsoft.com/office/drawing/2014/main" id="{5D704244-D29B-4509-B290-35664F27A53B}"/>
              </a:ext>
            </a:extLst>
          </p:cNvPr>
          <p:cNvSpPr>
            <a:spLocks noChangeArrowheads="1"/>
          </p:cNvSpPr>
          <p:nvPr/>
        </p:nvSpPr>
        <p:spPr bwMode="auto">
          <a:xfrm>
            <a:off x="2476870" y="352493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ru-RU" altLang="ru-RU" sz="1800" b="0" i="0" u="none" strike="noStrike" cap="none" normalizeH="0" baseline="0" dirty="0">
                <a:ln>
                  <a:noFill/>
                </a:ln>
                <a:solidFill>
                  <a:schemeClr val="tx1"/>
                </a:solidFill>
                <a:effectLst/>
                <a:latin typeface="Arial" panose="020B0604020202020204" pitchFamily="34" charset="0"/>
              </a:rPr>
            </a:b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657243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44D310D-9D83-408E-BD98-4992E735B121}"/>
              </a:ext>
            </a:extLst>
          </p:cNvPr>
          <p:cNvSpPr/>
          <p:nvPr/>
        </p:nvSpPr>
        <p:spPr>
          <a:xfrm>
            <a:off x="1145217" y="2129552"/>
            <a:ext cx="9147263" cy="3930435"/>
          </a:xfrm>
          <a:prstGeom prst="rect">
            <a:avLst/>
          </a:prstGeom>
        </p:spPr>
        <p:txBody>
          <a:bodyPr wrap="square">
            <a:spAutoFit/>
          </a:bodyPr>
          <a:lstStyle/>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Рассмотрим использование списков для работы с массивами.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В данном случае целесообразно использовать двунаправленный список.</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Примеры реализации таких операций на статическом массиве показаны в следующей программе.</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Const n </a:t>
            </a:r>
            <a:r>
              <a:rPr lang="ru-RU" dirty="0">
                <a:latin typeface="Times New Roman" panose="02020603050405020304" pitchFamily="18" charset="0"/>
                <a:ea typeface="Calibri" panose="020F0502020204030204" pitchFamily="34" charset="0"/>
                <a:cs typeface="Times New Roman" panose="02020603050405020304" pitchFamily="18" charset="0"/>
              </a:rPr>
              <a:t>= 1000;</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Var a: array [0..n] of record</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1600"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x: integer;                // </a:t>
            </a:r>
            <a:r>
              <a:rPr lang="ru-RU" dirty="0">
                <a:latin typeface="Times New Roman" panose="02020603050405020304" pitchFamily="18" charset="0"/>
                <a:ea typeface="Calibri" panose="020F0502020204030204" pitchFamily="34" charset="0"/>
                <a:cs typeface="Times New Roman" panose="02020603050405020304" pitchFamily="18" charset="0"/>
              </a:rPr>
              <a:t>данные об объекте</a:t>
            </a: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next: integer;	// </a:t>
            </a:r>
            <a:r>
              <a:rPr lang="ru-RU" dirty="0">
                <a:latin typeface="Times New Roman" panose="02020603050405020304" pitchFamily="18" charset="0"/>
                <a:ea typeface="Calibri" panose="020F0502020204030204" pitchFamily="34" charset="0"/>
                <a:cs typeface="Times New Roman" panose="02020603050405020304" pitchFamily="18" charset="0"/>
              </a:rPr>
              <a:t>ссылка на следующий элемент</a:t>
            </a: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pred</a:t>
            </a:r>
            <a:r>
              <a:rPr lang="en-US" dirty="0">
                <a:latin typeface="Times New Roman" panose="02020603050405020304" pitchFamily="18" charset="0"/>
                <a:ea typeface="Calibri" panose="020F0502020204030204" pitchFamily="34" charset="0"/>
                <a:cs typeface="Times New Roman" panose="02020603050405020304" pitchFamily="18" charset="0"/>
              </a:rPr>
              <a:t>: integer	//</a:t>
            </a:r>
            <a:r>
              <a:rPr lang="ru-RU" sz="1600" dirty="0">
                <a:latin typeface="Times New Roman" panose="02020603050405020304" pitchFamily="18" charset="0"/>
                <a:ea typeface="Calibri" panose="020F0502020204030204" pitchFamily="34" charset="0"/>
                <a:cs typeface="Times New Roman" panose="02020603050405020304" pitchFamily="18" charset="0"/>
              </a:rPr>
              <a:t> ссылка на предыдущий элемент</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1600"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end;</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1600"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nReal</a:t>
            </a:r>
            <a:r>
              <a:rPr lang="en-US" dirty="0">
                <a:latin typeface="Times New Roman" panose="02020603050405020304" pitchFamily="18" charset="0"/>
                <a:ea typeface="Calibri" panose="020F0502020204030204" pitchFamily="34" charset="0"/>
                <a:cs typeface="Times New Roman" panose="02020603050405020304" pitchFamily="18" charset="0"/>
              </a:rPr>
              <a:t>: integer;</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Для большей наглядности при пояснении механизма работы алгоритма в программе сделаны статические объявления.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90C3D541-27F1-45D8-A592-26993BA11443}"/>
              </a:ext>
            </a:extLst>
          </p:cNvPr>
          <p:cNvSpPr/>
          <p:nvPr/>
        </p:nvSpPr>
        <p:spPr>
          <a:xfrm>
            <a:off x="1145217" y="857362"/>
            <a:ext cx="9179511" cy="1198983"/>
          </a:xfrm>
          <a:prstGeom prst="rect">
            <a:avLst/>
          </a:prstGeom>
        </p:spPr>
        <p:txBody>
          <a:bodyPr wrap="square">
            <a:spAutoFit/>
          </a:bodyPr>
          <a:lstStyle/>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Используя динамические структуры имеется реализовать подобные операцию с нулевой сложностью - </a:t>
            </a:r>
            <a:r>
              <a:rPr lang="en-US" dirty="0">
                <a:latin typeface="Times New Roman" panose="02020603050405020304" pitchFamily="18" charset="0"/>
                <a:ea typeface="Calibri" panose="020F0502020204030204" pitchFamily="34" charset="0"/>
                <a:cs typeface="Times New Roman" panose="02020603050405020304" pitchFamily="18" charset="0"/>
              </a:rPr>
              <a:t>O</a:t>
            </a:r>
            <a:r>
              <a:rPr lang="ru-RU" dirty="0">
                <a:latin typeface="Times New Roman" panose="02020603050405020304" pitchFamily="18" charset="0"/>
                <a:ea typeface="Calibri" panose="020F0502020204030204" pitchFamily="34" charset="0"/>
                <a:cs typeface="Times New Roman" panose="02020603050405020304" pitchFamily="18" charset="0"/>
              </a:rPr>
              <a:t>(1). </a:t>
            </a:r>
          </a:p>
          <a:p>
            <a:pPr indent="228600" algn="just">
              <a:lnSpc>
                <a:spcPct val="107000"/>
              </a:lnSpc>
              <a:spcAft>
                <a:spcPts val="0"/>
              </a:spcAft>
            </a:pPr>
            <a:r>
              <a:rPr lang="ru-RU" sz="1600" dirty="0">
                <a:latin typeface="Times New Roman" panose="02020603050405020304" pitchFamily="18" charset="0"/>
                <a:ea typeface="Times New Roman" panose="02020603050405020304" pitchFamily="18" charset="0"/>
                <a:cs typeface="Times New Roman" panose="02020603050405020304" pitchFamily="18" charset="0"/>
              </a:rPr>
              <a:t>В принципе для наших целей можно использовать любую из выше названных структур.</a:t>
            </a:r>
          </a:p>
          <a:p>
            <a:pPr indent="228600" algn="just">
              <a:lnSpc>
                <a:spcPct val="107000"/>
              </a:lnSpc>
              <a:spcAft>
                <a:spcPts val="0"/>
              </a:spcAft>
            </a:pPr>
            <a:r>
              <a:rPr lang="ru-RU" sz="1600" dirty="0">
                <a:latin typeface="Times New Roman" panose="02020603050405020304" pitchFamily="18" charset="0"/>
                <a:ea typeface="Times New Roman" panose="02020603050405020304" pitchFamily="18" charset="0"/>
                <a:cs typeface="Times New Roman" panose="02020603050405020304" pitchFamily="18" charset="0"/>
              </a:rPr>
              <a:t>Мы рассмотри использование линейного двунаправленного списка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81015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C1F4026-18B2-4008-9F3C-07A800038503}"/>
              </a:ext>
            </a:extLst>
          </p:cNvPr>
          <p:cNvSpPr/>
          <p:nvPr/>
        </p:nvSpPr>
        <p:spPr>
          <a:xfrm>
            <a:off x="1245832" y="560244"/>
            <a:ext cx="9416249" cy="1493742"/>
          </a:xfrm>
          <a:prstGeom prst="rect">
            <a:avLst/>
          </a:prstGeom>
        </p:spPr>
        <p:txBody>
          <a:bodyPr wrap="square">
            <a:spAutoFit/>
          </a:bodyPr>
          <a:lstStyle/>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Обратите внимание сгенерированный массив является упорядоченным.</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Нулевой элемент не несет никакой информации. Он служит только для входа в список.</a:t>
            </a:r>
          </a:p>
          <a:p>
            <a:pPr algn="just">
              <a:lnSpc>
                <a:spcPct val="107000"/>
              </a:lnSpc>
              <a:spcAft>
                <a:spcPts val="0"/>
              </a:spcAft>
            </a:pP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Состояние памяти после генерации массива.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Таблица 2">
            <a:extLst>
              <a:ext uri="{FF2B5EF4-FFF2-40B4-BE49-F238E27FC236}">
                <a16:creationId xmlns:a16="http://schemas.microsoft.com/office/drawing/2014/main" id="{FB90A0C1-E27C-4406-8CE3-0A4F56B3DCE5}"/>
              </a:ext>
            </a:extLst>
          </p:cNvPr>
          <p:cNvGraphicFramePr>
            <a:graphicFrameLocks noGrp="1"/>
          </p:cNvGraphicFramePr>
          <p:nvPr>
            <p:extLst>
              <p:ext uri="{D42A27DB-BD31-4B8C-83A1-F6EECF244321}">
                <p14:modId xmlns:p14="http://schemas.microsoft.com/office/powerpoint/2010/main" val="1136722289"/>
              </p:ext>
            </p:extLst>
          </p:nvPr>
        </p:nvGraphicFramePr>
        <p:xfrm>
          <a:off x="651767" y="2119470"/>
          <a:ext cx="10926150" cy="1500109"/>
        </p:xfrm>
        <a:graphic>
          <a:graphicData uri="http://schemas.openxmlformats.org/drawingml/2006/table">
            <a:tbl>
              <a:tblPr>
                <a:tableStyleId>{5C22544A-7EE6-4342-B048-85BDC9FD1C3A}</a:tableStyleId>
              </a:tblPr>
              <a:tblGrid>
                <a:gridCol w="1444369">
                  <a:extLst>
                    <a:ext uri="{9D8B030D-6E8A-4147-A177-3AD203B41FA5}">
                      <a16:colId xmlns:a16="http://schemas.microsoft.com/office/drawing/2014/main" val="2382425122"/>
                    </a:ext>
                  </a:extLst>
                </a:gridCol>
                <a:gridCol w="636476">
                  <a:extLst>
                    <a:ext uri="{9D8B030D-6E8A-4147-A177-3AD203B41FA5}">
                      <a16:colId xmlns:a16="http://schemas.microsoft.com/office/drawing/2014/main" val="216590583"/>
                    </a:ext>
                  </a:extLst>
                </a:gridCol>
                <a:gridCol w="848632">
                  <a:extLst>
                    <a:ext uri="{9D8B030D-6E8A-4147-A177-3AD203B41FA5}">
                      <a16:colId xmlns:a16="http://schemas.microsoft.com/office/drawing/2014/main" val="3506441913"/>
                    </a:ext>
                  </a:extLst>
                </a:gridCol>
                <a:gridCol w="857858">
                  <a:extLst>
                    <a:ext uri="{9D8B030D-6E8A-4147-A177-3AD203B41FA5}">
                      <a16:colId xmlns:a16="http://schemas.microsoft.com/office/drawing/2014/main" val="969168984"/>
                    </a:ext>
                  </a:extLst>
                </a:gridCol>
                <a:gridCol w="977773">
                  <a:extLst>
                    <a:ext uri="{9D8B030D-6E8A-4147-A177-3AD203B41FA5}">
                      <a16:colId xmlns:a16="http://schemas.microsoft.com/office/drawing/2014/main" val="3356309736"/>
                    </a:ext>
                  </a:extLst>
                </a:gridCol>
                <a:gridCol w="876305">
                  <a:extLst>
                    <a:ext uri="{9D8B030D-6E8A-4147-A177-3AD203B41FA5}">
                      <a16:colId xmlns:a16="http://schemas.microsoft.com/office/drawing/2014/main" val="490208086"/>
                    </a:ext>
                  </a:extLst>
                </a:gridCol>
                <a:gridCol w="876306">
                  <a:extLst>
                    <a:ext uri="{9D8B030D-6E8A-4147-A177-3AD203B41FA5}">
                      <a16:colId xmlns:a16="http://schemas.microsoft.com/office/drawing/2014/main" val="3873604183"/>
                    </a:ext>
                  </a:extLst>
                </a:gridCol>
                <a:gridCol w="959324">
                  <a:extLst>
                    <a:ext uri="{9D8B030D-6E8A-4147-A177-3AD203B41FA5}">
                      <a16:colId xmlns:a16="http://schemas.microsoft.com/office/drawing/2014/main" val="3585797522"/>
                    </a:ext>
                  </a:extLst>
                </a:gridCol>
                <a:gridCol w="940875">
                  <a:extLst>
                    <a:ext uri="{9D8B030D-6E8A-4147-A177-3AD203B41FA5}">
                      <a16:colId xmlns:a16="http://schemas.microsoft.com/office/drawing/2014/main" val="3062762871"/>
                    </a:ext>
                  </a:extLst>
                </a:gridCol>
                <a:gridCol w="940875">
                  <a:extLst>
                    <a:ext uri="{9D8B030D-6E8A-4147-A177-3AD203B41FA5}">
                      <a16:colId xmlns:a16="http://schemas.microsoft.com/office/drawing/2014/main" val="2911796956"/>
                    </a:ext>
                  </a:extLst>
                </a:gridCol>
                <a:gridCol w="885531">
                  <a:extLst>
                    <a:ext uri="{9D8B030D-6E8A-4147-A177-3AD203B41FA5}">
                      <a16:colId xmlns:a16="http://schemas.microsoft.com/office/drawing/2014/main" val="1537423055"/>
                    </a:ext>
                  </a:extLst>
                </a:gridCol>
                <a:gridCol w="681826">
                  <a:extLst>
                    <a:ext uri="{9D8B030D-6E8A-4147-A177-3AD203B41FA5}">
                      <a16:colId xmlns:a16="http://schemas.microsoft.com/office/drawing/2014/main" val="1193411108"/>
                    </a:ext>
                  </a:extLst>
                </a:gridCol>
              </a:tblGrid>
              <a:tr h="376539">
                <a:tc>
                  <a:txBody>
                    <a:bodyPr/>
                    <a:lstStyle/>
                    <a:p>
                      <a:pPr algn="ctr">
                        <a:lnSpc>
                          <a:spcPct val="105000"/>
                        </a:lnSpc>
                        <a:spcAft>
                          <a:spcPts val="0"/>
                        </a:spcAft>
                      </a:pPr>
                      <a:r>
                        <a:rPr lang="ru-RU" sz="1200">
                          <a:effectLst/>
                        </a:rPr>
                        <a:t>Номер элемента</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2</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3</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7</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8</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9</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10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0457900"/>
                  </a:ext>
                </a:extLst>
              </a:tr>
              <a:tr h="388368">
                <a:tc>
                  <a:txBody>
                    <a:bodyPr/>
                    <a:lstStyle/>
                    <a:p>
                      <a:pPr algn="ctr">
                        <a:lnSpc>
                          <a:spcPct val="105000"/>
                        </a:lnSpc>
                        <a:spcAft>
                          <a:spcPts val="0"/>
                        </a:spcAft>
                      </a:pPr>
                      <a:r>
                        <a:rPr lang="ru-RU" sz="1200">
                          <a:effectLst/>
                        </a:rPr>
                        <a:t>Ссылка </a:t>
                      </a:r>
                      <a:r>
                        <a:rPr lang="en-US" sz="1200">
                          <a:effectLst/>
                        </a:rPr>
                        <a:t>Next</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2</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4</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7</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8</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9</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10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5696603"/>
                  </a:ext>
                </a:extLst>
              </a:tr>
              <a:tr h="388368">
                <a:tc>
                  <a:txBody>
                    <a:bodyPr/>
                    <a:lstStyle/>
                    <a:p>
                      <a:pPr algn="ctr">
                        <a:lnSpc>
                          <a:spcPct val="105000"/>
                        </a:lnSpc>
                        <a:spcAft>
                          <a:spcPts val="0"/>
                        </a:spcAft>
                      </a:pPr>
                      <a:r>
                        <a:rPr lang="ru-RU" sz="1200">
                          <a:effectLst/>
                        </a:rPr>
                        <a:t>Ссылка </a:t>
                      </a:r>
                      <a:r>
                        <a:rPr lang="en-US" sz="1200">
                          <a:effectLst/>
                        </a:rPr>
                        <a:t>Pred</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1</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2</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7</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8</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9</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3176124"/>
                  </a:ext>
                </a:extLst>
              </a:tr>
              <a:tr h="346834">
                <a:tc>
                  <a:txBody>
                    <a:bodyPr/>
                    <a:lstStyle/>
                    <a:p>
                      <a:pPr algn="ctr">
                        <a:lnSpc>
                          <a:spcPct val="105000"/>
                        </a:lnSpc>
                        <a:spcAft>
                          <a:spcPts val="0"/>
                        </a:spcAft>
                      </a:pPr>
                      <a:r>
                        <a:rPr lang="ru-RU" sz="1200">
                          <a:effectLst/>
                        </a:rPr>
                        <a:t>Значение элемента </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8</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12</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16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20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24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28</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32</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36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40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2046475"/>
                  </a:ext>
                </a:extLst>
              </a:tr>
            </a:tbl>
          </a:graphicData>
        </a:graphic>
      </p:graphicFrame>
      <p:sp>
        <p:nvSpPr>
          <p:cNvPr id="4" name="Прямоугольник 3">
            <a:extLst>
              <a:ext uri="{FF2B5EF4-FFF2-40B4-BE49-F238E27FC236}">
                <a16:creationId xmlns:a16="http://schemas.microsoft.com/office/drawing/2014/main" id="{701AE57B-62C6-49F3-8685-9E746D6C33FB}"/>
              </a:ext>
            </a:extLst>
          </p:cNvPr>
          <p:cNvSpPr/>
          <p:nvPr/>
        </p:nvSpPr>
        <p:spPr>
          <a:xfrm>
            <a:off x="1672134" y="3942309"/>
            <a:ext cx="8697156" cy="374077"/>
          </a:xfrm>
          <a:prstGeom prst="rect">
            <a:avLst/>
          </a:prstGeom>
        </p:spPr>
        <p:txBody>
          <a:bodyPr wrap="square">
            <a:spAutoFit/>
          </a:bodyPr>
          <a:lstStyle/>
          <a:p>
            <a:pPr algn="ctr">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В виде схемы эта система ссылок выглядит следующим образом:</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a:extLst>
              <a:ext uri="{FF2B5EF4-FFF2-40B4-BE49-F238E27FC236}">
                <a16:creationId xmlns:a16="http://schemas.microsoft.com/office/drawing/2014/main" id="{B3339CD6-3D2A-462A-A399-616268E882E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169605" y="4508867"/>
            <a:ext cx="4747260" cy="1008649"/>
          </a:xfrm>
          <a:prstGeom prst="rect">
            <a:avLst/>
          </a:prstGeom>
          <a:noFill/>
          <a:ln>
            <a:noFill/>
          </a:ln>
        </p:spPr>
      </p:pic>
    </p:spTree>
    <p:extLst>
      <p:ext uri="{BB962C8B-B14F-4D97-AF65-F5344CB8AC3E}">
        <p14:creationId xmlns:p14="http://schemas.microsoft.com/office/powerpoint/2010/main" val="1456444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0DF644F-CCB3-4D49-8670-078C392CC711}"/>
              </a:ext>
            </a:extLst>
          </p:cNvPr>
          <p:cNvSpPr/>
          <p:nvPr/>
        </p:nvSpPr>
        <p:spPr>
          <a:xfrm>
            <a:off x="1464816" y="866901"/>
            <a:ext cx="7838983" cy="1855893"/>
          </a:xfrm>
          <a:prstGeom prst="rect">
            <a:avLst/>
          </a:prstGeom>
        </p:spPr>
        <p:txBody>
          <a:bodyPr wrap="square">
            <a:spAutoFit/>
          </a:bodyPr>
          <a:lstStyle/>
          <a:p>
            <a:pPr algn="just">
              <a:lnSpc>
                <a:spcPct val="107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Рассмотрим операцию удаления элемента.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Для этого просто меняем указатели в соседних элементах:</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k:=5;			// </a:t>
            </a:r>
            <a:r>
              <a:rPr lang="ru-RU" dirty="0">
                <a:latin typeface="Times New Roman" panose="02020603050405020304" pitchFamily="18" charset="0"/>
                <a:ea typeface="Calibri" panose="020F0502020204030204" pitchFamily="34" charset="0"/>
                <a:cs typeface="Times New Roman" panose="02020603050405020304" pitchFamily="18" charset="0"/>
              </a:rPr>
              <a:t>номер удаляемого элемента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a[k-1].next:= a[k].next;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a[k+1].</a:t>
            </a:r>
            <a:r>
              <a:rPr lang="en-US" dirty="0" err="1">
                <a:latin typeface="Times New Roman" panose="02020603050405020304" pitchFamily="18" charset="0"/>
                <a:ea typeface="Calibri" panose="020F0502020204030204" pitchFamily="34" charset="0"/>
                <a:cs typeface="Times New Roman" panose="02020603050405020304" pitchFamily="18" charset="0"/>
              </a:rPr>
              <a:t>pred</a:t>
            </a:r>
            <a:r>
              <a:rPr lang="en-US" dirty="0">
                <a:latin typeface="Times New Roman" panose="02020603050405020304" pitchFamily="18" charset="0"/>
                <a:ea typeface="Calibri" panose="020F0502020204030204" pitchFamily="34" charset="0"/>
                <a:cs typeface="Times New Roman" panose="02020603050405020304" pitchFamily="18" charset="0"/>
              </a:rPr>
              <a:t>:= a[k].</a:t>
            </a:r>
            <a:r>
              <a:rPr lang="en-US" dirty="0" err="1">
                <a:latin typeface="Times New Roman" panose="02020603050405020304" pitchFamily="18" charset="0"/>
                <a:ea typeface="Calibri" panose="020F0502020204030204" pitchFamily="34" charset="0"/>
                <a:cs typeface="Times New Roman" panose="02020603050405020304" pitchFamily="18" charset="0"/>
              </a:rPr>
              <a:t>pred</a:t>
            </a: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449580"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Writeln</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ru-RU" dirty="0">
                <a:latin typeface="Times New Roman" panose="02020603050405020304" pitchFamily="18" charset="0"/>
                <a:ea typeface="Calibri" panose="020F0502020204030204" pitchFamily="34" charset="0"/>
                <a:cs typeface="Times New Roman" panose="02020603050405020304" pitchFamily="18" charset="0"/>
              </a:rPr>
              <a:t>Удален пятый элемент</a:t>
            </a: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8D32839E-5841-4969-BAF9-F74897388861}"/>
              </a:ext>
            </a:extLst>
          </p:cNvPr>
          <p:cNvSpPr/>
          <p:nvPr/>
        </p:nvSpPr>
        <p:spPr>
          <a:xfrm>
            <a:off x="1669074" y="2824712"/>
            <a:ext cx="7430466" cy="374077"/>
          </a:xfrm>
          <a:prstGeom prst="rect">
            <a:avLst/>
          </a:prstGeom>
        </p:spPr>
        <p:txBody>
          <a:bodyPr wrap="square">
            <a:spAutoFit/>
          </a:bodyPr>
          <a:lstStyle/>
          <a:p>
            <a:pPr algn="ctr">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Состояние памяти после удаления пятого элемента массива.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Таблица 3">
            <a:extLst>
              <a:ext uri="{FF2B5EF4-FFF2-40B4-BE49-F238E27FC236}">
                <a16:creationId xmlns:a16="http://schemas.microsoft.com/office/drawing/2014/main" id="{15C1E638-B3B8-4552-A87B-C0A0AFFE2093}"/>
              </a:ext>
            </a:extLst>
          </p:cNvPr>
          <p:cNvGraphicFramePr>
            <a:graphicFrameLocks noGrp="1"/>
          </p:cNvGraphicFramePr>
          <p:nvPr>
            <p:extLst>
              <p:ext uri="{D42A27DB-BD31-4B8C-83A1-F6EECF244321}">
                <p14:modId xmlns:p14="http://schemas.microsoft.com/office/powerpoint/2010/main" val="2376868490"/>
              </p:ext>
            </p:extLst>
          </p:nvPr>
        </p:nvGraphicFramePr>
        <p:xfrm>
          <a:off x="838200" y="3429000"/>
          <a:ext cx="10511119" cy="998538"/>
        </p:xfrm>
        <a:graphic>
          <a:graphicData uri="http://schemas.openxmlformats.org/drawingml/2006/table">
            <a:tbl>
              <a:tblPr>
                <a:tableStyleId>{5C22544A-7EE6-4342-B048-85BDC9FD1C3A}</a:tableStyleId>
              </a:tblPr>
              <a:tblGrid>
                <a:gridCol w="1481038">
                  <a:extLst>
                    <a:ext uri="{9D8B030D-6E8A-4147-A177-3AD203B41FA5}">
                      <a16:colId xmlns:a16="http://schemas.microsoft.com/office/drawing/2014/main" val="3104536432"/>
                    </a:ext>
                  </a:extLst>
                </a:gridCol>
                <a:gridCol w="658927">
                  <a:extLst>
                    <a:ext uri="{9D8B030D-6E8A-4147-A177-3AD203B41FA5}">
                      <a16:colId xmlns:a16="http://schemas.microsoft.com/office/drawing/2014/main" val="2911694892"/>
                    </a:ext>
                  </a:extLst>
                </a:gridCol>
                <a:gridCol w="723891">
                  <a:extLst>
                    <a:ext uri="{9D8B030D-6E8A-4147-A177-3AD203B41FA5}">
                      <a16:colId xmlns:a16="http://schemas.microsoft.com/office/drawing/2014/main" val="4219992675"/>
                    </a:ext>
                  </a:extLst>
                </a:gridCol>
                <a:gridCol w="668207">
                  <a:extLst>
                    <a:ext uri="{9D8B030D-6E8A-4147-A177-3AD203B41FA5}">
                      <a16:colId xmlns:a16="http://schemas.microsoft.com/office/drawing/2014/main" val="2890649613"/>
                    </a:ext>
                  </a:extLst>
                </a:gridCol>
                <a:gridCol w="816698">
                  <a:extLst>
                    <a:ext uri="{9D8B030D-6E8A-4147-A177-3AD203B41FA5}">
                      <a16:colId xmlns:a16="http://schemas.microsoft.com/office/drawing/2014/main" val="50733471"/>
                    </a:ext>
                  </a:extLst>
                </a:gridCol>
                <a:gridCol w="835259">
                  <a:extLst>
                    <a:ext uri="{9D8B030D-6E8A-4147-A177-3AD203B41FA5}">
                      <a16:colId xmlns:a16="http://schemas.microsoft.com/office/drawing/2014/main" val="504604070"/>
                    </a:ext>
                  </a:extLst>
                </a:gridCol>
                <a:gridCol w="965189">
                  <a:extLst>
                    <a:ext uri="{9D8B030D-6E8A-4147-A177-3AD203B41FA5}">
                      <a16:colId xmlns:a16="http://schemas.microsoft.com/office/drawing/2014/main" val="1659350109"/>
                    </a:ext>
                  </a:extLst>
                </a:gridCol>
                <a:gridCol w="825979">
                  <a:extLst>
                    <a:ext uri="{9D8B030D-6E8A-4147-A177-3AD203B41FA5}">
                      <a16:colId xmlns:a16="http://schemas.microsoft.com/office/drawing/2014/main" val="778259172"/>
                    </a:ext>
                  </a:extLst>
                </a:gridCol>
                <a:gridCol w="872382">
                  <a:extLst>
                    <a:ext uri="{9D8B030D-6E8A-4147-A177-3AD203B41FA5}">
                      <a16:colId xmlns:a16="http://schemas.microsoft.com/office/drawing/2014/main" val="1036894264"/>
                    </a:ext>
                  </a:extLst>
                </a:gridCol>
                <a:gridCol w="900224">
                  <a:extLst>
                    <a:ext uri="{9D8B030D-6E8A-4147-A177-3AD203B41FA5}">
                      <a16:colId xmlns:a16="http://schemas.microsoft.com/office/drawing/2014/main" val="1151822776"/>
                    </a:ext>
                  </a:extLst>
                </a:gridCol>
                <a:gridCol w="733172">
                  <a:extLst>
                    <a:ext uri="{9D8B030D-6E8A-4147-A177-3AD203B41FA5}">
                      <a16:colId xmlns:a16="http://schemas.microsoft.com/office/drawing/2014/main" val="1196280249"/>
                    </a:ext>
                  </a:extLst>
                </a:gridCol>
                <a:gridCol w="1030153">
                  <a:extLst>
                    <a:ext uri="{9D8B030D-6E8A-4147-A177-3AD203B41FA5}">
                      <a16:colId xmlns:a16="http://schemas.microsoft.com/office/drawing/2014/main" val="3284617617"/>
                    </a:ext>
                  </a:extLst>
                </a:gridCol>
              </a:tblGrid>
              <a:tr h="310014">
                <a:tc>
                  <a:txBody>
                    <a:bodyPr/>
                    <a:lstStyle/>
                    <a:p>
                      <a:pPr algn="ctr">
                        <a:lnSpc>
                          <a:spcPct val="105000"/>
                        </a:lnSpc>
                        <a:spcAft>
                          <a:spcPts val="0"/>
                        </a:spcAft>
                      </a:pPr>
                      <a:r>
                        <a:rPr lang="ru-RU" sz="1200" dirty="0">
                          <a:effectLst/>
                        </a:rPr>
                        <a:t>Номер элемента</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2</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lnSpc>
                          <a:spcPct val="107000"/>
                        </a:lnSpc>
                        <a:spcAft>
                          <a:spcPts val="0"/>
                        </a:spcAft>
                      </a:pPr>
                      <a:r>
                        <a:rPr lang="ru-RU" sz="1200">
                          <a:effectLst/>
                        </a:rPr>
                        <a:t>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7</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8</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9</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10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1724096"/>
                  </a:ext>
                </a:extLst>
              </a:tr>
              <a:tr h="229508">
                <a:tc>
                  <a:txBody>
                    <a:bodyPr/>
                    <a:lstStyle/>
                    <a:p>
                      <a:pPr algn="ctr">
                        <a:lnSpc>
                          <a:spcPct val="105000"/>
                        </a:lnSpc>
                        <a:spcAft>
                          <a:spcPts val="0"/>
                        </a:spcAft>
                      </a:pPr>
                      <a:r>
                        <a:rPr lang="ru-RU" sz="1200" dirty="0">
                          <a:effectLst/>
                        </a:rPr>
                        <a:t>Ссылка </a:t>
                      </a:r>
                      <a:r>
                        <a:rPr lang="en-US" sz="1200" dirty="0">
                          <a:effectLst/>
                        </a:rPr>
                        <a:t>Next</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1</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2</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6</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lnSpc>
                          <a:spcPct val="107000"/>
                        </a:lnSpc>
                        <a:spcAft>
                          <a:spcPts val="0"/>
                        </a:spcAft>
                      </a:pPr>
                      <a:r>
                        <a:rPr lang="ru-RU" sz="1200">
                          <a:effectLst/>
                        </a:rPr>
                        <a:t>7</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8</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9</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10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8971665"/>
                  </a:ext>
                </a:extLst>
              </a:tr>
              <a:tr h="229508">
                <a:tc>
                  <a:txBody>
                    <a:bodyPr/>
                    <a:lstStyle/>
                    <a:p>
                      <a:pPr algn="ctr">
                        <a:lnSpc>
                          <a:spcPct val="105000"/>
                        </a:lnSpc>
                        <a:spcAft>
                          <a:spcPts val="0"/>
                        </a:spcAft>
                      </a:pPr>
                      <a:r>
                        <a:rPr lang="ru-RU" sz="1200" dirty="0">
                          <a:effectLst/>
                        </a:rPr>
                        <a:t>Ссылка </a:t>
                      </a:r>
                      <a:r>
                        <a:rPr lang="en-US" sz="1200" dirty="0" err="1">
                          <a:effectLst/>
                        </a:rPr>
                        <a:t>Pred</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1</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2</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4</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lnSpc>
                          <a:spcPct val="107000"/>
                        </a:lnSpc>
                        <a:spcAft>
                          <a:spcPts val="0"/>
                        </a:spcAft>
                      </a:pPr>
                      <a:r>
                        <a:rPr lang="ru-RU" sz="1200">
                          <a:effectLst/>
                        </a:rPr>
                        <a:t>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7</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8</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9</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0497480"/>
                  </a:ext>
                </a:extLst>
              </a:tr>
              <a:tr h="229508">
                <a:tc>
                  <a:txBody>
                    <a:bodyPr/>
                    <a:lstStyle/>
                    <a:p>
                      <a:pPr algn="ctr">
                        <a:lnSpc>
                          <a:spcPct val="105000"/>
                        </a:lnSpc>
                        <a:spcAft>
                          <a:spcPts val="0"/>
                        </a:spcAft>
                      </a:pPr>
                      <a:r>
                        <a:rPr lang="ru-RU" sz="1200" dirty="0">
                          <a:effectLst/>
                        </a:rPr>
                        <a:t>Значение элемента </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4</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8</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12</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16</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20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lnSpc>
                          <a:spcPct val="107000"/>
                        </a:lnSpc>
                        <a:spcAft>
                          <a:spcPts val="0"/>
                        </a:spcAft>
                      </a:pPr>
                      <a:r>
                        <a:rPr lang="ru-RU" sz="1200" dirty="0">
                          <a:effectLst/>
                        </a:rPr>
                        <a:t>24</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28</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32</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36</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40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9085180"/>
                  </a:ext>
                </a:extLst>
              </a:tr>
            </a:tbl>
          </a:graphicData>
        </a:graphic>
      </p:graphicFrame>
      <p:pic>
        <p:nvPicPr>
          <p:cNvPr id="5" name="Рисунок 312">
            <a:extLst>
              <a:ext uri="{FF2B5EF4-FFF2-40B4-BE49-F238E27FC236}">
                <a16:creationId xmlns:a16="http://schemas.microsoft.com/office/drawing/2014/main" id="{89431052-7AD5-4CEA-BD0A-C63ED7D4CE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257" y="4992561"/>
            <a:ext cx="4610100" cy="998538"/>
          </a:xfrm>
          <a:prstGeom prst="rect">
            <a:avLst/>
          </a:prstGeom>
          <a:noFill/>
          <a:extLst>
            <a:ext uri="{909E8E84-426E-40DD-AFC4-6F175D3DCCD1}">
              <a14:hiddenFill xmlns:a14="http://schemas.microsoft.com/office/drawing/2010/main">
                <a:solidFill>
                  <a:srgbClr val="FFFFFF"/>
                </a:solidFill>
              </a14:hiddenFill>
            </a:ext>
          </a:extLst>
        </p:spPr>
      </p:pic>
      <p:sp>
        <p:nvSpPr>
          <p:cNvPr id="6" name="Прямоугольник 5">
            <a:extLst>
              <a:ext uri="{FF2B5EF4-FFF2-40B4-BE49-F238E27FC236}">
                <a16:creationId xmlns:a16="http://schemas.microsoft.com/office/drawing/2014/main" id="{A0ABF25A-EA4A-4ADC-99E1-361DE81FCEF0}"/>
              </a:ext>
            </a:extLst>
          </p:cNvPr>
          <p:cNvSpPr/>
          <p:nvPr/>
        </p:nvSpPr>
        <p:spPr>
          <a:xfrm>
            <a:off x="2592997" y="4623229"/>
            <a:ext cx="7001523" cy="369332"/>
          </a:xfrm>
          <a:prstGeom prst="rect">
            <a:avLst/>
          </a:prstGeom>
        </p:spPr>
        <p:txBody>
          <a:bodyPr wrap="square">
            <a:spAutoFit/>
          </a:bodyPr>
          <a:lstStyle/>
          <a:p>
            <a:r>
              <a:rPr lang="ru-RU" dirty="0">
                <a:latin typeface="Times New Roman" panose="02020603050405020304" pitchFamily="18" charset="0"/>
                <a:ea typeface="Calibri" panose="020F0502020204030204" pitchFamily="34" charset="0"/>
              </a:rPr>
              <a:t>Схематично новая система ссылок выглядит следующим образом:</a:t>
            </a:r>
            <a:endParaRPr lang="ru-RU" dirty="0"/>
          </a:p>
        </p:txBody>
      </p:sp>
    </p:spTree>
    <p:extLst>
      <p:ext uri="{BB962C8B-B14F-4D97-AF65-F5344CB8AC3E}">
        <p14:creationId xmlns:p14="http://schemas.microsoft.com/office/powerpoint/2010/main" val="31014307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6B69FAA-CCE0-4F72-9633-FABA300E04CB}"/>
              </a:ext>
            </a:extLst>
          </p:cNvPr>
          <p:cNvSpPr/>
          <p:nvPr/>
        </p:nvSpPr>
        <p:spPr>
          <a:xfrm>
            <a:off x="1198484" y="696904"/>
            <a:ext cx="10093911" cy="4523161"/>
          </a:xfrm>
          <a:prstGeom prst="rect">
            <a:avLst/>
          </a:prstGeom>
        </p:spPr>
        <p:txBody>
          <a:bodyPr wrap="square">
            <a:spAutoFit/>
          </a:bodyPr>
          <a:lstStyle/>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Обратите внимание: мы на самом деле ничего не удалили – пятый элемент как был в памяти, так и остался.</a:t>
            </a: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Поэтому для просмотра массива нельзя будет пользоваться циклом </a:t>
            </a:r>
            <a:r>
              <a:rPr lang="en-US" dirty="0">
                <a:latin typeface="Times New Roman" panose="02020603050405020304" pitchFamily="18" charset="0"/>
                <a:ea typeface="Calibri" panose="020F0502020204030204" pitchFamily="34" charset="0"/>
                <a:cs typeface="Times New Roman" panose="02020603050405020304" pitchFamily="18" charset="0"/>
              </a:rPr>
              <a:t>For</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Например</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так</a:t>
            </a: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For i:= 1 to </a:t>
            </a:r>
            <a:r>
              <a:rPr lang="en-US" dirty="0" err="1">
                <a:latin typeface="Times New Roman" panose="02020603050405020304" pitchFamily="18" charset="0"/>
                <a:ea typeface="Calibri" panose="020F0502020204030204" pitchFamily="34" charset="0"/>
                <a:cs typeface="Times New Roman" panose="02020603050405020304" pitchFamily="18" charset="0"/>
              </a:rPr>
              <a:t>nReal</a:t>
            </a:r>
            <a:r>
              <a:rPr lang="en-US" dirty="0">
                <a:latin typeface="Times New Roman" panose="02020603050405020304" pitchFamily="18" charset="0"/>
                <a:ea typeface="Calibri" panose="020F0502020204030204" pitchFamily="34" charset="0"/>
                <a:cs typeface="Times New Roman" panose="02020603050405020304" pitchFamily="18" charset="0"/>
              </a:rPr>
              <a:t> do Write(a[</a:t>
            </a:r>
            <a:r>
              <a:rPr lang="en-US" dirty="0" err="1">
                <a:latin typeface="Times New Roman" panose="02020603050405020304" pitchFamily="18" charset="0"/>
                <a:ea typeface="Calibri" panose="020F0502020204030204" pitchFamily="34" charset="0"/>
                <a:cs typeface="Times New Roman" panose="02020603050405020304" pitchFamily="18" charset="0"/>
              </a:rPr>
              <a:t>i</a:t>
            </a: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Такой цикл выведет все 10 элементов, в том числе и «удаленный» пятый.</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Для вывода следует использовать систему ссылок следующим образом:</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2712720" lvl="2" algn="just">
              <a:lnSpc>
                <a:spcPct val="107000"/>
              </a:lnSpc>
            </a:pP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p:=a[0].next;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2712720" lvl="2" algn="just">
              <a:lnSpc>
                <a:spcPct val="107000"/>
              </a:lnSpc>
            </a:pPr>
            <a:r>
              <a:rPr lang="en-US" dirty="0">
                <a:latin typeface="Times New Roman" panose="02020603050405020304" pitchFamily="18" charset="0"/>
                <a:ea typeface="Calibri" panose="020F0502020204030204" pitchFamily="34" charset="0"/>
                <a:cs typeface="Times New Roman" panose="02020603050405020304" pitchFamily="18" charset="0"/>
              </a:rPr>
              <a:t>   while p&gt;0 do begin</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2712720" lvl="2" algn="just">
              <a:lnSpc>
                <a:spcPct val="107000"/>
              </a:lnSpc>
            </a:pPr>
            <a:r>
              <a:rPr lang="en-US" dirty="0">
                <a:latin typeface="Times New Roman" panose="02020603050405020304" pitchFamily="18" charset="0"/>
                <a:ea typeface="Calibri" panose="020F0502020204030204" pitchFamily="34" charset="0"/>
                <a:cs typeface="Times New Roman" panose="02020603050405020304" pitchFamily="18" charset="0"/>
              </a:rPr>
              <a:t>      write(a[p],'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2712720" lvl="2" algn="just">
              <a:lnSpc>
                <a:spcPct val="107000"/>
              </a:lnSpc>
            </a:pPr>
            <a:r>
              <a:rPr lang="en-US" dirty="0">
                <a:latin typeface="Times New Roman" panose="02020603050405020304" pitchFamily="18" charset="0"/>
                <a:ea typeface="Calibri" panose="020F0502020204030204" pitchFamily="34" charset="0"/>
                <a:cs typeface="Times New Roman" panose="02020603050405020304" pitchFamily="18" charset="0"/>
              </a:rPr>
              <a:t>      p:=a[p].next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2712720" lvl="2" algn="just">
              <a:lnSpc>
                <a:spcPct val="107000"/>
              </a:lnSpc>
            </a:pPr>
            <a:r>
              <a:rPr lang="en-US" dirty="0">
                <a:latin typeface="Times New Roman" panose="02020603050405020304" pitchFamily="18" charset="0"/>
                <a:ea typeface="Calibri" panose="020F0502020204030204" pitchFamily="34" charset="0"/>
                <a:cs typeface="Times New Roman" panose="02020603050405020304" pitchFamily="18" charset="0"/>
              </a:rPr>
              <a:t>   end;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2712720" lvl="2" algn="just">
              <a:lnSpc>
                <a:spcPct val="107000"/>
              </a:lnSpc>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writeln</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4B883DCF-385D-4D50-802F-DE89677B471E}"/>
              </a:ext>
            </a:extLst>
          </p:cNvPr>
          <p:cNvSpPr/>
          <p:nvPr/>
        </p:nvSpPr>
        <p:spPr>
          <a:xfrm>
            <a:off x="1198484" y="5370985"/>
            <a:ext cx="10369120" cy="374077"/>
          </a:xfrm>
          <a:prstGeom prst="rect">
            <a:avLst/>
          </a:prstGeom>
        </p:spPr>
        <p:txBody>
          <a:bodyPr wrap="square">
            <a:spAutoFit/>
          </a:bodyPr>
          <a:lstStyle/>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При такой организации вывода пятый элемент просто обходится и не выводится на экран.</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9853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FDD17C1-6C41-4B41-9542-ACCAB11F19EE}"/>
              </a:ext>
            </a:extLst>
          </p:cNvPr>
          <p:cNvSpPr/>
          <p:nvPr/>
        </p:nvSpPr>
        <p:spPr>
          <a:xfrm>
            <a:off x="524256" y="130148"/>
            <a:ext cx="11143488" cy="6597704"/>
          </a:xfrm>
          <a:prstGeom prst="rect">
            <a:avLst/>
          </a:prstGeom>
        </p:spPr>
        <p:txBody>
          <a:bodyPr wrap="square">
            <a:spAutoFit/>
          </a:bodyPr>
          <a:lstStyle/>
          <a:p>
            <a:pPr marL="742950" lvl="1" indent="-285750" algn="ctr">
              <a:lnSpc>
                <a:spcPct val="107000"/>
              </a:lnSpc>
              <a:spcAft>
                <a:spcPts val="0"/>
              </a:spcAft>
              <a:buFont typeface="+mj-lt"/>
              <a:buAutoNum type="arabicPeriod"/>
            </a:pPr>
            <a:r>
              <a:rPr lang="ru-RU" b="1" dirty="0">
                <a:effectLst/>
                <a:latin typeface="Times New Roman" panose="02020603050405020304" pitchFamily="18" charset="0"/>
                <a:ea typeface="Calibri" panose="020F0502020204030204" pitchFamily="34" charset="0"/>
                <a:cs typeface="Times New Roman" panose="02020603050405020304" pitchFamily="18" charset="0"/>
              </a:rPr>
              <a:t>Влияние типов данных</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Во всех системах программирования имеется практически одинаковый набор базовых типов данных. Например, в Паскале это типы </a:t>
            </a:r>
            <a:r>
              <a:rPr lang="en-US" dirty="0">
                <a:effectLst/>
                <a:latin typeface="Times New Roman" panose="02020603050405020304" pitchFamily="18" charset="0"/>
                <a:ea typeface="Calibri" panose="020F0502020204030204" pitchFamily="34" charset="0"/>
                <a:cs typeface="Times New Roman" panose="02020603050405020304" pitchFamily="18" charset="0"/>
              </a:rPr>
              <a:t>Byte</a:t>
            </a:r>
            <a:r>
              <a:rPr lang="ru-RU"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effectLst/>
                <a:latin typeface="Times New Roman" panose="02020603050405020304" pitchFamily="18" charset="0"/>
                <a:ea typeface="Calibri" panose="020F0502020204030204" pitchFamily="34" charset="0"/>
                <a:cs typeface="Times New Roman" panose="02020603050405020304" pitchFamily="18" charset="0"/>
              </a:rPr>
              <a:t>Integer</a:t>
            </a:r>
            <a:r>
              <a:rPr lang="ru-RU"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effectLst/>
                <a:latin typeface="Times New Roman" panose="02020603050405020304" pitchFamily="18" charset="0"/>
                <a:ea typeface="Calibri" panose="020F0502020204030204" pitchFamily="34" charset="0"/>
                <a:cs typeface="Times New Roman" panose="02020603050405020304" pitchFamily="18" charset="0"/>
              </a:rPr>
              <a:t>Single </a:t>
            </a:r>
            <a:r>
              <a:rPr lang="ru-RU" dirty="0">
                <a:effectLst/>
                <a:latin typeface="Times New Roman" panose="02020603050405020304" pitchFamily="18" charset="0"/>
                <a:ea typeface="Calibri" panose="020F0502020204030204" pitchFamily="34" charset="0"/>
                <a:cs typeface="Times New Roman" panose="02020603050405020304" pitchFamily="18" charset="0"/>
              </a:rPr>
              <a:t>и т.д.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Эти типы отличаются диапазоном получаемых значений, объемом памяти, необходимой для хранения переменных этого типа, количеством значащих цифр и т.д.</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Указанные различия сказываются на скорости работы программы, в которых переменные используются.</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Пример.</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Пусть у нас на ПК установлен 8-разрядный процессор и написана следующая программа:</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Var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err="1">
                <a:effectLst/>
                <a:latin typeface="Times New Roman" panose="02020603050405020304" pitchFamily="18" charset="0"/>
                <a:ea typeface="Calibri" panose="020F0502020204030204" pitchFamily="34" charset="0"/>
                <a:cs typeface="Times New Roman" panose="02020603050405020304" pitchFamily="18" charset="0"/>
              </a:rPr>
              <a:t>x,y,z</a:t>
            </a:r>
            <a:r>
              <a:rPr lang="en-US" dirty="0">
                <a:effectLst/>
                <a:latin typeface="Times New Roman" panose="02020603050405020304" pitchFamily="18" charset="0"/>
                <a:ea typeface="Calibri" panose="020F0502020204030204" pitchFamily="34" charset="0"/>
                <a:cs typeface="Times New Roman" panose="02020603050405020304" pitchFamily="18" charset="0"/>
              </a:rPr>
              <a:t>: byte;</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Begin</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    z</a:t>
            </a:r>
            <a:r>
              <a:rPr lang="ru-RU"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effectLst/>
                <a:latin typeface="Times New Roman" panose="02020603050405020304" pitchFamily="18" charset="0"/>
                <a:ea typeface="Calibri" panose="020F0502020204030204" pitchFamily="34" charset="0"/>
                <a:cs typeface="Times New Roman" panose="02020603050405020304" pitchFamily="18" charset="0"/>
              </a:rPr>
              <a:t>x</a:t>
            </a:r>
            <a:r>
              <a:rPr lang="ru-RU" dirty="0">
                <a:effectLst/>
                <a:latin typeface="Times New Roman" panose="02020603050405020304" pitchFamily="18" charset="0"/>
                <a:ea typeface="Calibri" panose="020F0502020204030204" pitchFamily="34" charset="0"/>
                <a:cs typeface="Times New Roman" panose="02020603050405020304" pitchFamily="18" charset="0"/>
              </a:rPr>
              <a:t>+</a:t>
            </a:r>
            <a:r>
              <a:rPr lang="en-US" dirty="0">
                <a:effectLst/>
                <a:latin typeface="Times New Roman" panose="02020603050405020304" pitchFamily="18" charset="0"/>
                <a:ea typeface="Calibri" panose="020F0502020204030204" pitchFamily="34" charset="0"/>
                <a:cs typeface="Times New Roman" panose="02020603050405020304" pitchFamily="18" charset="0"/>
              </a:rPr>
              <a:t>y</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effectLst/>
                <a:latin typeface="Times New Roman" panose="02020603050405020304" pitchFamily="18" charset="0"/>
                <a:ea typeface="Calibri" panose="020F0502020204030204" pitchFamily="34" charset="0"/>
                <a:cs typeface="Times New Roman" panose="02020603050405020304" pitchFamily="18" charset="0"/>
              </a:rPr>
              <a:t>End</a:t>
            </a:r>
            <a:r>
              <a:rPr lang="ru-RU"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effectLst/>
                <a:latin typeface="Times New Roman" panose="02020603050405020304" pitchFamily="18" charset="0"/>
                <a:ea typeface="Calibri" panose="020F0502020204030204" pitchFamily="34" charset="0"/>
                <a:cs typeface="Times New Roman" panose="02020603050405020304" pitchFamily="18" charset="0"/>
              </a:rPr>
              <a:t>Данная программа будет выполнена с помощью следующей серии машинных команд:</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ru-RU" dirty="0">
                <a:effectLst/>
                <a:latin typeface="Times New Roman" panose="02020603050405020304" pitchFamily="18" charset="0"/>
                <a:ea typeface="Calibri" panose="020F0502020204030204" pitchFamily="34" charset="0"/>
                <a:cs typeface="Times New Roman" panose="02020603050405020304" pitchFamily="18" charset="0"/>
              </a:rPr>
              <a:t>Значение </a:t>
            </a:r>
            <a:r>
              <a:rPr lang="en-US" dirty="0">
                <a:effectLst/>
                <a:latin typeface="Times New Roman" panose="02020603050405020304" pitchFamily="18" charset="0"/>
                <a:ea typeface="Calibri" panose="020F0502020204030204" pitchFamily="34" charset="0"/>
                <a:cs typeface="Times New Roman" panose="02020603050405020304" pitchFamily="18" charset="0"/>
              </a:rPr>
              <a:t>X </a:t>
            </a:r>
            <a:r>
              <a:rPr lang="ru-RU" dirty="0">
                <a:effectLst/>
                <a:latin typeface="Times New Roman" panose="02020603050405020304" pitchFamily="18" charset="0"/>
                <a:ea typeface="Calibri" panose="020F0502020204030204" pitchFamily="34" charset="0"/>
                <a:cs typeface="Times New Roman" panose="02020603050405020304" pitchFamily="18" charset="0"/>
              </a:rPr>
              <a:t>будет перемещено из оперативной памяти в регистр </a:t>
            </a:r>
            <a:r>
              <a:rPr lang="en-US" dirty="0">
                <a:effectLst/>
                <a:latin typeface="Times New Roman" panose="02020603050405020304" pitchFamily="18" charset="0"/>
                <a:ea typeface="Calibri" panose="020F0502020204030204" pitchFamily="34" charset="0"/>
                <a:cs typeface="Times New Roman" panose="02020603050405020304" pitchFamily="18" charset="0"/>
              </a:rPr>
              <a:t>A </a:t>
            </a:r>
            <a:r>
              <a:rPr lang="ru-RU" dirty="0">
                <a:effectLst/>
                <a:latin typeface="Times New Roman" panose="02020603050405020304" pitchFamily="18" charset="0"/>
                <a:ea typeface="Calibri" panose="020F0502020204030204" pitchFamily="34" charset="0"/>
                <a:cs typeface="Times New Roman" panose="02020603050405020304" pitchFamily="18" charset="0"/>
              </a:rPr>
              <a:t>процессора;</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ru-RU" dirty="0">
                <a:effectLst/>
                <a:latin typeface="Times New Roman" panose="02020603050405020304" pitchFamily="18" charset="0"/>
                <a:ea typeface="Calibri" panose="020F0502020204030204" pitchFamily="34" charset="0"/>
                <a:cs typeface="Times New Roman" panose="02020603050405020304" pitchFamily="18" charset="0"/>
              </a:rPr>
              <a:t>Значение </a:t>
            </a:r>
            <a:r>
              <a:rPr lang="en-US" dirty="0">
                <a:effectLst/>
                <a:latin typeface="Times New Roman" panose="02020603050405020304" pitchFamily="18" charset="0"/>
                <a:ea typeface="Calibri" panose="020F0502020204030204" pitchFamily="34" charset="0"/>
                <a:cs typeface="Times New Roman" panose="02020603050405020304" pitchFamily="18" charset="0"/>
              </a:rPr>
              <a:t>Y </a:t>
            </a:r>
            <a:r>
              <a:rPr lang="ru-RU" dirty="0">
                <a:effectLst/>
                <a:latin typeface="Times New Roman" panose="02020603050405020304" pitchFamily="18" charset="0"/>
                <a:ea typeface="Calibri" panose="020F0502020204030204" pitchFamily="34" charset="0"/>
                <a:cs typeface="Times New Roman" panose="02020603050405020304" pitchFamily="18" charset="0"/>
              </a:rPr>
              <a:t>будет перемещено из оперативной памяти в регистр </a:t>
            </a:r>
            <a:r>
              <a:rPr lang="en-US" dirty="0">
                <a:effectLst/>
                <a:latin typeface="Times New Roman" panose="02020603050405020304" pitchFamily="18" charset="0"/>
                <a:ea typeface="Calibri" panose="020F0502020204030204" pitchFamily="34" charset="0"/>
                <a:cs typeface="Times New Roman" panose="02020603050405020304" pitchFamily="18" charset="0"/>
              </a:rPr>
              <a:t>B </a:t>
            </a:r>
            <a:r>
              <a:rPr lang="ru-RU" dirty="0">
                <a:effectLst/>
                <a:latin typeface="Times New Roman" panose="02020603050405020304" pitchFamily="18" charset="0"/>
                <a:ea typeface="Calibri" panose="020F0502020204030204" pitchFamily="34" charset="0"/>
                <a:cs typeface="Times New Roman" panose="02020603050405020304" pitchFamily="18" charset="0"/>
              </a:rPr>
              <a:t>процессора;</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ru-RU" dirty="0">
                <a:effectLst/>
                <a:latin typeface="Times New Roman" panose="02020603050405020304" pitchFamily="18" charset="0"/>
                <a:ea typeface="Calibri" panose="020F0502020204030204" pitchFamily="34" charset="0"/>
                <a:cs typeface="Times New Roman" panose="02020603050405020304" pitchFamily="18" charset="0"/>
              </a:rPr>
              <a:t>Значения, находящиеся в регистрах </a:t>
            </a:r>
            <a:r>
              <a:rPr lang="en-US" dirty="0">
                <a:effectLst/>
                <a:latin typeface="Times New Roman" panose="02020603050405020304" pitchFamily="18" charset="0"/>
                <a:ea typeface="Calibri" panose="020F0502020204030204" pitchFamily="34" charset="0"/>
                <a:cs typeface="Times New Roman" panose="02020603050405020304" pitchFamily="18" charset="0"/>
              </a:rPr>
              <a:t>A </a:t>
            </a:r>
            <a:r>
              <a:rPr lang="ru-RU" dirty="0">
                <a:effectLst/>
                <a:latin typeface="Times New Roman" panose="02020603050405020304" pitchFamily="18" charset="0"/>
                <a:ea typeface="Calibri" panose="020F0502020204030204" pitchFamily="34" charset="0"/>
                <a:cs typeface="Times New Roman" panose="02020603050405020304" pitchFamily="18" charset="0"/>
              </a:rPr>
              <a:t>и </a:t>
            </a:r>
            <a:r>
              <a:rPr lang="en-US" dirty="0">
                <a:effectLst/>
                <a:latin typeface="Times New Roman" panose="02020603050405020304" pitchFamily="18" charset="0"/>
                <a:ea typeface="Calibri" panose="020F0502020204030204" pitchFamily="34" charset="0"/>
                <a:cs typeface="Times New Roman" panose="02020603050405020304" pitchFamily="18" charset="0"/>
              </a:rPr>
              <a:t>B</a:t>
            </a:r>
            <a:r>
              <a:rPr lang="ru-RU" dirty="0">
                <a:effectLst/>
                <a:latin typeface="Times New Roman" panose="02020603050405020304" pitchFamily="18" charset="0"/>
                <a:ea typeface="Calibri" panose="020F0502020204030204" pitchFamily="34" charset="0"/>
                <a:cs typeface="Times New Roman" panose="02020603050405020304" pitchFamily="18" charset="0"/>
              </a:rPr>
              <a:t> будут сложены по правилам двоичной арифметики, и результат будет помещен в регистр </a:t>
            </a:r>
            <a:r>
              <a:rPr lang="en-US" dirty="0">
                <a:effectLst/>
                <a:latin typeface="Times New Roman" panose="02020603050405020304" pitchFamily="18" charset="0"/>
                <a:ea typeface="Calibri" panose="020F0502020204030204" pitchFamily="34" charset="0"/>
                <a:cs typeface="Times New Roman" panose="02020603050405020304" pitchFamily="18" charset="0"/>
              </a:rPr>
              <a:t>C</a:t>
            </a:r>
            <a:r>
              <a:rPr lang="ru-RU"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ru-RU" dirty="0">
                <a:effectLst/>
                <a:latin typeface="Times New Roman" panose="02020603050405020304" pitchFamily="18" charset="0"/>
                <a:ea typeface="Calibri" panose="020F0502020204030204" pitchFamily="34" charset="0"/>
                <a:cs typeface="Times New Roman" panose="02020603050405020304" pitchFamily="18" charset="0"/>
              </a:rPr>
              <a:t>Получившийся результат из регистра </a:t>
            </a:r>
            <a:r>
              <a:rPr lang="en-US" dirty="0">
                <a:effectLst/>
                <a:latin typeface="Times New Roman" panose="02020603050405020304" pitchFamily="18" charset="0"/>
                <a:ea typeface="Calibri" panose="020F0502020204030204" pitchFamily="34" charset="0"/>
                <a:cs typeface="Times New Roman" panose="02020603050405020304" pitchFamily="18" charset="0"/>
              </a:rPr>
              <a:t>C</a:t>
            </a:r>
            <a:r>
              <a:rPr lang="ru-RU" dirty="0">
                <a:effectLst/>
                <a:latin typeface="Times New Roman" panose="02020603050405020304" pitchFamily="18" charset="0"/>
                <a:ea typeface="Calibri" panose="020F0502020204030204" pitchFamily="34" charset="0"/>
                <a:cs typeface="Times New Roman" panose="02020603050405020304" pitchFamily="18" charset="0"/>
              </a:rPr>
              <a:t> будет перемещен в оперативную память и присвоен переменной </a:t>
            </a:r>
            <a:r>
              <a:rPr lang="en-US" dirty="0">
                <a:effectLst/>
                <a:latin typeface="Times New Roman" panose="02020603050405020304" pitchFamily="18" charset="0"/>
                <a:ea typeface="Calibri" panose="020F0502020204030204" pitchFamily="34" charset="0"/>
                <a:cs typeface="Times New Roman" panose="02020603050405020304" pitchFamily="18" charset="0"/>
              </a:rPr>
              <a:t>Z</a:t>
            </a:r>
            <a:r>
              <a:rPr lang="ru-RU"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91565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09A2FF5-004C-4581-BF08-8A0986B742B7}"/>
              </a:ext>
            </a:extLst>
          </p:cNvPr>
          <p:cNvSpPr/>
          <p:nvPr/>
        </p:nvSpPr>
        <p:spPr>
          <a:xfrm>
            <a:off x="1553593" y="1026038"/>
            <a:ext cx="9561250" cy="3036024"/>
          </a:xfrm>
          <a:prstGeom prst="rect">
            <a:avLst/>
          </a:prstGeom>
        </p:spPr>
        <p:txBody>
          <a:bodyPr wrap="square">
            <a:spAutoFit/>
          </a:bodyPr>
          <a:lstStyle/>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b="1" dirty="0">
                <a:latin typeface="Times New Roman" panose="02020603050405020304" pitchFamily="18" charset="0"/>
                <a:ea typeface="Calibri" panose="020F0502020204030204" pitchFamily="34" charset="0"/>
                <a:cs typeface="Times New Roman" panose="02020603050405020304" pitchFamily="18" charset="0"/>
              </a:rPr>
              <a:t> Рассмотрим операцию добавления элемента в массив.</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Если требование упорядоченности массива отсутствует, то реализация добавления достаточна проста:</a:t>
            </a: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k</a:t>
            </a:r>
            <a:r>
              <a:rPr lang="ru-RU" dirty="0">
                <a:latin typeface="Times New Roman" panose="02020603050405020304" pitchFamily="18" charset="0"/>
                <a:ea typeface="Calibri" panose="020F0502020204030204" pitchFamily="34" charset="0"/>
                <a:cs typeface="Times New Roman" panose="02020603050405020304" pitchFamily="18" charset="0"/>
              </a:rPr>
              <a:t>:=25;			// значение добавляемого элемента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a</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nReal</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next</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nReal+1;	//</a:t>
            </a:r>
            <a:r>
              <a:rPr lang="ru-RU" dirty="0">
                <a:latin typeface="Times New Roman" panose="02020603050405020304" pitchFamily="18" charset="0"/>
                <a:ea typeface="Calibri" panose="020F0502020204030204" pitchFamily="34" charset="0"/>
                <a:cs typeface="Times New Roman" panose="02020603050405020304" pitchFamily="18" charset="0"/>
              </a:rPr>
              <a:t> меняем ссылку у конечного элемента</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nReal</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err="1">
                <a:latin typeface="Times New Roman" panose="02020603050405020304" pitchFamily="18" charset="0"/>
                <a:ea typeface="Calibri" panose="020F0502020204030204" pitchFamily="34" charset="0"/>
                <a:cs typeface="Times New Roman" panose="02020603050405020304" pitchFamily="18" charset="0"/>
              </a:rPr>
              <a:t>nReal</a:t>
            </a:r>
            <a:r>
              <a:rPr lang="ru-RU" dirty="0">
                <a:latin typeface="Times New Roman" panose="02020603050405020304" pitchFamily="18" charset="0"/>
                <a:ea typeface="Calibri" panose="020F0502020204030204" pitchFamily="34" charset="0"/>
                <a:cs typeface="Times New Roman" panose="02020603050405020304" pitchFamily="18" charset="0"/>
              </a:rPr>
              <a:t>+1;		</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увеличиваем количество занятой памяти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a</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err="1">
                <a:latin typeface="Times New Roman" panose="02020603050405020304" pitchFamily="18" charset="0"/>
                <a:ea typeface="Calibri" panose="020F0502020204030204" pitchFamily="34" charset="0"/>
                <a:cs typeface="Times New Roman" panose="02020603050405020304" pitchFamily="18" charset="0"/>
              </a:rPr>
              <a:t>nReal</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x</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k</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данные о новом объекте</a:t>
            </a: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a</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err="1">
                <a:latin typeface="Times New Roman" panose="02020603050405020304" pitchFamily="18" charset="0"/>
                <a:ea typeface="Calibri" panose="020F0502020204030204" pitchFamily="34" charset="0"/>
                <a:cs typeface="Times New Roman" panose="02020603050405020304" pitchFamily="18" charset="0"/>
              </a:rPr>
              <a:t>nReal</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next</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0</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 ссылки в новом объекте</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en-US" dirty="0">
                <a:latin typeface="Times New Roman" panose="02020603050405020304" pitchFamily="18" charset="0"/>
                <a:ea typeface="Calibri" panose="020F0502020204030204" pitchFamily="34" charset="0"/>
                <a:cs typeface="Times New Roman" panose="02020603050405020304" pitchFamily="18" charset="0"/>
              </a:rPr>
              <a:t>	a</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err="1">
                <a:latin typeface="Times New Roman" panose="02020603050405020304" pitchFamily="18" charset="0"/>
                <a:ea typeface="Calibri" panose="020F0502020204030204" pitchFamily="34" charset="0"/>
                <a:cs typeface="Times New Roman" panose="02020603050405020304" pitchFamily="18" charset="0"/>
              </a:rPr>
              <a:t>nReal</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err="1">
                <a:latin typeface="Times New Roman" panose="02020603050405020304" pitchFamily="18" charset="0"/>
                <a:ea typeface="Calibri" panose="020F0502020204030204" pitchFamily="34" charset="0"/>
                <a:cs typeface="Times New Roman" panose="02020603050405020304" pitchFamily="18" charset="0"/>
              </a:rPr>
              <a:t>pred</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nReal-1</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ru-RU" dirty="0">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3" name="Таблица 2">
            <a:extLst>
              <a:ext uri="{FF2B5EF4-FFF2-40B4-BE49-F238E27FC236}">
                <a16:creationId xmlns:a16="http://schemas.microsoft.com/office/drawing/2014/main" id="{2780B0B7-DE4E-4A17-A760-9CD433E4BA5A}"/>
              </a:ext>
            </a:extLst>
          </p:cNvPr>
          <p:cNvGraphicFramePr>
            <a:graphicFrameLocks noGrp="1"/>
          </p:cNvGraphicFramePr>
          <p:nvPr>
            <p:extLst>
              <p:ext uri="{D42A27DB-BD31-4B8C-83A1-F6EECF244321}">
                <p14:modId xmlns:p14="http://schemas.microsoft.com/office/powerpoint/2010/main" val="878104553"/>
              </p:ext>
            </p:extLst>
          </p:nvPr>
        </p:nvGraphicFramePr>
        <p:xfrm>
          <a:off x="900346" y="4438248"/>
          <a:ext cx="10758254" cy="1011134"/>
        </p:xfrm>
        <a:graphic>
          <a:graphicData uri="http://schemas.openxmlformats.org/drawingml/2006/table">
            <a:tbl>
              <a:tblPr>
                <a:tableStyleId>{5C22544A-7EE6-4342-B048-85BDC9FD1C3A}</a:tableStyleId>
              </a:tblPr>
              <a:tblGrid>
                <a:gridCol w="1394923">
                  <a:extLst>
                    <a:ext uri="{9D8B030D-6E8A-4147-A177-3AD203B41FA5}">
                      <a16:colId xmlns:a16="http://schemas.microsoft.com/office/drawing/2014/main" val="1721023548"/>
                    </a:ext>
                  </a:extLst>
                </a:gridCol>
                <a:gridCol w="690272">
                  <a:extLst>
                    <a:ext uri="{9D8B030D-6E8A-4147-A177-3AD203B41FA5}">
                      <a16:colId xmlns:a16="http://schemas.microsoft.com/office/drawing/2014/main" val="3087134411"/>
                    </a:ext>
                  </a:extLst>
                </a:gridCol>
                <a:gridCol w="735685">
                  <a:extLst>
                    <a:ext uri="{9D8B030D-6E8A-4147-A177-3AD203B41FA5}">
                      <a16:colId xmlns:a16="http://schemas.microsoft.com/office/drawing/2014/main" val="1007099672"/>
                    </a:ext>
                  </a:extLst>
                </a:gridCol>
                <a:gridCol w="735685">
                  <a:extLst>
                    <a:ext uri="{9D8B030D-6E8A-4147-A177-3AD203B41FA5}">
                      <a16:colId xmlns:a16="http://schemas.microsoft.com/office/drawing/2014/main" val="585016234"/>
                    </a:ext>
                  </a:extLst>
                </a:gridCol>
                <a:gridCol w="762933">
                  <a:extLst>
                    <a:ext uri="{9D8B030D-6E8A-4147-A177-3AD203B41FA5}">
                      <a16:colId xmlns:a16="http://schemas.microsoft.com/office/drawing/2014/main" val="2716019535"/>
                    </a:ext>
                  </a:extLst>
                </a:gridCol>
                <a:gridCol w="799262">
                  <a:extLst>
                    <a:ext uri="{9D8B030D-6E8A-4147-A177-3AD203B41FA5}">
                      <a16:colId xmlns:a16="http://schemas.microsoft.com/office/drawing/2014/main" val="2532857965"/>
                    </a:ext>
                  </a:extLst>
                </a:gridCol>
                <a:gridCol w="735686">
                  <a:extLst>
                    <a:ext uri="{9D8B030D-6E8A-4147-A177-3AD203B41FA5}">
                      <a16:colId xmlns:a16="http://schemas.microsoft.com/office/drawing/2014/main" val="1463952591"/>
                    </a:ext>
                  </a:extLst>
                </a:gridCol>
                <a:gridCol w="766018">
                  <a:extLst>
                    <a:ext uri="{9D8B030D-6E8A-4147-A177-3AD203B41FA5}">
                      <a16:colId xmlns:a16="http://schemas.microsoft.com/office/drawing/2014/main" val="1331983417"/>
                    </a:ext>
                  </a:extLst>
                </a:gridCol>
                <a:gridCol w="827558">
                  <a:extLst>
                    <a:ext uri="{9D8B030D-6E8A-4147-A177-3AD203B41FA5}">
                      <a16:colId xmlns:a16="http://schemas.microsoft.com/office/drawing/2014/main" val="3691196028"/>
                    </a:ext>
                  </a:extLst>
                </a:gridCol>
                <a:gridCol w="827558">
                  <a:extLst>
                    <a:ext uri="{9D8B030D-6E8A-4147-A177-3AD203B41FA5}">
                      <a16:colId xmlns:a16="http://schemas.microsoft.com/office/drawing/2014/main" val="730801128"/>
                    </a:ext>
                  </a:extLst>
                </a:gridCol>
                <a:gridCol w="827558">
                  <a:extLst>
                    <a:ext uri="{9D8B030D-6E8A-4147-A177-3AD203B41FA5}">
                      <a16:colId xmlns:a16="http://schemas.microsoft.com/office/drawing/2014/main" val="704364899"/>
                    </a:ext>
                  </a:extLst>
                </a:gridCol>
                <a:gridCol w="827558">
                  <a:extLst>
                    <a:ext uri="{9D8B030D-6E8A-4147-A177-3AD203B41FA5}">
                      <a16:colId xmlns:a16="http://schemas.microsoft.com/office/drawing/2014/main" val="2685629249"/>
                    </a:ext>
                  </a:extLst>
                </a:gridCol>
                <a:gridCol w="827558">
                  <a:extLst>
                    <a:ext uri="{9D8B030D-6E8A-4147-A177-3AD203B41FA5}">
                      <a16:colId xmlns:a16="http://schemas.microsoft.com/office/drawing/2014/main" val="2577038874"/>
                    </a:ext>
                  </a:extLst>
                </a:gridCol>
              </a:tblGrid>
              <a:tr h="211611">
                <a:tc>
                  <a:txBody>
                    <a:bodyPr/>
                    <a:lstStyle/>
                    <a:p>
                      <a:pPr algn="ctr">
                        <a:lnSpc>
                          <a:spcPct val="105000"/>
                        </a:lnSpc>
                        <a:spcAft>
                          <a:spcPts val="0"/>
                        </a:spcAft>
                      </a:pPr>
                      <a:r>
                        <a:rPr lang="ru-RU" sz="1200" dirty="0">
                          <a:effectLst/>
                        </a:rPr>
                        <a:t>Номер элемента</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2</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lnSpc>
                          <a:spcPct val="107000"/>
                        </a:lnSpc>
                        <a:spcAft>
                          <a:spcPts val="0"/>
                        </a:spcAft>
                      </a:pPr>
                      <a:r>
                        <a:rPr lang="ru-RU" sz="1200">
                          <a:effectLst/>
                        </a:rPr>
                        <a:t>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7</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8</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9</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10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11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8273224"/>
                  </a:ext>
                </a:extLst>
              </a:tr>
              <a:tr h="211611">
                <a:tc>
                  <a:txBody>
                    <a:bodyPr/>
                    <a:lstStyle/>
                    <a:p>
                      <a:pPr algn="ctr">
                        <a:lnSpc>
                          <a:spcPct val="105000"/>
                        </a:lnSpc>
                        <a:spcAft>
                          <a:spcPts val="0"/>
                        </a:spcAft>
                      </a:pPr>
                      <a:r>
                        <a:rPr lang="ru-RU" sz="1200" dirty="0">
                          <a:effectLst/>
                        </a:rPr>
                        <a:t>Ссылка </a:t>
                      </a:r>
                      <a:r>
                        <a:rPr lang="en-US" sz="1200" dirty="0">
                          <a:effectLst/>
                        </a:rPr>
                        <a:t>Next</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1</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2</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6</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lnSpc>
                          <a:spcPct val="107000"/>
                        </a:lnSpc>
                        <a:spcAft>
                          <a:spcPts val="0"/>
                        </a:spcAft>
                      </a:pPr>
                      <a:r>
                        <a:rPr lang="ru-RU" sz="1200">
                          <a:effectLst/>
                        </a:rPr>
                        <a:t>7</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8</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9</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10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11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1469869"/>
                  </a:ext>
                </a:extLst>
              </a:tr>
              <a:tr h="211611">
                <a:tc>
                  <a:txBody>
                    <a:bodyPr/>
                    <a:lstStyle/>
                    <a:p>
                      <a:pPr algn="ctr">
                        <a:lnSpc>
                          <a:spcPct val="105000"/>
                        </a:lnSpc>
                        <a:spcAft>
                          <a:spcPts val="0"/>
                        </a:spcAft>
                      </a:pPr>
                      <a:r>
                        <a:rPr lang="ru-RU" sz="1200">
                          <a:effectLst/>
                        </a:rPr>
                        <a:t>Ссылка </a:t>
                      </a:r>
                      <a:r>
                        <a:rPr lang="en-US" sz="1200">
                          <a:effectLst/>
                        </a:rPr>
                        <a:t>Pred</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1</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2</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3</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4</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lnSpc>
                          <a:spcPct val="107000"/>
                        </a:lnSpc>
                        <a:spcAft>
                          <a:spcPts val="0"/>
                        </a:spcAft>
                      </a:pPr>
                      <a:r>
                        <a:rPr lang="ru-RU" sz="1200">
                          <a:effectLst/>
                        </a:rPr>
                        <a:t>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7</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8</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9</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10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1196193"/>
                  </a:ext>
                </a:extLst>
              </a:tr>
              <a:tr h="211611">
                <a:tc>
                  <a:txBody>
                    <a:bodyPr/>
                    <a:lstStyle/>
                    <a:p>
                      <a:pPr algn="ctr">
                        <a:lnSpc>
                          <a:spcPct val="105000"/>
                        </a:lnSpc>
                        <a:spcAft>
                          <a:spcPts val="0"/>
                        </a:spcAft>
                      </a:pPr>
                      <a:r>
                        <a:rPr lang="ru-RU" sz="1200">
                          <a:effectLst/>
                        </a:rPr>
                        <a:t>Значение элемента </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4</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8</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12</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16</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20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lnSpc>
                          <a:spcPct val="107000"/>
                        </a:lnSpc>
                        <a:spcAft>
                          <a:spcPts val="0"/>
                        </a:spcAft>
                      </a:pPr>
                      <a:r>
                        <a:rPr lang="ru-RU" sz="1200" dirty="0">
                          <a:effectLst/>
                        </a:rPr>
                        <a:t>24</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28</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32</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36</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40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25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0849387"/>
                  </a:ext>
                </a:extLst>
              </a:tr>
            </a:tbl>
          </a:graphicData>
        </a:graphic>
      </p:graphicFrame>
      <p:sp>
        <p:nvSpPr>
          <p:cNvPr id="4" name="Прямоугольник 3">
            <a:extLst>
              <a:ext uri="{FF2B5EF4-FFF2-40B4-BE49-F238E27FC236}">
                <a16:creationId xmlns:a16="http://schemas.microsoft.com/office/drawing/2014/main" id="{5F5DD7EE-B831-4ED8-99BC-21E8311832C4}"/>
              </a:ext>
            </a:extLst>
          </p:cNvPr>
          <p:cNvSpPr/>
          <p:nvPr/>
        </p:nvSpPr>
        <p:spPr>
          <a:xfrm>
            <a:off x="2989702" y="3982163"/>
            <a:ext cx="5644430" cy="374077"/>
          </a:xfrm>
          <a:prstGeom prst="rect">
            <a:avLst/>
          </a:prstGeom>
        </p:spPr>
        <p:txBody>
          <a:bodyPr wrap="none">
            <a:spAutoFit/>
          </a:bodyPr>
          <a:lstStyle/>
          <a:p>
            <a:pPr algn="ctr">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Состояние памяти после добавления элемента массива.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15542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0C05ED9-C024-4653-924F-EAAA23869E8C}"/>
              </a:ext>
            </a:extLst>
          </p:cNvPr>
          <p:cNvSpPr/>
          <p:nvPr/>
        </p:nvSpPr>
        <p:spPr>
          <a:xfrm>
            <a:off x="1367161" y="1241008"/>
            <a:ext cx="10022497" cy="961482"/>
          </a:xfrm>
          <a:prstGeom prst="rect">
            <a:avLst/>
          </a:prstGeom>
        </p:spPr>
        <p:txBody>
          <a:bodyPr wrap="square">
            <a:spAutoFit/>
          </a:bodyPr>
          <a:lstStyle/>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Если требование упорядоченности массива присутствует, то реализация добавления несколько сложнее.</a:t>
            </a: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1. Сначала определяется место вставки</a:t>
            </a:r>
          </a:p>
        </p:txBody>
      </p:sp>
      <p:sp>
        <p:nvSpPr>
          <p:cNvPr id="3" name="Прямоугольник 2">
            <a:extLst>
              <a:ext uri="{FF2B5EF4-FFF2-40B4-BE49-F238E27FC236}">
                <a16:creationId xmlns:a16="http://schemas.microsoft.com/office/drawing/2014/main" id="{97AA3FFA-B352-488D-BBD6-8592E51429D4}"/>
              </a:ext>
            </a:extLst>
          </p:cNvPr>
          <p:cNvSpPr/>
          <p:nvPr/>
        </p:nvSpPr>
        <p:spPr>
          <a:xfrm>
            <a:off x="1367162" y="2408878"/>
            <a:ext cx="9753556" cy="2713692"/>
          </a:xfrm>
          <a:prstGeom prst="rect">
            <a:avLst/>
          </a:prstGeom>
        </p:spPr>
        <p:txBody>
          <a:bodyPr wrap="square">
            <a:spAutoFit/>
          </a:bodyPr>
          <a:lstStyle/>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k</a:t>
            </a:r>
            <a:r>
              <a:rPr lang="ru-RU" dirty="0">
                <a:latin typeface="Times New Roman" panose="02020603050405020304" pitchFamily="18" charset="0"/>
                <a:ea typeface="Calibri" panose="020F0502020204030204" pitchFamily="34" charset="0"/>
                <a:cs typeface="Times New Roman" panose="02020603050405020304" pitchFamily="18" charset="0"/>
              </a:rPr>
              <a:t>:=25;		// добавляемый элемент</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nReal</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err="1">
                <a:latin typeface="Times New Roman" panose="02020603050405020304" pitchFamily="18" charset="0"/>
                <a:ea typeface="Calibri" panose="020F0502020204030204" pitchFamily="34" charset="0"/>
                <a:cs typeface="Times New Roman" panose="02020603050405020304" pitchFamily="18" charset="0"/>
              </a:rPr>
              <a:t>nReal</a:t>
            </a:r>
            <a:r>
              <a:rPr lang="ru-RU" dirty="0">
                <a:latin typeface="Times New Roman" panose="02020603050405020304" pitchFamily="18" charset="0"/>
                <a:ea typeface="Calibri" panose="020F0502020204030204" pitchFamily="34" charset="0"/>
                <a:cs typeface="Times New Roman" panose="02020603050405020304" pitchFamily="18" charset="0"/>
              </a:rPr>
              <a:t>+1;</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a</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err="1">
                <a:latin typeface="Times New Roman" panose="02020603050405020304" pitchFamily="18" charset="0"/>
                <a:ea typeface="Calibri" panose="020F0502020204030204" pitchFamily="34" charset="0"/>
                <a:cs typeface="Times New Roman" panose="02020603050405020304" pitchFamily="18" charset="0"/>
              </a:rPr>
              <a:t>nReal</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x</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k</a:t>
            </a: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//Поиск места вставки элемента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rPr>
              <a:t>p:=a[0].next;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while (p&gt;0) And (k&gt;a[p].x) do begin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p:=a[p].next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end;   </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Программа выйдет из цикла на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p</a:t>
            </a: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–ом элементе</a:t>
            </a:r>
            <a:r>
              <a:rPr lang="en-US" sz="1600" dirty="0">
                <a:latin typeface="Times New Roman" panose="02020603050405020304" pitchFamily="18" charset="0"/>
                <a:ea typeface="Calibri" panose="020F0502020204030204" pitchFamily="34" charset="0"/>
                <a:cs typeface="Times New Roman" panose="02020603050405020304" pitchFamily="18" charset="0"/>
              </a:rPr>
              <a:t>,</a:t>
            </a: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 поскольку </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(p+1)</a:t>
            </a: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a:t>
            </a:r>
            <a:r>
              <a:rPr lang="ru-RU" sz="1600" dirty="0" err="1">
                <a:effectLst/>
                <a:latin typeface="Times New Roman" panose="02020603050405020304" pitchFamily="18" charset="0"/>
                <a:ea typeface="Calibri" panose="020F0502020204030204" pitchFamily="34" charset="0"/>
                <a:cs typeface="Times New Roman" panose="02020603050405020304" pitchFamily="18" charset="0"/>
              </a:rPr>
              <a:t>ый</a:t>
            </a: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 элемент уже больше </a:t>
            </a:r>
            <a:r>
              <a:rPr lang="ru-RU" sz="1600" dirty="0">
                <a:latin typeface="Times New Roman" panose="02020603050405020304" pitchFamily="18" charset="0"/>
                <a:ea typeface="Calibri" panose="020F0502020204030204" pitchFamily="34" charset="0"/>
                <a:cs typeface="Times New Roman" panose="02020603050405020304" pitchFamily="18" charset="0"/>
              </a:rPr>
              <a:t>добавляемого.</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09978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64D5F6F-8DA4-44BB-AD5B-A0B3C29FBD66}"/>
              </a:ext>
            </a:extLst>
          </p:cNvPr>
          <p:cNvSpPr/>
          <p:nvPr/>
        </p:nvSpPr>
        <p:spPr>
          <a:xfrm>
            <a:off x="2408808" y="767170"/>
            <a:ext cx="6096000" cy="2153731"/>
          </a:xfrm>
          <a:prstGeom prst="rect">
            <a:avLst/>
          </a:prstGeom>
        </p:spPr>
        <p:txBody>
          <a:bodyPr>
            <a:spAutoFit/>
          </a:bodyPr>
          <a:lstStyle/>
          <a:p>
            <a:pPr indent="449580"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ru-RU" dirty="0">
                <a:latin typeface="Times New Roman" panose="02020603050405020304" pitchFamily="18" charset="0"/>
                <a:ea typeface="Calibri" panose="020F0502020204030204" pitchFamily="34" charset="0"/>
                <a:cs typeface="Times New Roman" panose="02020603050405020304" pitchFamily="18" charset="0"/>
              </a:rPr>
              <a:t>2. Меняем систему ссылок</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a:t>
            </a:r>
            <a:r>
              <a:rPr lang="en-US" dirty="0" err="1">
                <a:latin typeface="Times New Roman" panose="02020603050405020304" pitchFamily="18" charset="0"/>
                <a:ea typeface="Calibri" panose="020F0502020204030204" pitchFamily="34" charset="0"/>
                <a:cs typeface="Times New Roman" panose="02020603050405020304" pitchFamily="18" charset="0"/>
              </a:rPr>
              <a:t>nReal</a:t>
            </a:r>
            <a:r>
              <a:rPr lang="en-US" dirty="0">
                <a:latin typeface="Times New Roman" panose="02020603050405020304" pitchFamily="18" charset="0"/>
                <a:ea typeface="Calibri" panose="020F0502020204030204" pitchFamily="34" charset="0"/>
                <a:cs typeface="Times New Roman" panose="02020603050405020304" pitchFamily="18" charset="0"/>
              </a:rPr>
              <a:t>].</a:t>
            </a:r>
            <a:r>
              <a:rPr lang="en-US" dirty="0" err="1">
                <a:latin typeface="Times New Roman" panose="02020603050405020304" pitchFamily="18" charset="0"/>
                <a:ea typeface="Calibri" panose="020F0502020204030204" pitchFamily="34" charset="0"/>
                <a:cs typeface="Times New Roman" panose="02020603050405020304" pitchFamily="18" charset="0"/>
              </a:rPr>
              <a:t>pred</a:t>
            </a:r>
            <a:r>
              <a:rPr lang="en-US" dirty="0">
                <a:latin typeface="Times New Roman" panose="02020603050405020304" pitchFamily="18" charset="0"/>
                <a:ea typeface="Calibri" panose="020F0502020204030204" pitchFamily="34" charset="0"/>
                <a:cs typeface="Times New Roman" panose="02020603050405020304" pitchFamily="18" charset="0"/>
              </a:rPr>
              <a:t>:=a[p].</a:t>
            </a:r>
            <a:r>
              <a:rPr lang="en-US" dirty="0" err="1">
                <a:latin typeface="Times New Roman" panose="02020603050405020304" pitchFamily="18" charset="0"/>
                <a:ea typeface="Calibri" panose="020F0502020204030204" pitchFamily="34" charset="0"/>
                <a:cs typeface="Times New Roman" panose="02020603050405020304" pitchFamily="18" charset="0"/>
              </a:rPr>
              <a:t>pred</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a:t>
            </a:r>
            <a:r>
              <a:rPr lang="en-US" dirty="0" err="1">
                <a:latin typeface="Times New Roman" panose="02020603050405020304" pitchFamily="18" charset="0"/>
                <a:ea typeface="Calibri" panose="020F0502020204030204" pitchFamily="34" charset="0"/>
                <a:cs typeface="Times New Roman" panose="02020603050405020304" pitchFamily="18" charset="0"/>
              </a:rPr>
              <a:t>nReal</a:t>
            </a:r>
            <a:r>
              <a:rPr lang="en-US" dirty="0">
                <a:latin typeface="Times New Roman" panose="02020603050405020304" pitchFamily="18" charset="0"/>
                <a:ea typeface="Calibri" panose="020F0502020204030204" pitchFamily="34" charset="0"/>
                <a:cs typeface="Times New Roman" panose="02020603050405020304" pitchFamily="18" charset="0"/>
              </a:rPr>
              <a:t>].next:=p</a:t>
            </a:r>
            <a:r>
              <a:rPr lang="ru-RU" dirty="0">
                <a:latin typeface="Times New Roman" panose="02020603050405020304" pitchFamily="18" charset="0"/>
                <a:ea typeface="Calibri" panose="020F0502020204030204" pitchFamily="34" charset="0"/>
                <a:cs typeface="Times New Roman" panose="02020603050405020304" pitchFamily="18" charset="0"/>
              </a:rPr>
              <a:t>+1</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k:=a[p].pred;</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a[k].next:=</a:t>
            </a:r>
            <a:r>
              <a:rPr lang="en-US" dirty="0" err="1">
                <a:latin typeface="Times New Roman" panose="02020603050405020304" pitchFamily="18" charset="0"/>
                <a:ea typeface="Calibri" panose="020F0502020204030204" pitchFamily="34" charset="0"/>
                <a:cs typeface="Times New Roman" panose="02020603050405020304" pitchFamily="18" charset="0"/>
              </a:rPr>
              <a:t>nReal</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ru-RU"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endParaRPr lang="ru-RU" dirty="0"/>
          </a:p>
          <a:p>
            <a:pPr algn="just">
              <a:lnSpc>
                <a:spcPct val="107000"/>
              </a:lnSpc>
            </a:pPr>
            <a:r>
              <a:rPr lang="ru-RU" dirty="0"/>
              <a:t>Состояние памяти после добавления элемента в массив.</a:t>
            </a:r>
          </a:p>
        </p:txBody>
      </p:sp>
      <p:graphicFrame>
        <p:nvGraphicFramePr>
          <p:cNvPr id="3" name="Таблица 2">
            <a:extLst>
              <a:ext uri="{FF2B5EF4-FFF2-40B4-BE49-F238E27FC236}">
                <a16:creationId xmlns:a16="http://schemas.microsoft.com/office/drawing/2014/main" id="{58A7E105-BC9C-4966-B898-A07674452CEC}"/>
              </a:ext>
            </a:extLst>
          </p:cNvPr>
          <p:cNvGraphicFramePr>
            <a:graphicFrameLocks noGrp="1"/>
          </p:cNvGraphicFramePr>
          <p:nvPr>
            <p:extLst>
              <p:ext uri="{D42A27DB-BD31-4B8C-83A1-F6EECF244321}">
                <p14:modId xmlns:p14="http://schemas.microsoft.com/office/powerpoint/2010/main" val="3897016985"/>
              </p:ext>
            </p:extLst>
          </p:nvPr>
        </p:nvGraphicFramePr>
        <p:xfrm>
          <a:off x="578225" y="3008943"/>
          <a:ext cx="11174503" cy="1252721"/>
        </p:xfrm>
        <a:graphic>
          <a:graphicData uri="http://schemas.openxmlformats.org/drawingml/2006/table">
            <a:tbl>
              <a:tblPr>
                <a:tableStyleId>{5C22544A-7EE6-4342-B048-85BDC9FD1C3A}</a:tableStyleId>
              </a:tblPr>
              <a:tblGrid>
                <a:gridCol w="1316820">
                  <a:extLst>
                    <a:ext uri="{9D8B030D-6E8A-4147-A177-3AD203B41FA5}">
                      <a16:colId xmlns:a16="http://schemas.microsoft.com/office/drawing/2014/main" val="3338404418"/>
                    </a:ext>
                  </a:extLst>
                </a:gridCol>
                <a:gridCol w="603773">
                  <a:extLst>
                    <a:ext uri="{9D8B030D-6E8A-4147-A177-3AD203B41FA5}">
                      <a16:colId xmlns:a16="http://schemas.microsoft.com/office/drawing/2014/main" val="188793623"/>
                    </a:ext>
                  </a:extLst>
                </a:gridCol>
                <a:gridCol w="896224">
                  <a:extLst>
                    <a:ext uri="{9D8B030D-6E8A-4147-A177-3AD203B41FA5}">
                      <a16:colId xmlns:a16="http://schemas.microsoft.com/office/drawing/2014/main" val="2751554234"/>
                    </a:ext>
                  </a:extLst>
                </a:gridCol>
                <a:gridCol w="783018">
                  <a:extLst>
                    <a:ext uri="{9D8B030D-6E8A-4147-A177-3AD203B41FA5}">
                      <a16:colId xmlns:a16="http://schemas.microsoft.com/office/drawing/2014/main" val="1904269342"/>
                    </a:ext>
                  </a:extLst>
                </a:gridCol>
                <a:gridCol w="858489">
                  <a:extLst>
                    <a:ext uri="{9D8B030D-6E8A-4147-A177-3AD203B41FA5}">
                      <a16:colId xmlns:a16="http://schemas.microsoft.com/office/drawing/2014/main" val="2951065172"/>
                    </a:ext>
                  </a:extLst>
                </a:gridCol>
                <a:gridCol w="699140">
                  <a:extLst>
                    <a:ext uri="{9D8B030D-6E8A-4147-A177-3AD203B41FA5}">
                      <a16:colId xmlns:a16="http://schemas.microsoft.com/office/drawing/2014/main" val="2887857046"/>
                    </a:ext>
                  </a:extLst>
                </a:gridCol>
                <a:gridCol w="859577">
                  <a:extLst>
                    <a:ext uri="{9D8B030D-6E8A-4147-A177-3AD203B41FA5}">
                      <a16:colId xmlns:a16="http://schemas.microsoft.com/office/drawing/2014/main" val="2957111153"/>
                    </a:ext>
                  </a:extLst>
                </a:gridCol>
                <a:gridCol w="859577">
                  <a:extLst>
                    <a:ext uri="{9D8B030D-6E8A-4147-A177-3AD203B41FA5}">
                      <a16:colId xmlns:a16="http://schemas.microsoft.com/office/drawing/2014/main" val="1246218430"/>
                    </a:ext>
                  </a:extLst>
                </a:gridCol>
                <a:gridCol w="859577">
                  <a:extLst>
                    <a:ext uri="{9D8B030D-6E8A-4147-A177-3AD203B41FA5}">
                      <a16:colId xmlns:a16="http://schemas.microsoft.com/office/drawing/2014/main" val="2495644535"/>
                    </a:ext>
                  </a:extLst>
                </a:gridCol>
                <a:gridCol w="859577">
                  <a:extLst>
                    <a:ext uri="{9D8B030D-6E8A-4147-A177-3AD203B41FA5}">
                      <a16:colId xmlns:a16="http://schemas.microsoft.com/office/drawing/2014/main" val="563407058"/>
                    </a:ext>
                  </a:extLst>
                </a:gridCol>
                <a:gridCol w="859577">
                  <a:extLst>
                    <a:ext uri="{9D8B030D-6E8A-4147-A177-3AD203B41FA5}">
                      <a16:colId xmlns:a16="http://schemas.microsoft.com/office/drawing/2014/main" val="2946068284"/>
                    </a:ext>
                  </a:extLst>
                </a:gridCol>
                <a:gridCol w="859577">
                  <a:extLst>
                    <a:ext uri="{9D8B030D-6E8A-4147-A177-3AD203B41FA5}">
                      <a16:colId xmlns:a16="http://schemas.microsoft.com/office/drawing/2014/main" val="4116311791"/>
                    </a:ext>
                  </a:extLst>
                </a:gridCol>
                <a:gridCol w="859577">
                  <a:extLst>
                    <a:ext uri="{9D8B030D-6E8A-4147-A177-3AD203B41FA5}">
                      <a16:colId xmlns:a16="http://schemas.microsoft.com/office/drawing/2014/main" val="1737162754"/>
                    </a:ext>
                  </a:extLst>
                </a:gridCol>
              </a:tblGrid>
              <a:tr h="292140">
                <a:tc>
                  <a:txBody>
                    <a:bodyPr/>
                    <a:lstStyle/>
                    <a:p>
                      <a:pPr algn="ctr">
                        <a:lnSpc>
                          <a:spcPct val="105000"/>
                        </a:lnSpc>
                        <a:spcAft>
                          <a:spcPts val="0"/>
                        </a:spcAft>
                      </a:pPr>
                      <a:r>
                        <a:rPr lang="ru-RU" sz="1200" dirty="0">
                          <a:effectLst/>
                        </a:rPr>
                        <a:t>Номер элемента</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2</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lnSpc>
                          <a:spcPct val="107000"/>
                        </a:lnSpc>
                        <a:spcAft>
                          <a:spcPts val="0"/>
                        </a:spcAft>
                      </a:pPr>
                      <a:r>
                        <a:rPr lang="ru-RU" sz="1200">
                          <a:effectLst/>
                        </a:rPr>
                        <a:t>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7</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8</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9</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10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11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84912983"/>
                  </a:ext>
                </a:extLst>
              </a:tr>
              <a:tr h="292140">
                <a:tc>
                  <a:txBody>
                    <a:bodyPr/>
                    <a:lstStyle/>
                    <a:p>
                      <a:pPr algn="ctr">
                        <a:lnSpc>
                          <a:spcPct val="105000"/>
                        </a:lnSpc>
                        <a:spcAft>
                          <a:spcPts val="0"/>
                        </a:spcAft>
                      </a:pPr>
                      <a:r>
                        <a:rPr lang="ru-RU" sz="1200" dirty="0">
                          <a:effectLst/>
                        </a:rPr>
                        <a:t>Ссылка </a:t>
                      </a:r>
                      <a:r>
                        <a:rPr lang="en-US" sz="1200" dirty="0">
                          <a:effectLst/>
                        </a:rPr>
                        <a:t>Next</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1</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2</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6</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lnSpc>
                          <a:spcPct val="107000"/>
                        </a:lnSpc>
                        <a:spcAft>
                          <a:spcPts val="0"/>
                        </a:spcAft>
                      </a:pPr>
                      <a:r>
                        <a:rPr lang="ru-RU" sz="1200">
                          <a:effectLst/>
                        </a:rPr>
                        <a:t>11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8</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9</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10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7</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53624337"/>
                  </a:ext>
                </a:extLst>
              </a:tr>
              <a:tr h="292140">
                <a:tc>
                  <a:txBody>
                    <a:bodyPr/>
                    <a:lstStyle/>
                    <a:p>
                      <a:pPr algn="ctr">
                        <a:lnSpc>
                          <a:spcPct val="105000"/>
                        </a:lnSpc>
                        <a:spcAft>
                          <a:spcPts val="0"/>
                        </a:spcAft>
                      </a:pPr>
                      <a:r>
                        <a:rPr lang="ru-RU" sz="1200" dirty="0">
                          <a:effectLst/>
                        </a:rPr>
                        <a:t>Ссылка </a:t>
                      </a:r>
                      <a:r>
                        <a:rPr lang="en-US" sz="1200" dirty="0" err="1">
                          <a:effectLst/>
                        </a:rPr>
                        <a:t>Pred</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2</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3</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4</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lnSpc>
                          <a:spcPct val="107000"/>
                        </a:lnSpc>
                        <a:spcAft>
                          <a:spcPts val="0"/>
                        </a:spcAft>
                      </a:pPr>
                      <a:r>
                        <a:rPr lang="ru-RU" sz="1200">
                          <a:effectLst/>
                        </a:rPr>
                        <a:t>4</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11</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7</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8</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9</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2327544"/>
                  </a:ext>
                </a:extLst>
              </a:tr>
              <a:tr h="292140">
                <a:tc>
                  <a:txBody>
                    <a:bodyPr/>
                    <a:lstStyle/>
                    <a:p>
                      <a:pPr algn="ctr">
                        <a:lnSpc>
                          <a:spcPct val="105000"/>
                        </a:lnSpc>
                        <a:spcAft>
                          <a:spcPts val="0"/>
                        </a:spcAft>
                      </a:pPr>
                      <a:r>
                        <a:rPr lang="ru-RU" sz="1200">
                          <a:effectLst/>
                        </a:rPr>
                        <a:t>Значение элемента </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a:effectLst/>
                        </a:rPr>
                        <a:t>-</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4</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8</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12</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16</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20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lnSpc>
                          <a:spcPct val="107000"/>
                        </a:lnSpc>
                        <a:spcAft>
                          <a:spcPts val="0"/>
                        </a:spcAft>
                      </a:pPr>
                      <a:r>
                        <a:rPr lang="ru-RU" sz="1200" dirty="0">
                          <a:effectLst/>
                        </a:rPr>
                        <a:t>24</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28</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32</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36</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40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pPr>
                      <a:r>
                        <a:rPr lang="ru-RU" sz="1200" dirty="0">
                          <a:effectLst/>
                        </a:rPr>
                        <a:t>25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9690257"/>
                  </a:ext>
                </a:extLst>
              </a:tr>
            </a:tbl>
          </a:graphicData>
        </a:graphic>
      </p:graphicFrame>
      <p:pic>
        <p:nvPicPr>
          <p:cNvPr id="4" name="Рисунок 313">
            <a:extLst>
              <a:ext uri="{FF2B5EF4-FFF2-40B4-BE49-F238E27FC236}">
                <a16:creationId xmlns:a16="http://schemas.microsoft.com/office/drawing/2014/main" id="{5DB4576E-CD79-4FB3-91D7-7C9E1C0EFB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3983" y="4787492"/>
            <a:ext cx="4914900" cy="1303338"/>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a:extLst>
              <a:ext uri="{FF2B5EF4-FFF2-40B4-BE49-F238E27FC236}">
                <a16:creationId xmlns:a16="http://schemas.microsoft.com/office/drawing/2014/main" id="{B5885BFC-0DA4-41BC-A452-81C739485D17}"/>
              </a:ext>
            </a:extLst>
          </p:cNvPr>
          <p:cNvSpPr/>
          <p:nvPr/>
        </p:nvSpPr>
        <p:spPr>
          <a:xfrm>
            <a:off x="2290439" y="4418160"/>
            <a:ext cx="7732776" cy="369332"/>
          </a:xfrm>
          <a:prstGeom prst="rect">
            <a:avLst/>
          </a:prstGeom>
        </p:spPr>
        <p:txBody>
          <a:bodyPr wrap="square">
            <a:spAutoFit/>
          </a:bodyPr>
          <a:lstStyle/>
          <a:p>
            <a:r>
              <a:rPr lang="ru-RU" dirty="0">
                <a:latin typeface="Times New Roman" panose="02020603050405020304" pitchFamily="18" charset="0"/>
                <a:ea typeface="Calibri" panose="020F0502020204030204" pitchFamily="34" charset="0"/>
              </a:rPr>
              <a:t>В виде схемы новая система ссылок выглядит следующим образом</a:t>
            </a:r>
            <a:endParaRPr lang="ru-RU" dirty="0"/>
          </a:p>
        </p:txBody>
      </p:sp>
    </p:spTree>
    <p:extLst>
      <p:ext uri="{BB962C8B-B14F-4D97-AF65-F5344CB8AC3E}">
        <p14:creationId xmlns:p14="http://schemas.microsoft.com/office/powerpoint/2010/main" val="11108238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F9A6BD1-E09D-4DE9-AF1E-D2416F628BB1}"/>
              </a:ext>
            </a:extLst>
          </p:cNvPr>
          <p:cNvSpPr/>
          <p:nvPr/>
        </p:nvSpPr>
        <p:spPr>
          <a:xfrm>
            <a:off x="585216" y="1908328"/>
            <a:ext cx="11314176" cy="3530647"/>
          </a:xfrm>
          <a:prstGeom prst="rect">
            <a:avLst/>
          </a:prstGeom>
        </p:spPr>
        <p:txBody>
          <a:bodyPr wrap="square">
            <a:spAutoFit/>
          </a:bodyPr>
          <a:lstStyle/>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lvl="0" algn="ctr">
              <a:lnSpc>
                <a:spcPct val="107000"/>
              </a:lnSpc>
              <a:spcAft>
                <a:spcPts val="0"/>
              </a:spcAft>
            </a:pPr>
            <a:r>
              <a:rPr lang="ru-RU" sz="2400" b="1" dirty="0">
                <a:latin typeface="Times New Roman" panose="02020603050405020304" pitchFamily="18" charset="0"/>
                <a:ea typeface="Calibri" panose="020F0502020204030204" pitchFamily="34" charset="0"/>
                <a:cs typeface="Times New Roman" panose="02020603050405020304" pitchFamily="18" charset="0"/>
              </a:rPr>
              <a:t>КОМБИНАТОРНЫЕ АЛГОРИТМЫ</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Комбинаторными алгоритмами называются такие алгоритмы, в которых для решения задачи необходимо перебрать все комбинации значений входных переменных.</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400" dirty="0">
                <a:latin typeface="Times New Roman" panose="02020603050405020304" pitchFamily="18" charset="0"/>
                <a:ea typeface="Calibri" panose="020F0502020204030204" pitchFamily="34" charset="0"/>
                <a:cs typeface="Times New Roman" panose="02020603050405020304" pitchFamily="18" charset="0"/>
              </a:rPr>
              <a:t>	Несмотря на обилие задач данного типа, все они решаются относительной небольшой группой алгоритмов. Поэтому основной задачей программиста является «узнать» задачу и применить соответствующий алгоритм.</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8699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CC53E29-85E7-422B-93B3-45128A18A230}"/>
              </a:ext>
            </a:extLst>
          </p:cNvPr>
          <p:cNvSpPr/>
          <p:nvPr/>
        </p:nvSpPr>
        <p:spPr>
          <a:xfrm>
            <a:off x="768096" y="278330"/>
            <a:ext cx="10241280" cy="6004977"/>
          </a:xfrm>
          <a:prstGeom prst="rect">
            <a:avLst/>
          </a:prstGeom>
        </p:spPr>
        <p:txBody>
          <a:bodyPr wrap="square">
            <a:spAutoFit/>
          </a:bodyPr>
          <a:lstStyle/>
          <a:p>
            <a:pPr indent="449580" algn="ctr">
              <a:lnSpc>
                <a:spcPct val="107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3.1. Прямой перебор</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i="1" dirty="0">
                <a:latin typeface="Times New Roman" panose="02020603050405020304" pitchFamily="18" charset="0"/>
                <a:ea typeface="Calibri" panose="020F0502020204030204" pitchFamily="34" charset="0"/>
                <a:cs typeface="Times New Roman" panose="02020603050405020304" pitchFamily="18" charset="0"/>
              </a:rPr>
              <a:t>Пример 1.</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Подсчитать количество счастливых автобусных билетов.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Студенты,  не обремененные излишними математическими познаниями, практически сразу предлагают следующий алгоритм: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Var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x1,x2,x3,x4,x5,x6,k:integer;</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Begin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For x1:=0 to 9 do</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For x2:=0 to 9 do</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For x3:=0 to 9 do</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For x4:=0 to 9 do</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For x5:=0 to 9 do</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For x6:=0 to 9 do</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If (x1+x2+x3)=(x4+x5+x6) then k:=k+1;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en-US" dirty="0" err="1">
                <a:latin typeface="Times New Roman" panose="02020603050405020304" pitchFamily="18" charset="0"/>
                <a:ea typeface="Calibri" panose="020F0502020204030204" pitchFamily="34" charset="0"/>
                <a:cs typeface="Times New Roman" panose="02020603050405020304" pitchFamily="18" charset="0"/>
              </a:rPr>
              <a:t>Writeln</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k</a:t>
            </a: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end</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02905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7879120-C9A7-4A27-ADC9-909E065F3F47}"/>
              </a:ext>
            </a:extLst>
          </p:cNvPr>
          <p:cNvSpPr/>
          <p:nvPr/>
        </p:nvSpPr>
        <p:spPr>
          <a:xfrm>
            <a:off x="743712" y="426512"/>
            <a:ext cx="10960608" cy="5412251"/>
          </a:xfrm>
          <a:prstGeom prst="rect">
            <a:avLst/>
          </a:prstGeom>
        </p:spPr>
        <p:txBody>
          <a:bodyPr wrap="square">
            <a:spAutoFit/>
          </a:bodyPr>
          <a:lstStyle/>
          <a:p>
            <a:pPr indent="449580" algn="just">
              <a:lnSpc>
                <a:spcPct val="107000"/>
              </a:lnSpc>
              <a:spcAft>
                <a:spcPts val="0"/>
              </a:spcAft>
            </a:pPr>
            <a:r>
              <a:rPr lang="ru-RU" i="1" dirty="0">
                <a:latin typeface="Times New Roman" panose="02020603050405020304" pitchFamily="18" charset="0"/>
                <a:ea typeface="Calibri" panose="020F0502020204030204" pitchFamily="34" charset="0"/>
                <a:cs typeface="Times New Roman" panose="02020603050405020304" pitchFamily="18" charset="0"/>
              </a:rPr>
              <a:t>Пример 2.</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Решить числовой ребус следующего вида:/ </a:t>
            </a:r>
            <a:r>
              <a:rPr lang="en-US" dirty="0">
                <a:latin typeface="Times New Roman" panose="02020603050405020304" pitchFamily="18" charset="0"/>
                <a:ea typeface="Calibri" panose="020F0502020204030204" pitchFamily="34" charset="0"/>
                <a:cs typeface="Times New Roman" panose="02020603050405020304" pitchFamily="18" charset="0"/>
              </a:rPr>
              <a:t>ACTRA</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ACTRA</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ACTRA</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BUKET</a:t>
            </a:r>
            <a:r>
              <a:rPr lang="ru-RU" dirty="0">
                <a:latin typeface="Times New Roman" panose="02020603050405020304" pitchFamily="18" charset="0"/>
                <a:ea typeface="Calibri" panose="020F0502020204030204" pitchFamily="34" charset="0"/>
                <a:cs typeface="Times New Roman" panose="02020603050405020304" pitchFamily="18" charset="0"/>
              </a:rPr>
              <a:t>. Здесь каждой букве соответствует некоторая цифра. Необходимо найти эти цифры.</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Type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SetInt</a:t>
            </a:r>
            <a:r>
              <a:rPr lang="en-US" dirty="0">
                <a:latin typeface="Times New Roman" panose="02020603050405020304" pitchFamily="18" charset="0"/>
                <a:ea typeface="Calibri" panose="020F0502020204030204" pitchFamily="34" charset="0"/>
                <a:cs typeface="Times New Roman" panose="02020603050405020304" pitchFamily="18" charset="0"/>
              </a:rPr>
              <a:t>=Set of byte;</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Var </a:t>
            </a:r>
            <a:r>
              <a:rPr lang="en-US" dirty="0" err="1">
                <a:latin typeface="Times New Roman" panose="02020603050405020304" pitchFamily="18" charset="0"/>
                <a:ea typeface="Calibri" panose="020F0502020204030204" pitchFamily="34" charset="0"/>
                <a:cs typeface="Times New Roman" panose="02020603050405020304" pitchFamily="18" charset="0"/>
              </a:rPr>
              <a:t>Sum:integer</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x:array[1..8] of integer;</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Procedure Cycle(</a:t>
            </a:r>
            <a:r>
              <a:rPr lang="en-US" dirty="0" err="1">
                <a:latin typeface="Times New Roman" panose="02020603050405020304" pitchFamily="18" charset="0"/>
                <a:ea typeface="Calibri" panose="020F0502020204030204" pitchFamily="34" charset="0"/>
                <a:cs typeface="Times New Roman" panose="02020603050405020304" pitchFamily="18" charset="0"/>
              </a:rPr>
              <a:t>k:integer;m:SetInt</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Var i:integer;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begin</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If k&gt;8 then begin</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If 3*(10001*x[1]+1000*x[2]+100*x[3]+10*x[4])=</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(10000*x[5]+1000*x[6]+100*x[7]+10*x[8]+x[3]) then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begin</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For i:=1 to 8 do write(x[</a:t>
            </a:r>
            <a:r>
              <a:rPr lang="en-US" dirty="0" err="1">
                <a:latin typeface="Times New Roman" panose="02020603050405020304" pitchFamily="18" charset="0"/>
                <a:ea typeface="Calibri" panose="020F0502020204030204" pitchFamily="34" charset="0"/>
                <a:cs typeface="Times New Roman" panose="02020603050405020304" pitchFamily="18" charset="0"/>
              </a:rPr>
              <a:t>i</a:t>
            </a:r>
            <a:r>
              <a:rPr lang="en-US" dirty="0">
                <a:latin typeface="Times New Roman" panose="02020603050405020304" pitchFamily="18" charset="0"/>
                <a:ea typeface="Calibri" panose="020F0502020204030204" pitchFamily="34" charset="0"/>
                <a:cs typeface="Times New Roman" panose="02020603050405020304" pitchFamily="18" charset="0"/>
              </a:rPr>
              <a:t>]:2);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Writeln</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36496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FEE33187-F27C-46B2-91D4-AFE775639BDD}"/>
              </a:ext>
            </a:extLst>
          </p:cNvPr>
          <p:cNvGraphicFramePr>
            <a:graphicFrameLocks noGrp="1"/>
          </p:cNvGraphicFramePr>
          <p:nvPr>
            <p:extLst>
              <p:ext uri="{D42A27DB-BD31-4B8C-83A1-F6EECF244321}">
                <p14:modId xmlns:p14="http://schemas.microsoft.com/office/powerpoint/2010/main" val="2655175308"/>
              </p:ext>
            </p:extLst>
          </p:nvPr>
        </p:nvGraphicFramePr>
        <p:xfrm>
          <a:off x="2289111" y="4900548"/>
          <a:ext cx="6077585" cy="1522476"/>
        </p:xfrm>
        <a:graphic>
          <a:graphicData uri="http://schemas.openxmlformats.org/drawingml/2006/table">
            <a:tbl>
              <a:tblPr firstRow="1" firstCol="1" bandRow="1">
                <a:tableStyleId>{5C22544A-7EE6-4342-B048-85BDC9FD1C3A}</a:tableStyleId>
              </a:tblPr>
              <a:tblGrid>
                <a:gridCol w="675005">
                  <a:extLst>
                    <a:ext uri="{9D8B030D-6E8A-4147-A177-3AD203B41FA5}">
                      <a16:colId xmlns:a16="http://schemas.microsoft.com/office/drawing/2014/main" val="4000576604"/>
                    </a:ext>
                  </a:extLst>
                </a:gridCol>
                <a:gridCol w="675005">
                  <a:extLst>
                    <a:ext uri="{9D8B030D-6E8A-4147-A177-3AD203B41FA5}">
                      <a16:colId xmlns:a16="http://schemas.microsoft.com/office/drawing/2014/main" val="2602091800"/>
                    </a:ext>
                  </a:extLst>
                </a:gridCol>
                <a:gridCol w="675005">
                  <a:extLst>
                    <a:ext uri="{9D8B030D-6E8A-4147-A177-3AD203B41FA5}">
                      <a16:colId xmlns:a16="http://schemas.microsoft.com/office/drawing/2014/main" val="417414585"/>
                    </a:ext>
                  </a:extLst>
                </a:gridCol>
                <a:gridCol w="675005">
                  <a:extLst>
                    <a:ext uri="{9D8B030D-6E8A-4147-A177-3AD203B41FA5}">
                      <a16:colId xmlns:a16="http://schemas.microsoft.com/office/drawing/2014/main" val="3445010587"/>
                    </a:ext>
                  </a:extLst>
                </a:gridCol>
                <a:gridCol w="675005">
                  <a:extLst>
                    <a:ext uri="{9D8B030D-6E8A-4147-A177-3AD203B41FA5}">
                      <a16:colId xmlns:a16="http://schemas.microsoft.com/office/drawing/2014/main" val="1542375446"/>
                    </a:ext>
                  </a:extLst>
                </a:gridCol>
                <a:gridCol w="675640">
                  <a:extLst>
                    <a:ext uri="{9D8B030D-6E8A-4147-A177-3AD203B41FA5}">
                      <a16:colId xmlns:a16="http://schemas.microsoft.com/office/drawing/2014/main" val="3290205689"/>
                    </a:ext>
                  </a:extLst>
                </a:gridCol>
                <a:gridCol w="675640">
                  <a:extLst>
                    <a:ext uri="{9D8B030D-6E8A-4147-A177-3AD203B41FA5}">
                      <a16:colId xmlns:a16="http://schemas.microsoft.com/office/drawing/2014/main" val="882114403"/>
                    </a:ext>
                  </a:extLst>
                </a:gridCol>
                <a:gridCol w="675640">
                  <a:extLst>
                    <a:ext uri="{9D8B030D-6E8A-4147-A177-3AD203B41FA5}">
                      <a16:colId xmlns:a16="http://schemas.microsoft.com/office/drawing/2014/main" val="3253682844"/>
                    </a:ext>
                  </a:extLst>
                </a:gridCol>
                <a:gridCol w="675640">
                  <a:extLst>
                    <a:ext uri="{9D8B030D-6E8A-4147-A177-3AD203B41FA5}">
                      <a16:colId xmlns:a16="http://schemas.microsoft.com/office/drawing/2014/main" val="2461243862"/>
                    </a:ext>
                  </a:extLst>
                </a:gridCol>
              </a:tblGrid>
              <a:tr h="0">
                <a:tc>
                  <a:txBody>
                    <a:bodyPr/>
                    <a:lstStyle/>
                    <a:p>
                      <a:pPr algn="ctr">
                        <a:lnSpc>
                          <a:spcPct val="107000"/>
                        </a:lnSpc>
                        <a:spcAft>
                          <a:spcPts val="0"/>
                        </a:spcAft>
                      </a:pPr>
                      <a:r>
                        <a:rPr lang="ru-RU" sz="1200">
                          <a:effectLst/>
                        </a:rPr>
                        <a:t>Вариант</a:t>
                      </a:r>
                      <a:endParaRPr lang="ru-RU" sz="1100">
                        <a:effectLst/>
                      </a:endParaRPr>
                    </a:p>
                    <a:p>
                      <a:pPr algn="ctr">
                        <a:lnSpc>
                          <a:spcPct val="107000"/>
                        </a:lnSpc>
                        <a:spcAft>
                          <a:spcPts val="0"/>
                        </a:spcAft>
                      </a:pPr>
                      <a:r>
                        <a:rPr lang="ru-RU" sz="1200">
                          <a:effectLst/>
                        </a:rPr>
                        <a:t>Решения</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А</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С</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Т</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Р</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dirty="0">
                          <a:effectLst/>
                        </a:rPr>
                        <a:t>Б</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У</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dirty="0">
                          <a:effectLst/>
                        </a:rPr>
                        <a:t>К</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Е</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06488978"/>
                  </a:ext>
                </a:extLst>
              </a:tr>
              <a:tr h="0">
                <a:tc>
                  <a:txBody>
                    <a:bodyPr/>
                    <a:lstStyle/>
                    <a:p>
                      <a:pPr algn="ctr">
                        <a:lnSpc>
                          <a:spcPct val="107000"/>
                        </a:lnSpc>
                        <a:spcAft>
                          <a:spcPts val="0"/>
                        </a:spcAft>
                      </a:pPr>
                      <a:r>
                        <a:rPr lang="ru-RU" sz="1200">
                          <a:effectLst/>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6</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58018279"/>
                  </a:ext>
                </a:extLst>
              </a:tr>
              <a:tr h="0">
                <a:tc>
                  <a:txBody>
                    <a:bodyPr/>
                    <a:lstStyle/>
                    <a:p>
                      <a:pPr algn="ctr">
                        <a:lnSpc>
                          <a:spcPct val="107000"/>
                        </a:lnSpc>
                        <a:spcAft>
                          <a:spcPts val="0"/>
                        </a:spcAft>
                      </a:pPr>
                      <a:r>
                        <a:rPr lang="ru-RU" sz="1200">
                          <a:effectLst/>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6</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29154773"/>
                  </a:ext>
                </a:extLst>
              </a:tr>
              <a:tr h="0">
                <a:tc>
                  <a:txBody>
                    <a:bodyPr/>
                    <a:lstStyle/>
                    <a:p>
                      <a:pPr algn="ctr">
                        <a:lnSpc>
                          <a:spcPct val="107000"/>
                        </a:lnSpc>
                        <a:spcAft>
                          <a:spcPts val="0"/>
                        </a:spcAft>
                      </a:pPr>
                      <a:r>
                        <a:rPr lang="ru-RU" sz="1200">
                          <a:effectLst/>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9385342"/>
                  </a:ext>
                </a:extLst>
              </a:tr>
              <a:tr h="0">
                <a:tc>
                  <a:txBody>
                    <a:bodyPr/>
                    <a:lstStyle/>
                    <a:p>
                      <a:pPr algn="ctr">
                        <a:lnSpc>
                          <a:spcPct val="107000"/>
                        </a:lnSpc>
                        <a:spcAft>
                          <a:spcPts val="0"/>
                        </a:spcAft>
                      </a:pPr>
                      <a:r>
                        <a:rPr lang="ru-RU" sz="1200">
                          <a:effectLst/>
                        </a:rPr>
                        <a:t>4</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a:effectLst/>
                        </a:rPr>
                        <a:t>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ru-RU" sz="1200" dirty="0">
                          <a:effectLst/>
                        </a:rPr>
                        <a:t>4</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07802594"/>
                  </a:ext>
                </a:extLst>
              </a:tr>
            </a:tbl>
          </a:graphicData>
        </a:graphic>
      </p:graphicFrame>
      <p:sp>
        <p:nvSpPr>
          <p:cNvPr id="3" name="Rectangle 1">
            <a:extLst>
              <a:ext uri="{FF2B5EF4-FFF2-40B4-BE49-F238E27FC236}">
                <a16:creationId xmlns:a16="http://schemas.microsoft.com/office/drawing/2014/main" id="{6798594A-78EB-4FC2-AE50-FBA84D91FC67}"/>
              </a:ext>
            </a:extLst>
          </p:cNvPr>
          <p:cNvSpPr>
            <a:spLocks noChangeArrowheads="1"/>
          </p:cNvSpPr>
          <p:nvPr/>
        </p:nvSpPr>
        <p:spPr bwMode="auto">
          <a:xfrm>
            <a:off x="134112" y="169259"/>
            <a:ext cx="1172870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49263" algn="l"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end;</a:t>
            </a:r>
            <a:endParaRPr kumimoji="0" lang="ru-RU" altLang="ru-RU" b="0" i="0" u="none" strike="noStrike" cap="none" normalizeH="0" baseline="0" dirty="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Exit</a:t>
            </a:r>
            <a:endParaRPr kumimoji="0" lang="ru-RU" altLang="ru-RU" b="0" i="0" u="none" strike="noStrike" cap="none" normalizeH="0" baseline="0" dirty="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end;</a:t>
            </a:r>
            <a:endParaRPr kumimoji="0" lang="ru-RU" altLang="ru-RU" b="0" i="0" u="none" strike="noStrike" cap="none" normalizeH="0" baseline="0" dirty="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For i:=0 to 9 do </a:t>
            </a:r>
            <a:endParaRPr kumimoji="0" lang="ru-RU" altLang="ru-RU" b="0" i="0" u="none" strike="noStrike" cap="none" normalizeH="0" baseline="0" dirty="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If </a:t>
            </a:r>
            <a:r>
              <a:rPr kumimoji="0" lang="en-US" altLang="ru-RU"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in m then begin</a:t>
            </a:r>
            <a:endParaRPr kumimoji="0" lang="ru-RU" altLang="ru-RU" b="0" i="0" u="none" strike="noStrike" cap="none" normalizeH="0" baseline="0" dirty="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x[k]:=</a:t>
            </a:r>
            <a:r>
              <a:rPr kumimoji="0" lang="en-US" altLang="ru-RU"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b="0" i="0" u="none" strike="noStrike" cap="none" normalizeH="0" baseline="0" dirty="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Cycle(k+1,m-[</a:t>
            </a:r>
            <a:r>
              <a:rPr kumimoji="0" lang="en-US" altLang="ru-RU"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b="0" i="0" u="none" strike="noStrike" cap="none" normalizeH="0" baseline="0" dirty="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end;</a:t>
            </a:r>
            <a:endParaRPr kumimoji="0" lang="ru-RU" altLang="ru-RU" b="0" i="0" u="none" strike="noStrike" cap="none" normalizeH="0" baseline="0" dirty="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end;</a:t>
            </a:r>
            <a:endParaRPr kumimoji="0" lang="ru-RU" altLang="ru-RU" b="0" i="0" u="none" strike="noStrike" cap="none" normalizeH="0" baseline="0" dirty="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Begin</a:t>
            </a:r>
            <a:endParaRPr kumimoji="0" lang="ru-RU" altLang="ru-RU" b="0" i="0" u="none" strike="noStrike" cap="none" normalizeH="0" baseline="0" dirty="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Cycle(1,[0..9]);</a:t>
            </a:r>
            <a:endParaRPr kumimoji="0" lang="ru-RU" altLang="ru-RU" b="0" i="0" u="none" strike="noStrike" cap="none" normalizeH="0" baseline="0" dirty="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Writeln</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('Ok')</a:t>
            </a:r>
            <a:endParaRPr kumimoji="0" lang="ru-RU" altLang="ru-RU" b="0" i="0" u="none" strike="noStrike" cap="none" normalizeH="0" baseline="0" dirty="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end</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b="0" i="0" u="none" strike="noStrike" cap="none" normalizeH="0" baseline="0" dirty="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Программа получилась не простой, поскольку при переборе необходимо исключать ситуации,</a:t>
            </a:r>
            <a:endPar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в которых одна и та же цифра приходится на разные буквы.</a:t>
            </a:r>
            <a:endParaRPr kumimoji="0" lang="ru-RU" altLang="ru-RU" b="0" i="0" u="none" strike="noStrike" cap="none" normalizeH="0" baseline="0" dirty="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Результат запуска:</a:t>
            </a: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462737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B005EF1-B0A4-4AD7-9961-55BE58C40EF3}"/>
              </a:ext>
            </a:extLst>
          </p:cNvPr>
          <p:cNvSpPr/>
          <p:nvPr/>
        </p:nvSpPr>
        <p:spPr>
          <a:xfrm>
            <a:off x="396240" y="668499"/>
            <a:ext cx="11399520" cy="1559529"/>
          </a:xfrm>
          <a:prstGeom prst="rect">
            <a:avLst/>
          </a:prstGeom>
        </p:spPr>
        <p:txBody>
          <a:bodyPr wrap="square">
            <a:spAutoFit/>
          </a:bodyPr>
          <a:lstStyle/>
          <a:p>
            <a:pPr algn="ctr">
              <a:lnSpc>
                <a:spcPct val="107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Задачи, сводящиеся к анализу множеств</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В задачах данного типа необходимо реализация генерации всех возможных комбинаций значений множества из </a:t>
            </a:r>
            <a:r>
              <a:rPr lang="en-US" dirty="0">
                <a:latin typeface="Times New Roman" panose="02020603050405020304" pitchFamily="18" charset="0"/>
                <a:ea typeface="Calibri" panose="020F0502020204030204" pitchFamily="34" charset="0"/>
                <a:cs typeface="Times New Roman" panose="02020603050405020304" pitchFamily="18" charset="0"/>
              </a:rPr>
              <a:t>N </a:t>
            </a:r>
            <a:r>
              <a:rPr lang="ru-RU" dirty="0">
                <a:latin typeface="Times New Roman" panose="02020603050405020304" pitchFamily="18" charset="0"/>
                <a:ea typeface="Calibri" panose="020F0502020204030204" pitchFamily="34" charset="0"/>
                <a:cs typeface="Times New Roman" panose="02020603050405020304" pitchFamily="18" charset="0"/>
              </a:rPr>
              <a:t>элементов. Следующая программа генерирует все множества, состоящие из десяти элементов. При этом каждый элемент может принимать только два значения – 0 или 1.</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0916E669-47E3-47A5-8400-5AC3955F02ED}"/>
              </a:ext>
            </a:extLst>
          </p:cNvPr>
          <p:cNvSpPr/>
          <p:nvPr/>
        </p:nvSpPr>
        <p:spPr>
          <a:xfrm>
            <a:off x="396240" y="2454164"/>
            <a:ext cx="11192256" cy="1263166"/>
          </a:xfrm>
          <a:prstGeom prst="rect">
            <a:avLst/>
          </a:prstGeom>
        </p:spPr>
        <p:txBody>
          <a:bodyPr wrap="square">
            <a:spAutoFit/>
          </a:bodyPr>
          <a:lstStyle/>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Например.</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Задача о разделении камней.</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Дано </a:t>
            </a:r>
            <a:r>
              <a:rPr lang="en-US" dirty="0">
                <a:latin typeface="Times New Roman" panose="02020603050405020304" pitchFamily="18" charset="0"/>
                <a:ea typeface="Calibri" panose="020F0502020204030204" pitchFamily="34" charset="0"/>
                <a:cs typeface="Times New Roman" panose="02020603050405020304" pitchFamily="18" charset="0"/>
              </a:rPr>
              <a:t>N </a:t>
            </a:r>
            <a:r>
              <a:rPr lang="ru-RU" dirty="0">
                <a:latin typeface="Times New Roman" panose="02020603050405020304" pitchFamily="18" charset="0"/>
                <a:ea typeface="Calibri" panose="020F0502020204030204" pitchFamily="34" charset="0"/>
                <a:cs typeface="Times New Roman" panose="02020603050405020304" pitchFamily="18" charset="0"/>
              </a:rPr>
              <a:t>камней разного веса. Необходимо разделить их на две кучи, так чтобы веса куч были максимально близки (в идеале равны).</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Таблица 3">
            <a:extLst>
              <a:ext uri="{FF2B5EF4-FFF2-40B4-BE49-F238E27FC236}">
                <a16:creationId xmlns:a16="http://schemas.microsoft.com/office/drawing/2014/main" id="{E69A3C8C-5A0A-4579-9E67-7D536AFE29A2}"/>
              </a:ext>
            </a:extLst>
          </p:cNvPr>
          <p:cNvGraphicFramePr>
            <a:graphicFrameLocks noGrp="1"/>
          </p:cNvGraphicFramePr>
          <p:nvPr>
            <p:extLst>
              <p:ext uri="{D42A27DB-BD31-4B8C-83A1-F6EECF244321}">
                <p14:modId xmlns:p14="http://schemas.microsoft.com/office/powerpoint/2010/main" val="1791818127"/>
              </p:ext>
            </p:extLst>
          </p:nvPr>
        </p:nvGraphicFramePr>
        <p:xfrm>
          <a:off x="3825049" y="6189501"/>
          <a:ext cx="2859405" cy="374142"/>
        </p:xfrm>
        <a:graphic>
          <a:graphicData uri="http://schemas.openxmlformats.org/drawingml/2006/table">
            <a:tbl>
              <a:tblPr firstRow="1" firstCol="1" bandRow="1">
                <a:tableStyleId>{5C22544A-7EE6-4342-B048-85BDC9FD1C3A}</a:tableStyleId>
              </a:tblPr>
              <a:tblGrid>
                <a:gridCol w="866140">
                  <a:extLst>
                    <a:ext uri="{9D8B030D-6E8A-4147-A177-3AD203B41FA5}">
                      <a16:colId xmlns:a16="http://schemas.microsoft.com/office/drawing/2014/main" val="1582479064"/>
                    </a:ext>
                  </a:extLst>
                </a:gridCol>
                <a:gridCol w="365760">
                  <a:extLst>
                    <a:ext uri="{9D8B030D-6E8A-4147-A177-3AD203B41FA5}">
                      <a16:colId xmlns:a16="http://schemas.microsoft.com/office/drawing/2014/main" val="3086370998"/>
                    </a:ext>
                  </a:extLst>
                </a:gridCol>
                <a:gridCol w="365760">
                  <a:extLst>
                    <a:ext uri="{9D8B030D-6E8A-4147-A177-3AD203B41FA5}">
                      <a16:colId xmlns:a16="http://schemas.microsoft.com/office/drawing/2014/main" val="2718988692"/>
                    </a:ext>
                  </a:extLst>
                </a:gridCol>
                <a:gridCol w="441960">
                  <a:extLst>
                    <a:ext uri="{9D8B030D-6E8A-4147-A177-3AD203B41FA5}">
                      <a16:colId xmlns:a16="http://schemas.microsoft.com/office/drawing/2014/main" val="2182845375"/>
                    </a:ext>
                  </a:extLst>
                </a:gridCol>
                <a:gridCol w="441960">
                  <a:extLst>
                    <a:ext uri="{9D8B030D-6E8A-4147-A177-3AD203B41FA5}">
                      <a16:colId xmlns:a16="http://schemas.microsoft.com/office/drawing/2014/main" val="703967115"/>
                    </a:ext>
                  </a:extLst>
                </a:gridCol>
                <a:gridCol w="377825">
                  <a:extLst>
                    <a:ext uri="{9D8B030D-6E8A-4147-A177-3AD203B41FA5}">
                      <a16:colId xmlns:a16="http://schemas.microsoft.com/office/drawing/2014/main" val="3271227365"/>
                    </a:ext>
                  </a:extLst>
                </a:gridCol>
              </a:tblGrid>
              <a:tr h="0">
                <a:tc>
                  <a:txBody>
                    <a:bodyPr/>
                    <a:lstStyle/>
                    <a:p>
                      <a:pPr algn="just">
                        <a:lnSpc>
                          <a:spcPct val="107000"/>
                        </a:lnSpc>
                        <a:spcAft>
                          <a:spcPts val="0"/>
                        </a:spcAft>
                      </a:pPr>
                      <a:r>
                        <a:rPr lang="en-US" sz="1200">
                          <a:effectLst/>
                        </a:rPr>
                        <a:t>N</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18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19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20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21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22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81931202"/>
                  </a:ext>
                </a:extLst>
              </a:tr>
              <a:tr h="0">
                <a:tc>
                  <a:txBody>
                    <a:bodyPr/>
                    <a:lstStyle/>
                    <a:p>
                      <a:pPr algn="just">
                        <a:lnSpc>
                          <a:spcPct val="107000"/>
                        </a:lnSpc>
                        <a:spcAft>
                          <a:spcPts val="0"/>
                        </a:spcAft>
                      </a:pPr>
                      <a:r>
                        <a:rPr lang="ru-RU" sz="1200" dirty="0">
                          <a:effectLst/>
                        </a:rPr>
                        <a:t>Время, </a:t>
                      </a:r>
                      <a:r>
                        <a:rPr lang="ru-RU" sz="1200" dirty="0" err="1">
                          <a:effectLst/>
                        </a:rPr>
                        <a:t>мс</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39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81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161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322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dirty="0">
                          <a:effectLst/>
                        </a:rPr>
                        <a:t>653</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33107576"/>
                  </a:ext>
                </a:extLst>
              </a:tr>
            </a:tbl>
          </a:graphicData>
        </a:graphic>
      </p:graphicFrame>
      <p:sp>
        <p:nvSpPr>
          <p:cNvPr id="5" name="Rectangle 1">
            <a:extLst>
              <a:ext uri="{FF2B5EF4-FFF2-40B4-BE49-F238E27FC236}">
                <a16:creationId xmlns:a16="http://schemas.microsoft.com/office/drawing/2014/main" id="{9AB155C4-B055-4EAE-B8A0-394CA353B054}"/>
              </a:ext>
            </a:extLst>
          </p:cNvPr>
          <p:cNvSpPr>
            <a:spLocks noChangeArrowheads="1"/>
          </p:cNvSpPr>
          <p:nvPr/>
        </p:nvSpPr>
        <p:spPr bwMode="auto">
          <a:xfrm>
            <a:off x="749808" y="3574338"/>
            <a:ext cx="11045951"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Ниже приведен результат одного запусков:</a:t>
            </a:r>
            <a:endParaRPr kumimoji="0" lang="ru-RU" altLang="ru-RU"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Courier New CYR" panose="02070309020205020404" pitchFamily="49" charset="0"/>
                <a:ea typeface="Calibri" panose="020F0502020204030204" pitchFamily="34" charset="0"/>
                <a:cs typeface="Times New Roman" panose="02020603050405020304" pitchFamily="18" charset="0"/>
              </a:rPr>
              <a:t>  39 79 78 33 17 86 8 17 14 62 64 80 62 83 25 9 14 85 80 85</a:t>
            </a:r>
            <a:endParaRPr kumimoji="0" lang="ru-RU" altLang="ru-RU"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Courier New CYR" panose="02070309020205020404" pitchFamily="49" charset="0"/>
                <a:ea typeface="Calibri" panose="020F0502020204030204" pitchFamily="34" charset="0"/>
                <a:cs typeface="Times New Roman" panose="02020603050405020304" pitchFamily="18" charset="0"/>
              </a:rPr>
              <a:t>t=161</a:t>
            </a:r>
            <a:endParaRPr kumimoji="0" lang="ru-RU" altLang="ru-RU"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Courier New CYR" panose="02070309020205020404" pitchFamily="49" charset="0"/>
                <a:ea typeface="Calibri" panose="020F0502020204030204" pitchFamily="34" charset="0"/>
                <a:cs typeface="Times New Roman" panose="02020603050405020304" pitchFamily="18" charset="0"/>
              </a:rPr>
              <a:t> 0 0 0 0 0 0 0 0 1 1 0 0 1 1 1 0 1 1 1 1</a:t>
            </a:r>
            <a:endParaRPr kumimoji="0" lang="ru-RU" altLang="ru-RU"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err="1">
                <a:ln>
                  <a:noFill/>
                </a:ln>
                <a:solidFill>
                  <a:schemeClr val="tx1"/>
                </a:solidFill>
                <a:effectLst/>
                <a:latin typeface="Courier New CYR" panose="02070309020205020404" pitchFamily="49" charset="0"/>
                <a:ea typeface="Calibri" panose="020F0502020204030204" pitchFamily="34" charset="0"/>
                <a:cs typeface="Times New Roman" panose="02020603050405020304" pitchFamily="18" charset="0"/>
              </a:rPr>
              <a:t>dm</a:t>
            </a:r>
            <a:r>
              <a:rPr kumimoji="0" lang="ru-RU" altLang="ru-RU" b="0" i="0" u="none" strike="noStrike" cap="none" normalizeH="0" baseline="0" dirty="0">
                <a:ln>
                  <a:noFill/>
                </a:ln>
                <a:solidFill>
                  <a:schemeClr val="tx1"/>
                </a:solidFill>
                <a:effectLst/>
                <a:latin typeface="Courier New CYR" panose="02070309020205020404" pitchFamily="49" charset="0"/>
                <a:ea typeface="Calibri" panose="020F0502020204030204" pitchFamily="34" charset="0"/>
                <a:cs typeface="Times New Roman" panose="02020603050405020304" pitchFamily="18" charset="0"/>
              </a:rPr>
              <a:t>=0</a:t>
            </a:r>
            <a:endParaRPr kumimoji="0" lang="ru-RU" altLang="ru-RU"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Временные характеристики программы представлены в таблице:</a:t>
            </a:r>
            <a:endParaRPr kumimoji="0" lang="ru-RU" altLang="ru-RU"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Нетрудно заметить, что увеличение количества объектов на 1, увеличивает время работы программы вдвое. </a:t>
            </a:r>
            <a:endPar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А потому сложность данного алгоритма </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a:t>
            </a:r>
            <a:r>
              <a:rPr kumimoji="0" lang="en-US" altLang="ru-RU" b="0" i="0" u="none" strike="noStrike" cap="none" normalizeH="0" baseline="3000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883455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844D19A-1F34-4345-92FD-2B5730FC2856}"/>
              </a:ext>
            </a:extLst>
          </p:cNvPr>
          <p:cNvSpPr/>
          <p:nvPr/>
        </p:nvSpPr>
        <p:spPr>
          <a:xfrm>
            <a:off x="579120" y="499688"/>
            <a:ext cx="11033760" cy="1263166"/>
          </a:xfrm>
          <a:prstGeom prst="rect">
            <a:avLst/>
          </a:prstGeom>
        </p:spPr>
        <p:txBody>
          <a:bodyPr wrap="square">
            <a:spAutoFit/>
          </a:bodyPr>
          <a:lstStyle/>
          <a:p>
            <a:pPr algn="ctr">
              <a:lnSpc>
                <a:spcPct val="107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Задачи, сводящиеся к анализу перестановок</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В задачах данного типа необходимо реализация генерации всех возможных перестановок множества из </a:t>
            </a:r>
            <a:r>
              <a:rPr lang="en-US" dirty="0">
                <a:latin typeface="Times New Roman" panose="02020603050405020304" pitchFamily="18" charset="0"/>
                <a:ea typeface="Calibri" panose="020F0502020204030204" pitchFamily="34" charset="0"/>
                <a:cs typeface="Times New Roman" panose="02020603050405020304" pitchFamily="18" charset="0"/>
              </a:rPr>
              <a:t>N </a:t>
            </a:r>
            <a:r>
              <a:rPr lang="ru-RU" dirty="0">
                <a:latin typeface="Times New Roman" panose="02020603050405020304" pitchFamily="18" charset="0"/>
                <a:ea typeface="Calibri" panose="020F0502020204030204" pitchFamily="34" charset="0"/>
                <a:cs typeface="Times New Roman" panose="02020603050405020304" pitchFamily="18" charset="0"/>
              </a:rPr>
              <a:t>элементов.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15202510-E42C-41F6-AF62-56C4764AC62B}"/>
              </a:ext>
            </a:extLst>
          </p:cNvPr>
          <p:cNvSpPr/>
          <p:nvPr/>
        </p:nvSpPr>
        <p:spPr>
          <a:xfrm>
            <a:off x="579120" y="1908328"/>
            <a:ext cx="11033760" cy="2152256"/>
          </a:xfrm>
          <a:prstGeom prst="rect">
            <a:avLst/>
          </a:prstGeom>
        </p:spPr>
        <p:txBody>
          <a:bodyPr wrap="square">
            <a:spAutoFit/>
          </a:bodyPr>
          <a:lstStyle/>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Например.</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Задача коммивояжера.</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Дано </a:t>
            </a:r>
            <a:r>
              <a:rPr lang="en-US" dirty="0">
                <a:latin typeface="Times New Roman" panose="02020603050405020304" pitchFamily="18" charset="0"/>
                <a:ea typeface="Calibri" panose="020F0502020204030204" pitchFamily="34" charset="0"/>
                <a:cs typeface="Times New Roman" panose="02020603050405020304" pitchFamily="18" charset="0"/>
              </a:rPr>
              <a:t>N </a:t>
            </a:r>
            <a:r>
              <a:rPr lang="ru-RU" dirty="0">
                <a:latin typeface="Times New Roman" panose="02020603050405020304" pitchFamily="18" charset="0"/>
                <a:ea typeface="Calibri" panose="020F0502020204030204" pitchFamily="34" charset="0"/>
                <a:cs typeface="Times New Roman" panose="02020603050405020304" pitchFamily="18" charset="0"/>
              </a:rPr>
              <a:t>городов и матрица расстояний между ними. Необходимо обойти все города по маршруту минимальной длины, побывав в каждом городе только один раз.</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Идея полностью переборного алгоритма заключается в том, что поочередно генерируются перестановки элементов и для каждой перестановки определяется длина маршрута. Та перестановка, в которой длина минимальна и признается оптимальной.</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25865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0B6B4B1D-D220-4DA4-9F11-FBB2FB31AE26}"/>
              </a:ext>
            </a:extLst>
          </p:cNvPr>
          <p:cNvGraphicFramePr>
            <a:graphicFrameLocks noGrp="1"/>
          </p:cNvGraphicFramePr>
          <p:nvPr>
            <p:extLst>
              <p:ext uri="{D42A27DB-BD31-4B8C-83A1-F6EECF244321}">
                <p14:modId xmlns:p14="http://schemas.microsoft.com/office/powerpoint/2010/main" val="527150498"/>
              </p:ext>
            </p:extLst>
          </p:nvPr>
        </p:nvGraphicFramePr>
        <p:xfrm>
          <a:off x="1900067" y="5473287"/>
          <a:ext cx="7059168" cy="643827"/>
        </p:xfrm>
        <a:graphic>
          <a:graphicData uri="http://schemas.openxmlformats.org/drawingml/2006/table">
            <a:tbl>
              <a:tblPr firstRow="1" firstCol="1" bandRow="1">
                <a:tableStyleId>{5C22544A-7EE6-4342-B048-85BDC9FD1C3A}</a:tableStyleId>
              </a:tblPr>
              <a:tblGrid>
                <a:gridCol w="2302596">
                  <a:extLst>
                    <a:ext uri="{9D8B030D-6E8A-4147-A177-3AD203B41FA5}">
                      <a16:colId xmlns:a16="http://schemas.microsoft.com/office/drawing/2014/main" val="1118422001"/>
                    </a:ext>
                  </a:extLst>
                </a:gridCol>
                <a:gridCol w="651738">
                  <a:extLst>
                    <a:ext uri="{9D8B030D-6E8A-4147-A177-3AD203B41FA5}">
                      <a16:colId xmlns:a16="http://schemas.microsoft.com/office/drawing/2014/main" val="3745981993"/>
                    </a:ext>
                  </a:extLst>
                </a:gridCol>
                <a:gridCol w="777624">
                  <a:extLst>
                    <a:ext uri="{9D8B030D-6E8A-4147-A177-3AD203B41FA5}">
                      <a16:colId xmlns:a16="http://schemas.microsoft.com/office/drawing/2014/main" val="568970243"/>
                    </a:ext>
                  </a:extLst>
                </a:gridCol>
                <a:gridCol w="917851">
                  <a:extLst>
                    <a:ext uri="{9D8B030D-6E8A-4147-A177-3AD203B41FA5}">
                      <a16:colId xmlns:a16="http://schemas.microsoft.com/office/drawing/2014/main" val="680863945"/>
                    </a:ext>
                  </a:extLst>
                </a:gridCol>
                <a:gridCol w="1109070">
                  <a:extLst>
                    <a:ext uri="{9D8B030D-6E8A-4147-A177-3AD203B41FA5}">
                      <a16:colId xmlns:a16="http://schemas.microsoft.com/office/drawing/2014/main" val="880882256"/>
                    </a:ext>
                  </a:extLst>
                </a:gridCol>
                <a:gridCol w="1300289">
                  <a:extLst>
                    <a:ext uri="{9D8B030D-6E8A-4147-A177-3AD203B41FA5}">
                      <a16:colId xmlns:a16="http://schemas.microsoft.com/office/drawing/2014/main" val="756106521"/>
                    </a:ext>
                  </a:extLst>
                </a:gridCol>
              </a:tblGrid>
              <a:tr h="315625">
                <a:tc>
                  <a:txBody>
                    <a:bodyPr/>
                    <a:lstStyle/>
                    <a:p>
                      <a:pPr algn="just">
                        <a:lnSpc>
                          <a:spcPct val="107000"/>
                        </a:lnSpc>
                        <a:spcAft>
                          <a:spcPts val="0"/>
                        </a:spcAft>
                      </a:pPr>
                      <a:r>
                        <a:rPr lang="en-US" sz="1200">
                          <a:effectLst/>
                        </a:rPr>
                        <a:t>N</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6</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8</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9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10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91143566"/>
                  </a:ext>
                </a:extLst>
              </a:tr>
              <a:tr h="328202">
                <a:tc>
                  <a:txBody>
                    <a:bodyPr/>
                    <a:lstStyle/>
                    <a:p>
                      <a:pPr algn="just">
                        <a:lnSpc>
                          <a:spcPct val="107000"/>
                        </a:lnSpc>
                        <a:spcAft>
                          <a:spcPts val="0"/>
                        </a:spcAft>
                      </a:pPr>
                      <a:r>
                        <a:rPr lang="ru-RU" sz="1200">
                          <a:effectLst/>
                        </a:rPr>
                        <a:t>Время, мс</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2</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35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247</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a:effectLst/>
                        </a:rPr>
                        <a:t>2275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ru-RU" sz="1200" dirty="0">
                          <a:effectLst/>
                        </a:rPr>
                        <a:t>23930</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62026489"/>
                  </a:ext>
                </a:extLst>
              </a:tr>
            </a:tbl>
          </a:graphicData>
        </a:graphic>
      </p:graphicFrame>
      <p:sp>
        <p:nvSpPr>
          <p:cNvPr id="3" name="Rectangle 1">
            <a:extLst>
              <a:ext uri="{FF2B5EF4-FFF2-40B4-BE49-F238E27FC236}">
                <a16:creationId xmlns:a16="http://schemas.microsoft.com/office/drawing/2014/main" id="{7BB48D44-7B86-48D8-8735-2D136A0D9F4C}"/>
              </a:ext>
            </a:extLst>
          </p:cNvPr>
          <p:cNvSpPr>
            <a:spLocks noChangeArrowheads="1"/>
          </p:cNvSpPr>
          <p:nvPr/>
        </p:nvSpPr>
        <p:spPr bwMode="auto">
          <a:xfrm>
            <a:off x="353568" y="330357"/>
            <a:ext cx="11204447"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Ниже приведен результат одного запусков:</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Courier New CYR" panose="02070309020205020404" pitchFamily="49" charset="0"/>
                <a:ea typeface="Calibri" panose="020F0502020204030204" pitchFamily="34" charset="0"/>
                <a:cs typeface="Times New Roman" panose="02020603050405020304" pitchFamily="18" charset="0"/>
              </a:rPr>
              <a:t>Матрица расстояний</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Courier New CYR" panose="02070309020205020404" pitchFamily="49" charset="0"/>
                <a:ea typeface="Calibri" panose="020F0502020204030204" pitchFamily="34" charset="0"/>
                <a:cs typeface="Times New Roman" panose="02020603050405020304" pitchFamily="18" charset="0"/>
              </a:rPr>
              <a:t>   0  27  40  51  27  64  51  97</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Courier New CYR" panose="02070309020205020404" pitchFamily="49" charset="0"/>
                <a:ea typeface="Calibri" panose="020F0502020204030204" pitchFamily="34" charset="0"/>
                <a:cs typeface="Times New Roman" panose="02020603050405020304" pitchFamily="18" charset="0"/>
              </a:rPr>
              <a:t>  51   0  70  78  57  95  65  91</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Courier New CYR" panose="02070309020205020404" pitchFamily="49" charset="0"/>
                <a:ea typeface="Calibri" panose="020F0502020204030204" pitchFamily="34" charset="0"/>
                <a:cs typeface="Times New Roman" panose="02020603050405020304" pitchFamily="18" charset="0"/>
              </a:rPr>
              <a:t>  53  70   0  77  34  95  14  13</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Courier New CYR" panose="02070309020205020404" pitchFamily="49" charset="0"/>
                <a:ea typeface="Calibri" panose="020F0502020204030204" pitchFamily="34" charset="0"/>
                <a:cs typeface="Times New Roman" panose="02020603050405020304" pitchFamily="18" charset="0"/>
              </a:rPr>
              <a:t>  55  42  20   0  97  30  78  38</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Courier New CYR" panose="02070309020205020404" pitchFamily="49" charset="0"/>
                <a:ea typeface="Calibri" panose="020F0502020204030204" pitchFamily="34" charset="0"/>
                <a:cs typeface="Times New Roman" panose="02020603050405020304" pitchFamily="18" charset="0"/>
              </a:rPr>
              <a:t>  51  52  37  37   0  37  87  63</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Courier New CYR" panose="02070309020205020404" pitchFamily="49" charset="0"/>
                <a:ea typeface="Calibri" panose="020F0502020204030204" pitchFamily="34" charset="0"/>
                <a:cs typeface="Times New Roman" panose="02020603050405020304" pitchFamily="18" charset="0"/>
              </a:rPr>
              <a:t>  73  93  26  92  86   0  71  88</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Courier New CYR" panose="02070309020205020404" pitchFamily="49" charset="0"/>
                <a:ea typeface="Calibri" panose="020F0502020204030204" pitchFamily="34" charset="0"/>
                <a:cs typeface="Times New Roman" panose="02020603050405020304" pitchFamily="18" charset="0"/>
              </a:rPr>
              <a:t>  65  77  86  29  57  55   0  74</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Courier New CYR" panose="02070309020205020404" pitchFamily="49" charset="0"/>
                <a:ea typeface="Calibri" panose="020F0502020204030204" pitchFamily="34" charset="0"/>
                <a:cs typeface="Times New Roman" panose="02020603050405020304" pitchFamily="18" charset="0"/>
              </a:rPr>
              <a:t>  13  27  96  86  45  93 100   0</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Courier New CYR" panose="02070309020205020404" pitchFamily="49" charset="0"/>
                <a:ea typeface="Calibri" panose="020F0502020204030204" pitchFamily="34" charset="0"/>
                <a:cs typeface="Times New Roman" panose="02020603050405020304" pitchFamily="18" charset="0"/>
              </a:rPr>
              <a:t>t=250</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Courier New CYR" panose="02070309020205020404" pitchFamily="49" charset="0"/>
                <a:ea typeface="Calibri" panose="020F0502020204030204" pitchFamily="34" charset="0"/>
                <a:cs typeface="Times New Roman" panose="02020603050405020304" pitchFamily="18" charset="0"/>
              </a:rPr>
              <a:t>  маршрут: 5  6  3  7  4  8  1  2</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Courier New CYR" panose="02070309020205020404" pitchFamily="49" charset="0"/>
                <a:ea typeface="Calibri" panose="020F0502020204030204" pitchFamily="34" charset="0"/>
                <a:cs typeface="Times New Roman" panose="02020603050405020304" pitchFamily="18" charset="0"/>
              </a:rPr>
              <a:t>L=184</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Временные характеристики программы представлены в таблице:</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Нетрудно заметить, что </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 </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ростом количества объектов, время работы программы увеличивается </a:t>
            </a:r>
            <a:endPar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пропорционально добавляемому числу. А потому сложность данного алгоритма </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26017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F542760-4AC6-4DF7-99AC-96518D9EF68B}"/>
              </a:ext>
            </a:extLst>
          </p:cNvPr>
          <p:cNvSpPr/>
          <p:nvPr/>
        </p:nvSpPr>
        <p:spPr>
          <a:xfrm>
            <a:off x="402336" y="620633"/>
            <a:ext cx="11387328" cy="5412251"/>
          </a:xfrm>
          <a:prstGeom prst="rect">
            <a:avLst/>
          </a:prstGeom>
        </p:spPr>
        <p:txBody>
          <a:bodyPr wrap="square">
            <a:spAutoFit/>
          </a:bodyPr>
          <a:lstStyle/>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Если же в программе заменить тип </a:t>
            </a:r>
            <a:r>
              <a:rPr lang="en-US" dirty="0">
                <a:latin typeface="Times New Roman" panose="02020603050405020304" pitchFamily="18" charset="0"/>
                <a:ea typeface="Calibri" panose="020F0502020204030204" pitchFamily="34" charset="0"/>
                <a:cs typeface="Times New Roman" panose="02020603050405020304" pitchFamily="18" charset="0"/>
              </a:rPr>
              <a:t>Byte</a:t>
            </a:r>
            <a:r>
              <a:rPr lang="ru-RU" dirty="0">
                <a:latin typeface="Times New Roman" panose="02020603050405020304" pitchFamily="18" charset="0"/>
                <a:ea typeface="Calibri" panose="020F0502020204030204" pitchFamily="34" charset="0"/>
                <a:cs typeface="Times New Roman" panose="02020603050405020304" pitchFamily="18" charset="0"/>
              </a:rPr>
              <a:t> на двухбайтовый тип </a:t>
            </a:r>
            <a:r>
              <a:rPr lang="en-US" dirty="0">
                <a:latin typeface="Times New Roman" panose="02020603050405020304" pitchFamily="18" charset="0"/>
                <a:ea typeface="Calibri" panose="020F0502020204030204" pitchFamily="34" charset="0"/>
                <a:cs typeface="Times New Roman" panose="02020603050405020304" pitchFamily="18" charset="0"/>
              </a:rPr>
              <a:t>Integer</a:t>
            </a:r>
            <a:r>
              <a:rPr lang="ru-RU" dirty="0">
                <a:latin typeface="Times New Roman" panose="02020603050405020304" pitchFamily="18" charset="0"/>
                <a:ea typeface="Calibri" panose="020F0502020204030204" pitchFamily="34" charset="0"/>
                <a:cs typeface="Times New Roman" panose="02020603050405020304" pitchFamily="18" charset="0"/>
              </a:rPr>
              <a:t>, то программа выполнится следующим образом:</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ru-RU" dirty="0">
                <a:latin typeface="Times New Roman" panose="02020603050405020304" pitchFamily="18" charset="0"/>
                <a:ea typeface="Calibri" panose="020F0502020204030204" pitchFamily="34" charset="0"/>
                <a:cs typeface="Times New Roman" panose="02020603050405020304" pitchFamily="18" charset="0"/>
              </a:rPr>
              <a:t>Младший байт </a:t>
            </a:r>
            <a:r>
              <a:rPr lang="en-US" dirty="0">
                <a:latin typeface="Times New Roman" panose="02020603050405020304" pitchFamily="18" charset="0"/>
                <a:ea typeface="Calibri" panose="020F0502020204030204" pitchFamily="34" charset="0"/>
                <a:cs typeface="Times New Roman" panose="02020603050405020304" pitchFamily="18" charset="0"/>
              </a:rPr>
              <a:t>X </a:t>
            </a:r>
            <a:r>
              <a:rPr lang="ru-RU" dirty="0">
                <a:latin typeface="Times New Roman" panose="02020603050405020304" pitchFamily="18" charset="0"/>
                <a:ea typeface="Calibri" panose="020F0502020204030204" pitchFamily="34" charset="0"/>
                <a:cs typeface="Times New Roman" panose="02020603050405020304" pitchFamily="18" charset="0"/>
              </a:rPr>
              <a:t>будет перемещен из оперативной памяти в регистр </a:t>
            </a:r>
            <a:r>
              <a:rPr lang="en-US" dirty="0">
                <a:latin typeface="Times New Roman" panose="02020603050405020304" pitchFamily="18" charset="0"/>
                <a:ea typeface="Calibri" panose="020F0502020204030204" pitchFamily="34" charset="0"/>
                <a:cs typeface="Times New Roman" panose="02020603050405020304" pitchFamily="18" charset="0"/>
              </a:rPr>
              <a:t>A</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ru-RU" dirty="0">
                <a:latin typeface="Times New Roman" panose="02020603050405020304" pitchFamily="18" charset="0"/>
                <a:ea typeface="Calibri" panose="020F0502020204030204" pitchFamily="34" charset="0"/>
                <a:cs typeface="Times New Roman" panose="02020603050405020304" pitchFamily="18" charset="0"/>
              </a:rPr>
              <a:t>Младший байт </a:t>
            </a:r>
            <a:r>
              <a:rPr lang="en-US" dirty="0">
                <a:latin typeface="Times New Roman" panose="02020603050405020304" pitchFamily="18" charset="0"/>
                <a:ea typeface="Calibri" panose="020F0502020204030204" pitchFamily="34" charset="0"/>
                <a:cs typeface="Times New Roman" panose="02020603050405020304" pitchFamily="18" charset="0"/>
              </a:rPr>
              <a:t>Y </a:t>
            </a:r>
            <a:r>
              <a:rPr lang="ru-RU" dirty="0">
                <a:latin typeface="Times New Roman" panose="02020603050405020304" pitchFamily="18" charset="0"/>
                <a:ea typeface="Calibri" panose="020F0502020204030204" pitchFamily="34" charset="0"/>
                <a:cs typeface="Times New Roman" panose="02020603050405020304" pitchFamily="18" charset="0"/>
              </a:rPr>
              <a:t>будет перемещен из оперативной памяти в регистр </a:t>
            </a:r>
            <a:r>
              <a:rPr lang="en-US" dirty="0">
                <a:latin typeface="Times New Roman" panose="02020603050405020304" pitchFamily="18" charset="0"/>
                <a:ea typeface="Calibri" panose="020F0502020204030204" pitchFamily="34" charset="0"/>
                <a:cs typeface="Times New Roman" panose="02020603050405020304" pitchFamily="18" charset="0"/>
              </a:rPr>
              <a:t>B </a:t>
            </a:r>
            <a:r>
              <a:rPr lang="ru-RU" dirty="0">
                <a:latin typeface="Times New Roman" panose="02020603050405020304" pitchFamily="18" charset="0"/>
                <a:ea typeface="Calibri" panose="020F0502020204030204" pitchFamily="34" charset="0"/>
                <a:cs typeface="Times New Roman" panose="02020603050405020304" pitchFamily="18" charset="0"/>
              </a:rPr>
              <a:t>процессора;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ru-RU" dirty="0">
                <a:latin typeface="Times New Roman" panose="02020603050405020304" pitchFamily="18" charset="0"/>
                <a:ea typeface="Calibri" panose="020F0502020204030204" pitchFamily="34" charset="0"/>
                <a:cs typeface="Times New Roman" panose="02020603050405020304" pitchFamily="18" charset="0"/>
              </a:rPr>
              <a:t>Значения, находящиеся в регистрах </a:t>
            </a:r>
            <a:r>
              <a:rPr lang="en-US" dirty="0">
                <a:latin typeface="Times New Roman" panose="02020603050405020304" pitchFamily="18" charset="0"/>
                <a:ea typeface="Calibri" panose="020F0502020204030204" pitchFamily="34" charset="0"/>
                <a:cs typeface="Times New Roman" panose="02020603050405020304" pitchFamily="18" charset="0"/>
              </a:rPr>
              <a:t>A </a:t>
            </a:r>
            <a:r>
              <a:rPr lang="ru-RU" dirty="0">
                <a:latin typeface="Times New Roman" panose="02020603050405020304" pitchFamily="18" charset="0"/>
                <a:ea typeface="Calibri" panose="020F0502020204030204" pitchFamily="34" charset="0"/>
                <a:cs typeface="Times New Roman" panose="02020603050405020304" pitchFamily="18" charset="0"/>
              </a:rPr>
              <a:t>и </a:t>
            </a:r>
            <a:r>
              <a:rPr lang="en-US" dirty="0">
                <a:latin typeface="Times New Roman" panose="02020603050405020304" pitchFamily="18" charset="0"/>
                <a:ea typeface="Calibri" panose="020F0502020204030204" pitchFamily="34" charset="0"/>
                <a:cs typeface="Times New Roman" panose="02020603050405020304" pitchFamily="18" charset="0"/>
              </a:rPr>
              <a:t>B</a:t>
            </a:r>
            <a:r>
              <a:rPr lang="ru-RU" dirty="0">
                <a:latin typeface="Times New Roman" panose="02020603050405020304" pitchFamily="18" charset="0"/>
                <a:ea typeface="Calibri" panose="020F0502020204030204" pitchFamily="34" charset="0"/>
                <a:cs typeface="Times New Roman" panose="02020603050405020304" pitchFamily="18" charset="0"/>
              </a:rPr>
              <a:t> будут сложены по правилам двоичной арифметики, и результат будет помещен в регистр </a:t>
            </a:r>
            <a:r>
              <a:rPr lang="en-US" dirty="0">
                <a:latin typeface="Times New Roman" panose="02020603050405020304" pitchFamily="18" charset="0"/>
                <a:ea typeface="Calibri" panose="020F0502020204030204" pitchFamily="34" charset="0"/>
                <a:cs typeface="Times New Roman" panose="02020603050405020304" pitchFamily="18" charset="0"/>
              </a:rPr>
              <a:t>C</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ru-RU" dirty="0">
                <a:latin typeface="Times New Roman" panose="02020603050405020304" pitchFamily="18" charset="0"/>
                <a:ea typeface="Calibri" panose="020F0502020204030204" pitchFamily="34" charset="0"/>
                <a:cs typeface="Times New Roman" panose="02020603050405020304" pitchFamily="18" charset="0"/>
              </a:rPr>
              <a:t>Если произошло переполнение, то в регистре </a:t>
            </a:r>
            <a:r>
              <a:rPr lang="en-US" dirty="0">
                <a:latin typeface="Times New Roman" panose="02020603050405020304" pitchFamily="18" charset="0"/>
                <a:ea typeface="Calibri" panose="020F0502020204030204" pitchFamily="34" charset="0"/>
                <a:cs typeface="Times New Roman" panose="02020603050405020304" pitchFamily="18" charset="0"/>
              </a:rPr>
              <a:t>D </a:t>
            </a:r>
            <a:r>
              <a:rPr lang="ru-RU" dirty="0">
                <a:latin typeface="Times New Roman" panose="02020603050405020304" pitchFamily="18" charset="0"/>
                <a:ea typeface="Calibri" panose="020F0502020204030204" pitchFamily="34" charset="0"/>
                <a:cs typeface="Times New Roman" panose="02020603050405020304" pitchFamily="18" charset="0"/>
              </a:rPr>
              <a:t>будет установлен флаг переполнения;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ru-RU" dirty="0">
                <a:latin typeface="Times New Roman" panose="02020603050405020304" pitchFamily="18" charset="0"/>
                <a:ea typeface="Calibri" panose="020F0502020204030204" pitchFamily="34" charset="0"/>
                <a:cs typeface="Times New Roman" panose="02020603050405020304" pitchFamily="18" charset="0"/>
              </a:rPr>
              <a:t>Результат из регистра </a:t>
            </a:r>
            <a:r>
              <a:rPr lang="en-US" dirty="0">
                <a:latin typeface="Times New Roman" panose="02020603050405020304" pitchFamily="18" charset="0"/>
                <a:ea typeface="Calibri" panose="020F0502020204030204" pitchFamily="34" charset="0"/>
                <a:cs typeface="Times New Roman" panose="02020603050405020304" pitchFamily="18" charset="0"/>
              </a:rPr>
              <a:t>C</a:t>
            </a:r>
            <a:r>
              <a:rPr lang="ru-RU" dirty="0">
                <a:latin typeface="Times New Roman" panose="02020603050405020304" pitchFamily="18" charset="0"/>
                <a:ea typeface="Calibri" panose="020F0502020204030204" pitchFamily="34" charset="0"/>
                <a:cs typeface="Times New Roman" panose="02020603050405020304" pitchFamily="18" charset="0"/>
              </a:rPr>
              <a:t> будет перемещен в оперативную память и помещен в  переменную </a:t>
            </a:r>
            <a:r>
              <a:rPr lang="en-US" dirty="0">
                <a:latin typeface="Times New Roman" panose="02020603050405020304" pitchFamily="18" charset="0"/>
                <a:ea typeface="Calibri" panose="020F0502020204030204" pitchFamily="34" charset="0"/>
                <a:cs typeface="Times New Roman" panose="02020603050405020304" pitchFamily="18" charset="0"/>
              </a:rPr>
              <a:t>Z</a:t>
            </a:r>
            <a:r>
              <a:rPr lang="ru-RU" dirty="0">
                <a:latin typeface="Times New Roman" panose="02020603050405020304" pitchFamily="18" charset="0"/>
                <a:ea typeface="Calibri" panose="020F0502020204030204" pitchFamily="34" charset="0"/>
                <a:cs typeface="Times New Roman" panose="02020603050405020304" pitchFamily="18" charset="0"/>
              </a:rPr>
              <a:t> как младший байт;</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ru-RU" dirty="0">
                <a:latin typeface="Times New Roman" panose="02020603050405020304" pitchFamily="18" charset="0"/>
                <a:ea typeface="Calibri" panose="020F0502020204030204" pitchFamily="34" charset="0"/>
                <a:cs typeface="Times New Roman" panose="02020603050405020304" pitchFamily="18" charset="0"/>
              </a:rPr>
              <a:t>Старший байт </a:t>
            </a:r>
            <a:r>
              <a:rPr lang="en-US" dirty="0">
                <a:latin typeface="Times New Roman" panose="02020603050405020304" pitchFamily="18" charset="0"/>
                <a:ea typeface="Calibri" panose="020F0502020204030204" pitchFamily="34" charset="0"/>
                <a:cs typeface="Times New Roman" panose="02020603050405020304" pitchFamily="18" charset="0"/>
              </a:rPr>
              <a:t>X </a:t>
            </a:r>
            <a:r>
              <a:rPr lang="ru-RU" dirty="0">
                <a:latin typeface="Times New Roman" panose="02020603050405020304" pitchFamily="18" charset="0"/>
                <a:ea typeface="Calibri" panose="020F0502020204030204" pitchFamily="34" charset="0"/>
                <a:cs typeface="Times New Roman" panose="02020603050405020304" pitchFamily="18" charset="0"/>
              </a:rPr>
              <a:t>будет перемещен из оперативной памяти в регистр </a:t>
            </a:r>
            <a:r>
              <a:rPr lang="en-US" dirty="0">
                <a:latin typeface="Times New Roman" panose="02020603050405020304" pitchFamily="18" charset="0"/>
                <a:ea typeface="Calibri" panose="020F0502020204030204" pitchFamily="34" charset="0"/>
                <a:cs typeface="Times New Roman" panose="02020603050405020304" pitchFamily="18" charset="0"/>
              </a:rPr>
              <a:t>A</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ru-RU" dirty="0">
                <a:latin typeface="Times New Roman" panose="02020603050405020304" pitchFamily="18" charset="0"/>
                <a:ea typeface="Calibri" panose="020F0502020204030204" pitchFamily="34" charset="0"/>
                <a:cs typeface="Times New Roman" panose="02020603050405020304" pitchFamily="18" charset="0"/>
              </a:rPr>
              <a:t>Старший байт </a:t>
            </a:r>
            <a:r>
              <a:rPr lang="en-US" dirty="0">
                <a:latin typeface="Times New Roman" panose="02020603050405020304" pitchFamily="18" charset="0"/>
                <a:ea typeface="Calibri" panose="020F0502020204030204" pitchFamily="34" charset="0"/>
                <a:cs typeface="Times New Roman" panose="02020603050405020304" pitchFamily="18" charset="0"/>
              </a:rPr>
              <a:t>Y </a:t>
            </a:r>
            <a:r>
              <a:rPr lang="ru-RU" dirty="0">
                <a:latin typeface="Times New Roman" panose="02020603050405020304" pitchFamily="18" charset="0"/>
                <a:ea typeface="Calibri" panose="020F0502020204030204" pitchFamily="34" charset="0"/>
                <a:cs typeface="Times New Roman" panose="02020603050405020304" pitchFamily="18" charset="0"/>
              </a:rPr>
              <a:t>будет перемещен из оперативной памяти в регистр </a:t>
            </a:r>
            <a:r>
              <a:rPr lang="en-US" dirty="0">
                <a:latin typeface="Times New Roman" panose="02020603050405020304" pitchFamily="18" charset="0"/>
                <a:ea typeface="Calibri" panose="020F0502020204030204" pitchFamily="34" charset="0"/>
                <a:cs typeface="Times New Roman" panose="02020603050405020304" pitchFamily="18" charset="0"/>
              </a:rPr>
              <a:t>B </a:t>
            </a:r>
            <a:r>
              <a:rPr lang="ru-RU" dirty="0">
                <a:latin typeface="Times New Roman" panose="02020603050405020304" pitchFamily="18" charset="0"/>
                <a:ea typeface="Calibri" panose="020F0502020204030204" pitchFamily="34" charset="0"/>
                <a:cs typeface="Times New Roman" panose="02020603050405020304" pitchFamily="18" charset="0"/>
              </a:rPr>
              <a:t>процессора;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ru-RU" dirty="0">
                <a:latin typeface="Times New Roman" panose="02020603050405020304" pitchFamily="18" charset="0"/>
                <a:ea typeface="Calibri" panose="020F0502020204030204" pitchFamily="34" charset="0"/>
                <a:cs typeface="Times New Roman" panose="02020603050405020304" pitchFamily="18" charset="0"/>
              </a:rPr>
              <a:t>Значения, находящиеся в регистрах </a:t>
            </a:r>
            <a:r>
              <a:rPr lang="en-US" dirty="0">
                <a:latin typeface="Times New Roman" panose="02020603050405020304" pitchFamily="18" charset="0"/>
                <a:ea typeface="Calibri" panose="020F0502020204030204" pitchFamily="34" charset="0"/>
                <a:cs typeface="Times New Roman" panose="02020603050405020304" pitchFamily="18" charset="0"/>
              </a:rPr>
              <a:t>A</a:t>
            </a:r>
            <a:r>
              <a:rPr lang="ru-RU" dirty="0">
                <a:latin typeface="Times New Roman" panose="02020603050405020304" pitchFamily="18" charset="0"/>
                <a:ea typeface="Calibri" panose="020F0502020204030204" pitchFamily="34" charset="0"/>
                <a:cs typeface="Times New Roman" panose="02020603050405020304" pitchFamily="18" charset="0"/>
              </a:rPr>
              <a:t> и </a:t>
            </a:r>
            <a:r>
              <a:rPr lang="en-US" dirty="0">
                <a:latin typeface="Times New Roman" panose="02020603050405020304" pitchFamily="18" charset="0"/>
                <a:ea typeface="Calibri" panose="020F0502020204030204" pitchFamily="34" charset="0"/>
                <a:cs typeface="Times New Roman" panose="02020603050405020304" pitchFamily="18" charset="0"/>
              </a:rPr>
              <a:t>B</a:t>
            </a:r>
            <a:r>
              <a:rPr lang="ru-RU" dirty="0">
                <a:latin typeface="Times New Roman" panose="02020603050405020304" pitchFamily="18" charset="0"/>
                <a:ea typeface="Calibri" panose="020F0502020204030204" pitchFamily="34" charset="0"/>
                <a:cs typeface="Times New Roman" panose="02020603050405020304" pitchFamily="18" charset="0"/>
              </a:rPr>
              <a:t> будут сложены по правилам двоичной арифметики, и результат будет помещен в регистр </a:t>
            </a:r>
            <a:r>
              <a:rPr lang="en-US" dirty="0">
                <a:latin typeface="Times New Roman" panose="02020603050405020304" pitchFamily="18" charset="0"/>
                <a:ea typeface="Calibri" panose="020F0502020204030204" pitchFamily="34" charset="0"/>
                <a:cs typeface="Times New Roman" panose="02020603050405020304" pitchFamily="18" charset="0"/>
              </a:rPr>
              <a:t>C</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ru-RU" dirty="0">
                <a:latin typeface="Times New Roman" panose="02020603050405020304" pitchFamily="18" charset="0"/>
                <a:ea typeface="Calibri" panose="020F0502020204030204" pitchFamily="34" charset="0"/>
                <a:cs typeface="Times New Roman" panose="02020603050405020304" pitchFamily="18" charset="0"/>
              </a:rPr>
              <a:t>Производится проверка  флага переполнения младшего байта и, если переполнение имеет место, то результат в регистре </a:t>
            </a:r>
            <a:r>
              <a:rPr lang="en-US" dirty="0">
                <a:latin typeface="Times New Roman" panose="02020603050405020304" pitchFamily="18" charset="0"/>
                <a:ea typeface="Calibri" panose="020F0502020204030204" pitchFamily="34" charset="0"/>
                <a:cs typeface="Times New Roman" panose="02020603050405020304" pitchFamily="18" charset="0"/>
              </a:rPr>
              <a:t>C </a:t>
            </a:r>
            <a:r>
              <a:rPr lang="ru-RU" dirty="0">
                <a:latin typeface="Times New Roman" panose="02020603050405020304" pitchFamily="18" charset="0"/>
                <a:ea typeface="Calibri" panose="020F0502020204030204" pitchFamily="34" charset="0"/>
                <a:cs typeface="Times New Roman" panose="02020603050405020304" pitchFamily="18" charset="0"/>
              </a:rPr>
              <a:t>корректируется;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ru-RU" dirty="0">
                <a:latin typeface="Times New Roman" panose="02020603050405020304" pitchFamily="18" charset="0"/>
                <a:ea typeface="Calibri" panose="020F0502020204030204" pitchFamily="34" charset="0"/>
                <a:cs typeface="Times New Roman" panose="02020603050405020304" pitchFamily="18" charset="0"/>
              </a:rPr>
              <a:t>Результат из регистра </a:t>
            </a:r>
            <a:r>
              <a:rPr lang="en-US" dirty="0">
                <a:latin typeface="Times New Roman" panose="02020603050405020304" pitchFamily="18" charset="0"/>
                <a:ea typeface="Calibri" panose="020F0502020204030204" pitchFamily="34" charset="0"/>
                <a:cs typeface="Times New Roman" panose="02020603050405020304" pitchFamily="18" charset="0"/>
              </a:rPr>
              <a:t>C</a:t>
            </a:r>
            <a:r>
              <a:rPr lang="ru-RU" dirty="0">
                <a:latin typeface="Times New Roman" panose="02020603050405020304" pitchFamily="18" charset="0"/>
                <a:ea typeface="Calibri" panose="020F0502020204030204" pitchFamily="34" charset="0"/>
                <a:cs typeface="Times New Roman" panose="02020603050405020304" pitchFamily="18" charset="0"/>
              </a:rPr>
              <a:t> будет перемещен в оперативную память и помещен в  переменную </a:t>
            </a:r>
            <a:r>
              <a:rPr lang="en-US" dirty="0">
                <a:latin typeface="Times New Roman" panose="02020603050405020304" pitchFamily="18" charset="0"/>
                <a:ea typeface="Calibri" panose="020F0502020204030204" pitchFamily="34" charset="0"/>
                <a:cs typeface="Times New Roman" panose="02020603050405020304" pitchFamily="18" charset="0"/>
              </a:rPr>
              <a:t>Z</a:t>
            </a:r>
            <a:r>
              <a:rPr lang="ru-RU" dirty="0">
                <a:latin typeface="Times New Roman" panose="02020603050405020304" pitchFamily="18" charset="0"/>
                <a:ea typeface="Calibri" panose="020F0502020204030204" pitchFamily="34" charset="0"/>
                <a:cs typeface="Times New Roman" panose="02020603050405020304" pitchFamily="18" charset="0"/>
              </a:rPr>
              <a:t> как старший байт</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82838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BECCDDC-AA04-4B20-92DC-408F1FB848CF}"/>
              </a:ext>
            </a:extLst>
          </p:cNvPr>
          <p:cNvSpPr/>
          <p:nvPr/>
        </p:nvSpPr>
        <p:spPr>
          <a:xfrm>
            <a:off x="670560" y="573272"/>
            <a:ext cx="10850880" cy="2385781"/>
          </a:xfrm>
          <a:prstGeom prst="rect">
            <a:avLst/>
          </a:prstGeom>
        </p:spPr>
        <p:txBody>
          <a:bodyPr wrap="square">
            <a:spAutoFit/>
          </a:bodyPr>
          <a:lstStyle/>
          <a:p>
            <a:pPr algn="ctr">
              <a:lnSpc>
                <a:spcPct val="107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Задачи, сводящиеся к анализу состояний</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В общем случае алгоритмическая сложность подобных задач составляет </a:t>
            </a:r>
            <a:r>
              <a:rPr lang="en-US" dirty="0">
                <a:latin typeface="Times New Roman" panose="02020603050405020304" pitchFamily="18" charset="0"/>
                <a:ea typeface="Calibri" panose="020F0502020204030204" pitchFamily="34" charset="0"/>
                <a:cs typeface="Times New Roman" panose="02020603050405020304" pitchFamily="18" charset="0"/>
              </a:rPr>
              <a:t>O</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M</a:t>
            </a:r>
            <a:r>
              <a:rPr lang="en-US" baseline="30000"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 где </a:t>
            </a:r>
            <a:r>
              <a:rPr lang="en-US" dirty="0">
                <a:latin typeface="Times New Roman" panose="02020603050405020304" pitchFamily="18" charset="0"/>
                <a:ea typeface="Calibri" panose="020F0502020204030204" pitchFamily="34" charset="0"/>
                <a:cs typeface="Times New Roman" panose="02020603050405020304" pitchFamily="18" charset="0"/>
              </a:rPr>
              <a:t>M </a:t>
            </a:r>
            <a:r>
              <a:rPr lang="ru-RU" dirty="0">
                <a:latin typeface="Times New Roman" panose="02020603050405020304" pitchFamily="18" charset="0"/>
                <a:ea typeface="Calibri" panose="020F0502020204030204" pitchFamily="34" charset="0"/>
                <a:cs typeface="Times New Roman" panose="02020603050405020304" pitchFamily="18" charset="0"/>
              </a:rPr>
              <a:t>– количество возможных значений входных переменных; </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 количество входных переменных.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r>
              <a:rPr lang="ru-RU" dirty="0">
                <a:latin typeface="Times New Roman" panose="02020603050405020304" pitchFamily="18" charset="0"/>
                <a:ea typeface="Calibri" panose="020F0502020204030204" pitchFamily="34" charset="0"/>
              </a:rPr>
              <a:t>К этому классу относятся и рассмотренные выше задачи о счастливых билетах и решение числового ребуса. В первом случае количество перебираемых вариантов составило 10</a:t>
            </a:r>
            <a:r>
              <a:rPr lang="ru-RU" baseline="30000" dirty="0">
                <a:latin typeface="Times New Roman" panose="02020603050405020304" pitchFamily="18" charset="0"/>
                <a:ea typeface="Calibri" panose="020F0502020204030204" pitchFamily="34" charset="0"/>
              </a:rPr>
              <a:t>6</a:t>
            </a:r>
            <a:r>
              <a:rPr lang="ru-RU" dirty="0">
                <a:latin typeface="Times New Roman" panose="02020603050405020304" pitchFamily="18" charset="0"/>
                <a:ea typeface="Calibri" panose="020F0502020204030204" pitchFamily="34" charset="0"/>
              </a:rPr>
              <a:t>, а во втором 10</a:t>
            </a:r>
            <a:r>
              <a:rPr lang="ru-RU" baseline="30000" dirty="0">
                <a:latin typeface="Times New Roman" panose="02020603050405020304" pitchFamily="18" charset="0"/>
                <a:ea typeface="Calibri" panose="020F0502020204030204" pitchFamily="34" charset="0"/>
              </a:rPr>
              <a:t>8</a:t>
            </a:r>
            <a:r>
              <a:rPr lang="ru-RU" dirty="0">
                <a:latin typeface="Times New Roman" panose="02020603050405020304" pitchFamily="18" charset="0"/>
                <a:ea typeface="Calibri" panose="020F0502020204030204" pitchFamily="34" charset="0"/>
              </a:rPr>
              <a:t>. Несмотря на огромное число вариантов, вторая задача решается за насколько секунд благодаря существенному ограничению – исключение повторений цифр при переборе</a:t>
            </a:r>
            <a:endParaRPr lang="ru-RU" dirty="0"/>
          </a:p>
        </p:txBody>
      </p:sp>
      <p:sp>
        <p:nvSpPr>
          <p:cNvPr id="3" name="Прямоугольник 2">
            <a:extLst>
              <a:ext uri="{FF2B5EF4-FFF2-40B4-BE49-F238E27FC236}">
                <a16:creationId xmlns:a16="http://schemas.microsoft.com/office/drawing/2014/main" id="{49D9BD75-C9BC-40EF-B361-B0F3463BD6C8}"/>
              </a:ext>
            </a:extLst>
          </p:cNvPr>
          <p:cNvSpPr/>
          <p:nvPr/>
        </p:nvSpPr>
        <p:spPr>
          <a:xfrm>
            <a:off x="670560" y="3326355"/>
            <a:ext cx="10692384" cy="1559529"/>
          </a:xfrm>
          <a:prstGeom prst="rect">
            <a:avLst/>
          </a:prstGeom>
        </p:spPr>
        <p:txBody>
          <a:bodyPr wrap="square">
            <a:spAutoFit/>
          </a:bodyPr>
          <a:lstStyle/>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В качестве первого примера рассмотрим задачу о волке, козе и капусте.</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Крестьянину нужно перевезти через реку волка, козу и капусту. Но лодка такова, что в ней может поместиться только крестьянин, а с ним или только волк, или только коза, или только капуста. Но если оставить волка с козой, то волк съест козу, а если оставить козу с капустой, то коза съест капусту. Как перевез свой груз крестьянин?</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63210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77C9053-C37F-4BC3-9771-91A48CF0BA05}"/>
              </a:ext>
            </a:extLst>
          </p:cNvPr>
          <p:cNvSpPr/>
          <p:nvPr/>
        </p:nvSpPr>
        <p:spPr>
          <a:xfrm>
            <a:off x="585216" y="1203044"/>
            <a:ext cx="11021568" cy="3634072"/>
          </a:xfrm>
          <a:prstGeom prst="rect">
            <a:avLst/>
          </a:prstGeom>
        </p:spPr>
        <p:txBody>
          <a:bodyPr wrap="square">
            <a:spAutoFit/>
          </a:bodyPr>
          <a:lstStyle/>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Самое трудное в таких задачах – это формализация, т. е. перевод условий задачи на язык структур данных и алгоритмов.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В приводимой ниже программе использована следующая идея.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Объектом для анализа является структура, имеющая четыре свойства (первое свойство – состояние крестьянина, второе – состояние волка, третье – состояние козы, четвертое – состояние капусты). Количество значений каждого состояния равно двум (0 – на одном берегу, 1 – на другом).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В программе общей характеристикой объекта объявлена строка, состоящая из четырех символов.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Исходное состояние – ‘0000’ (все объекты на одном берегу).</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Конечное состояние - ‘1111’ (все объекты на другом берегу).</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Программа находит все возможные переходы с учетом имеющихся в задаче ограничений. Например, состояние ‘1000’ является недопустимым, поскольку крестьянин находится на одном берегу, а остальные участники другом и оставшись без присмотра съедят друг друга.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83348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A663849-E02E-4FC2-84A5-D4B9FD521E95}"/>
              </a:ext>
            </a:extLst>
          </p:cNvPr>
          <p:cNvSpPr/>
          <p:nvPr/>
        </p:nvSpPr>
        <p:spPr>
          <a:xfrm>
            <a:off x="2633472" y="581140"/>
            <a:ext cx="6096000" cy="5422062"/>
          </a:xfrm>
          <a:prstGeom prst="rect">
            <a:avLst/>
          </a:prstGeom>
        </p:spPr>
        <p:txBody>
          <a:bodyPr>
            <a:spAutoFit/>
          </a:bodyPr>
          <a:lstStyle/>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Программа находит два возможных варианта решения:</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dirty="0">
                <a:latin typeface="Courier New CYR" panose="02070309020205020404" pitchFamily="49" charset="0"/>
                <a:ea typeface="Calibri" panose="020F0502020204030204" pitchFamily="34" charset="0"/>
                <a:cs typeface="Times New Roman" panose="02020603050405020304" pitchFamily="18" charset="0"/>
              </a:rPr>
              <a:t>0000</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dirty="0">
                <a:latin typeface="Courier New CYR" panose="02070309020205020404" pitchFamily="49" charset="0"/>
                <a:ea typeface="Calibri" panose="020F0502020204030204" pitchFamily="34" charset="0"/>
                <a:cs typeface="Times New Roman" panose="02020603050405020304" pitchFamily="18" charset="0"/>
              </a:rPr>
              <a:t>1010</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dirty="0">
                <a:latin typeface="Courier New CYR" panose="02070309020205020404" pitchFamily="49" charset="0"/>
                <a:ea typeface="Calibri" panose="020F0502020204030204" pitchFamily="34" charset="0"/>
                <a:cs typeface="Times New Roman" panose="02020603050405020304" pitchFamily="18" charset="0"/>
              </a:rPr>
              <a:t>0010</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dirty="0">
                <a:latin typeface="Courier New CYR" panose="02070309020205020404" pitchFamily="49" charset="0"/>
                <a:ea typeface="Calibri" panose="020F0502020204030204" pitchFamily="34" charset="0"/>
                <a:cs typeface="Times New Roman" panose="02020603050405020304" pitchFamily="18" charset="0"/>
              </a:rPr>
              <a:t>1110</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dirty="0">
                <a:latin typeface="Courier New CYR" panose="02070309020205020404" pitchFamily="49" charset="0"/>
                <a:ea typeface="Calibri" panose="020F0502020204030204" pitchFamily="34" charset="0"/>
                <a:cs typeface="Times New Roman" panose="02020603050405020304" pitchFamily="18" charset="0"/>
              </a:rPr>
              <a:t>0100</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dirty="0">
                <a:latin typeface="Courier New CYR" panose="02070309020205020404" pitchFamily="49" charset="0"/>
                <a:ea typeface="Calibri" panose="020F0502020204030204" pitchFamily="34" charset="0"/>
                <a:cs typeface="Times New Roman" panose="02020603050405020304" pitchFamily="18" charset="0"/>
              </a:rPr>
              <a:t>1101</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dirty="0">
                <a:latin typeface="Courier New CYR" panose="02070309020205020404" pitchFamily="49" charset="0"/>
                <a:ea typeface="Calibri" panose="020F0502020204030204" pitchFamily="34" charset="0"/>
                <a:cs typeface="Times New Roman" panose="02020603050405020304" pitchFamily="18" charset="0"/>
              </a:rPr>
              <a:t>0101</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dirty="0">
                <a:latin typeface="Courier New CYR" panose="02070309020205020404" pitchFamily="49" charset="0"/>
                <a:ea typeface="Calibri" panose="020F0502020204030204" pitchFamily="34" charset="0"/>
                <a:cs typeface="Times New Roman" panose="02020603050405020304" pitchFamily="18" charset="0"/>
              </a:rPr>
              <a:t>1111</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dirty="0">
                <a:latin typeface="Courier New CYR" panose="02070309020205020404" pitchFamily="49" charset="0"/>
                <a:ea typeface="Calibri" panose="020F0502020204030204" pitchFamily="34" charset="0"/>
                <a:cs typeface="Times New Roman" panose="02020603050405020304" pitchFamily="18" charset="0"/>
              </a:rPr>
              <a:t> </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dirty="0">
                <a:latin typeface="Courier New CYR" panose="02070309020205020404" pitchFamily="49" charset="0"/>
                <a:ea typeface="Calibri" panose="020F0502020204030204" pitchFamily="34" charset="0"/>
                <a:cs typeface="Times New Roman" panose="02020603050405020304" pitchFamily="18" charset="0"/>
              </a:rPr>
              <a:t>0000</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dirty="0">
                <a:latin typeface="Courier New CYR" panose="02070309020205020404" pitchFamily="49" charset="0"/>
                <a:ea typeface="Calibri" panose="020F0502020204030204" pitchFamily="34" charset="0"/>
                <a:cs typeface="Times New Roman" panose="02020603050405020304" pitchFamily="18" charset="0"/>
              </a:rPr>
              <a:t>1010</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dirty="0">
                <a:latin typeface="Courier New CYR" panose="02070309020205020404" pitchFamily="49" charset="0"/>
                <a:ea typeface="Calibri" panose="020F0502020204030204" pitchFamily="34" charset="0"/>
                <a:cs typeface="Times New Roman" panose="02020603050405020304" pitchFamily="18" charset="0"/>
              </a:rPr>
              <a:t>0010</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dirty="0">
                <a:latin typeface="Courier New CYR" panose="02070309020205020404" pitchFamily="49" charset="0"/>
                <a:ea typeface="Calibri" panose="020F0502020204030204" pitchFamily="34" charset="0"/>
                <a:cs typeface="Times New Roman" panose="02020603050405020304" pitchFamily="18" charset="0"/>
              </a:rPr>
              <a:t>1011</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dirty="0">
                <a:latin typeface="Courier New CYR" panose="02070309020205020404" pitchFamily="49" charset="0"/>
                <a:ea typeface="Calibri" panose="020F0502020204030204" pitchFamily="34" charset="0"/>
                <a:cs typeface="Times New Roman" panose="02020603050405020304" pitchFamily="18" charset="0"/>
              </a:rPr>
              <a:t>0001</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dirty="0">
                <a:latin typeface="Courier New CYR" panose="02070309020205020404" pitchFamily="49" charset="0"/>
                <a:ea typeface="Calibri" panose="020F0502020204030204" pitchFamily="34" charset="0"/>
                <a:cs typeface="Times New Roman" panose="02020603050405020304" pitchFamily="18" charset="0"/>
              </a:rPr>
              <a:t>1101</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ru-RU" dirty="0">
                <a:latin typeface="Courier New CYR" panose="02070309020205020404" pitchFamily="49" charset="0"/>
                <a:ea typeface="Calibri" panose="020F0502020204030204" pitchFamily="34" charset="0"/>
                <a:cs typeface="Times New Roman" panose="02020603050405020304" pitchFamily="18" charset="0"/>
              </a:rPr>
              <a:t>0101</a:t>
            </a:r>
            <a:endParaRPr lang="ru-RU"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Courier New CYR" panose="02070309020205020404" pitchFamily="49" charset="0"/>
                <a:ea typeface="Calibri" panose="020F0502020204030204" pitchFamily="34" charset="0"/>
                <a:cs typeface="Times New Roman" panose="02020603050405020304" pitchFamily="18" charset="0"/>
              </a:rPr>
              <a:t>1111</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199633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CE07903-C3AB-4370-AA1A-17AB94E1F082}"/>
              </a:ext>
            </a:extLst>
          </p:cNvPr>
          <p:cNvSpPr/>
          <p:nvPr/>
        </p:nvSpPr>
        <p:spPr>
          <a:xfrm>
            <a:off x="841248" y="1475975"/>
            <a:ext cx="10509504" cy="2744982"/>
          </a:xfrm>
          <a:prstGeom prst="rect">
            <a:avLst/>
          </a:prstGeom>
        </p:spPr>
        <p:txBody>
          <a:bodyPr wrap="square">
            <a:spAutoFit/>
          </a:bodyPr>
          <a:lstStyle/>
          <a:p>
            <a:pPr algn="ctr">
              <a:lnSpc>
                <a:spcPct val="107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Эвристические алгоритмы</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Определение временных характеристик вышерассмотренных алгоритмов показывает, что все они решаются за практически приемлемое время, только для относительно небольших размерностей.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Если же размерность задачи очень велика, то приходится отказываться от точных переборных алгоритмов и искать другие, позволяющие исключить полный перебор. Такие алгоритмы называются эвристическими.</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Результатом их работы являются некие решения, полученные за приемлемое время, которые иногда могут и совпадать с точным решением.</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39293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11FD785-A0FF-4EFC-896C-838EA05F4C11}"/>
              </a:ext>
            </a:extLst>
          </p:cNvPr>
          <p:cNvSpPr/>
          <p:nvPr/>
        </p:nvSpPr>
        <p:spPr>
          <a:xfrm>
            <a:off x="426720" y="342812"/>
            <a:ext cx="10887456" cy="4391587"/>
          </a:xfrm>
          <a:prstGeom prst="rect">
            <a:avLst/>
          </a:prstGeom>
        </p:spPr>
        <p:txBody>
          <a:bodyPr wrap="square">
            <a:spAutoFit/>
          </a:bodyPr>
          <a:lstStyle/>
          <a:p>
            <a:pPr lvl="0" algn="ctr">
              <a:lnSpc>
                <a:spcPct val="107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Жадные алгоритмы</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228600" indent="2209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По определению классиков от информатики:</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1600" dirty="0">
                <a:latin typeface="Calibri" panose="020F0502020204030204" pitchFamily="34" charset="0"/>
                <a:ea typeface="Calibri" panose="020F0502020204030204" pitchFamily="34" charset="0"/>
                <a:cs typeface="Times New Roman" panose="02020603050405020304" pitchFamily="18" charset="0"/>
              </a:rPr>
              <a:t>Жадные алгоритмы – </a:t>
            </a:r>
            <a:r>
              <a:rPr lang="ru-RU" sz="1600" b="1" dirty="0">
                <a:latin typeface="Calibri" panose="020F0502020204030204" pitchFamily="34" charset="0"/>
                <a:ea typeface="Calibri" panose="020F0502020204030204" pitchFamily="34" charset="0"/>
                <a:cs typeface="Times New Roman" panose="02020603050405020304" pitchFamily="18" charset="0"/>
              </a:rPr>
              <a:t>жадные</a:t>
            </a:r>
            <a:r>
              <a:rPr lang="ru-RU" sz="1600" dirty="0">
                <a:latin typeface="Calibri" panose="020F0502020204030204" pitchFamily="34" charset="0"/>
                <a:ea typeface="Calibri" panose="020F0502020204030204" pitchFamily="34" charset="0"/>
                <a:cs typeface="Times New Roman" panose="02020603050405020304" pitchFamily="18" charset="0"/>
              </a:rPr>
              <a:t>. Они не смотрят в будущее, чтобы выбрать глобальное оптимальное решение. Их интересует только лучшее решение в данный момент. Но общее оптимальное решение может отличаться от решения, которое выбирает алгоритм на каждом шаге своей работы. Так же они никогда не оглядываются назад на то, что сделали, чтобы понять, нужна ли глобальная оптимизация</a:t>
            </a: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К этой группе относятся алгоритмы, предлагающие некие очевидные решения исходя из текущей, сиюминутной ситуации, возникшей при решении задачи.</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228600" indent="2209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Пример жадного алгоритма для задачи коммивояжера:</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1. В матрице расстояний ищется минимальное расстояние между городами и найденные города помечаются как пройденные;</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2. Среди оставшихся городов ищется город, наиболее близкий к одному, из уже пройденных, и он помечается как пройденный.</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3. Пункт 2 выполняется до тех пор, пока все города не будут пройдены.</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036A74E4-2690-4635-8AA9-9088175DBE47}"/>
              </a:ext>
            </a:extLst>
          </p:cNvPr>
          <p:cNvSpPr/>
          <p:nvPr/>
        </p:nvSpPr>
        <p:spPr>
          <a:xfrm>
            <a:off x="658368" y="5085758"/>
            <a:ext cx="10655808" cy="966803"/>
          </a:xfrm>
          <a:prstGeom prst="rect">
            <a:avLst/>
          </a:prstGeom>
        </p:spPr>
        <p:txBody>
          <a:bodyPr wrap="square">
            <a:spAutoFit/>
          </a:bodyPr>
          <a:lstStyle/>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Ущербность алгоритма в данном случае очевидна – выбирая на каждом шаге минимальное расстояние всегда можно столкнуться с ситуацией, когда среди оставшихся расстояний останутся настолько большие, что их величина перекроет все выгоды предварительно выбранных минимальных расстояний.</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92392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2D1556F-0729-4AF9-BBCB-EA457707132A}"/>
              </a:ext>
            </a:extLst>
          </p:cNvPr>
          <p:cNvSpPr/>
          <p:nvPr/>
        </p:nvSpPr>
        <p:spPr>
          <a:xfrm>
            <a:off x="548640" y="542824"/>
            <a:ext cx="11094720" cy="1855893"/>
          </a:xfrm>
          <a:prstGeom prst="rect">
            <a:avLst/>
          </a:prstGeom>
        </p:spPr>
        <p:txBody>
          <a:bodyPr wrap="square">
            <a:spAutoFit/>
          </a:bodyPr>
          <a:lstStyle/>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Тем не менее для некоторых задач жадные алгоритмы приводят к точному решению.</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228600" indent="2209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Например, задача о телефонизации.</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Дано </a:t>
            </a:r>
            <a:r>
              <a:rPr lang="en-US" dirty="0">
                <a:latin typeface="Times New Roman" panose="02020603050405020304" pitchFamily="18" charset="0"/>
                <a:ea typeface="Calibri" panose="020F0502020204030204" pitchFamily="34" charset="0"/>
                <a:cs typeface="Times New Roman" panose="02020603050405020304" pitchFamily="18" charset="0"/>
              </a:rPr>
              <a:t>N </a:t>
            </a:r>
            <a:r>
              <a:rPr lang="ru-RU" dirty="0">
                <a:latin typeface="Times New Roman" panose="02020603050405020304" pitchFamily="18" charset="0"/>
                <a:ea typeface="Calibri" panose="020F0502020204030204" pitchFamily="34" charset="0"/>
                <a:cs typeface="Times New Roman" panose="02020603050405020304" pitchFamily="18" charset="0"/>
              </a:rPr>
              <a:t>городов и матрица расстояний между ними. Необходимо соединить эти города телефонным кабелем минимальной длины так, чтобы из одного города можно было дозвониться в любой другой город.</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Отличие от задачи коммивояжера небольшое – снято ограничение о том, что в каждом городе можно побывать только один раз.</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Рисунок 2">
            <a:extLst>
              <a:ext uri="{FF2B5EF4-FFF2-40B4-BE49-F238E27FC236}">
                <a16:creationId xmlns:a16="http://schemas.microsoft.com/office/drawing/2014/main" id="{152DF875-BA72-429E-91C1-4D339581697F}"/>
              </a:ext>
            </a:extLst>
          </p:cNvPr>
          <p:cNvPicPr/>
          <p:nvPr/>
        </p:nvPicPr>
        <p:blipFill>
          <a:blip r:embed="rId2"/>
          <a:stretch>
            <a:fillRect/>
          </a:stretch>
        </p:blipFill>
        <p:spPr>
          <a:xfrm>
            <a:off x="2772219" y="2534757"/>
            <a:ext cx="5347653" cy="3849053"/>
          </a:xfrm>
          <a:prstGeom prst="rect">
            <a:avLst/>
          </a:prstGeom>
        </p:spPr>
      </p:pic>
    </p:spTree>
    <p:extLst>
      <p:ext uri="{BB962C8B-B14F-4D97-AF65-F5344CB8AC3E}">
        <p14:creationId xmlns:p14="http://schemas.microsoft.com/office/powerpoint/2010/main" val="28472014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471805C-2FE5-4DEE-8C60-1B51A4CE0E2F}"/>
              </a:ext>
            </a:extLst>
          </p:cNvPr>
          <p:cNvSpPr/>
          <p:nvPr/>
        </p:nvSpPr>
        <p:spPr>
          <a:xfrm>
            <a:off x="950976" y="525193"/>
            <a:ext cx="10594848" cy="4095224"/>
          </a:xfrm>
          <a:prstGeom prst="rect">
            <a:avLst/>
          </a:prstGeom>
        </p:spPr>
        <p:txBody>
          <a:bodyPr wrap="square">
            <a:spAutoFit/>
          </a:bodyPr>
          <a:lstStyle/>
          <a:p>
            <a:pPr lvl="0" algn="ctr">
              <a:lnSpc>
                <a:spcPct val="107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Метод ветвей и границ</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Согласно википедии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sz="1600" b="1" dirty="0">
                <a:latin typeface="Calibri" panose="020F0502020204030204" pitchFamily="34" charset="0"/>
                <a:ea typeface="Calibri" panose="020F0502020204030204" pitchFamily="34" charset="0"/>
                <a:cs typeface="Times New Roman" panose="02020603050405020304" pitchFamily="18" charset="0"/>
              </a:rPr>
              <a:t>Метод ветвей и границ</a:t>
            </a:r>
            <a:r>
              <a:rPr lang="ru-RU" sz="1600" dirty="0">
                <a:latin typeface="Calibri" panose="020F0502020204030204" pitchFamily="34" charset="0"/>
                <a:ea typeface="Calibri" panose="020F0502020204030204" pitchFamily="34" charset="0"/>
                <a:cs typeface="Times New Roman" panose="02020603050405020304" pitchFamily="18" charset="0"/>
              </a:rPr>
              <a:t>— общий алгоритмический метод для нахождения оптимальных решений различных задач оптимизации, особенно дискретной и комбинаторной оптимизации. Метод является развитием метода полного перебора, в отличие от последнего — с отсевом подмножеств допустимых решений, заведомо не содержащих оптимальных решений.</a:t>
            </a: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Реализация метода зависит от специфики задачи.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Например, для задачи коммивояжера он выглядит следующим образом:</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при формировании очередного маршрута (путем присоединения очередного города) каждый раз рассчитывается суммарная длина переходов;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если эта длина больше уже найденной, то формирование данного маршрута прекращается и происходит переход на формирование другого маршрута.</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Несмотря на дополнительные вычисления отсеивание в дереве перебора множества вариантов дает существенное сокращение вычислений.</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47095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2449357-215D-4EBC-BC05-9A6F586CD8EE}"/>
              </a:ext>
            </a:extLst>
          </p:cNvPr>
          <p:cNvSpPr/>
          <p:nvPr/>
        </p:nvSpPr>
        <p:spPr>
          <a:xfrm>
            <a:off x="548640" y="732189"/>
            <a:ext cx="11301984" cy="2460032"/>
          </a:xfrm>
          <a:prstGeom prst="rect">
            <a:avLst/>
          </a:prstGeom>
        </p:spPr>
        <p:txBody>
          <a:bodyPr wrap="square">
            <a:spAutoFit/>
          </a:bodyPr>
          <a:lstStyle/>
          <a:p>
            <a:pPr marL="342900" lvl="0" indent="-342900" algn="just">
              <a:lnSpc>
                <a:spcPct val="107000"/>
              </a:lnSpc>
              <a:spcAft>
                <a:spcPts val="0"/>
              </a:spcAft>
              <a:buFont typeface="+mj-lt"/>
              <a:buAutoNum type="arabicPeriod"/>
            </a:pPr>
            <a:r>
              <a:rPr lang="ru-RU" b="1" dirty="0">
                <a:latin typeface="Times New Roman" panose="02020603050405020304" pitchFamily="18" charset="0"/>
                <a:ea typeface="Calibri" panose="020F0502020204030204" pitchFamily="34" charset="0"/>
                <a:cs typeface="Times New Roman" panose="02020603050405020304" pitchFamily="18" charset="0"/>
              </a:rPr>
              <a:t>Генетические алгоритмы</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228600">
              <a:lnSpc>
                <a:spcPct val="107000"/>
              </a:lnSpc>
              <a:spcAft>
                <a:spcPts val="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Генетический алгоритмы относятся к группе эволюционных алгоритмов и как правило состоят из следующих этапов:</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cs typeface="Times New Roman" panose="02020603050405020304" pitchFamily="18" charset="0"/>
              </a:rPr>
              <a:t>Скрещивание</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cs typeface="Times New Roman" panose="02020603050405020304" pitchFamily="18" charset="0"/>
              </a:rPr>
              <a:t>Селекция (отбор)</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u-RU" dirty="0">
                <a:latin typeface="Times New Roman" panose="02020603050405020304" pitchFamily="18" charset="0"/>
                <a:ea typeface="Times New Roman" panose="02020603050405020304" pitchFamily="18" charset="0"/>
                <a:cs typeface="Times New Roman" panose="02020603050405020304" pitchFamily="18" charset="0"/>
              </a:rPr>
              <a:t>Формирования нового поколения</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indent="22860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Далее приведена программа, решающая задачу о коммивояжера с помощью генетического алгоритма.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8090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766F9FB-903C-4EC9-9F08-7EBE32268552}"/>
              </a:ext>
            </a:extLst>
          </p:cNvPr>
          <p:cNvSpPr/>
          <p:nvPr/>
        </p:nvSpPr>
        <p:spPr>
          <a:xfrm>
            <a:off x="475488" y="278330"/>
            <a:ext cx="11460480" cy="6301340"/>
          </a:xfrm>
          <a:prstGeom prst="rect">
            <a:avLst/>
          </a:prstGeom>
        </p:spPr>
        <p:txBody>
          <a:bodyPr wrap="square">
            <a:spAutoFit/>
          </a:bodyPr>
          <a:lstStyle/>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Разница в количестве машинных команд очевидна, что приведет к соответствующей разнице в скорости выполнения программы.</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Проверить данное положение можно с помощью следующей программы:</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Var</a:t>
            </a: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a,b,c:Integer</a:t>
            </a:r>
            <a:r>
              <a:rPr lang="en-US" dirty="0">
                <a:latin typeface="Times New Roman" panose="02020603050405020304" pitchFamily="18" charset="0"/>
                <a:ea typeface="Calibri" panose="020F0502020204030204" pitchFamily="34" charset="0"/>
                <a:cs typeface="Times New Roman" panose="02020603050405020304" pitchFamily="18" charset="0"/>
              </a:rPr>
              <a:t>;// 4 </a:t>
            </a:r>
            <a:r>
              <a:rPr lang="ru-RU" dirty="0">
                <a:latin typeface="Times New Roman" panose="02020603050405020304" pitchFamily="18" charset="0"/>
                <a:ea typeface="Calibri" panose="020F0502020204030204" pitchFamily="34" charset="0"/>
                <a:cs typeface="Times New Roman" panose="02020603050405020304" pitchFamily="18" charset="0"/>
              </a:rPr>
              <a:t>байт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a,b,c:Decimal</a:t>
            </a:r>
            <a:r>
              <a:rPr lang="en-US" dirty="0">
                <a:latin typeface="Times New Roman" panose="02020603050405020304" pitchFamily="18" charset="0"/>
                <a:ea typeface="Calibri" panose="020F0502020204030204" pitchFamily="34" charset="0"/>
                <a:cs typeface="Times New Roman" panose="02020603050405020304" pitchFamily="18" charset="0"/>
              </a:rPr>
              <a:t>;// 16 </a:t>
            </a:r>
            <a:r>
              <a:rPr lang="ru-RU" dirty="0">
                <a:latin typeface="Times New Roman" panose="02020603050405020304" pitchFamily="18" charset="0"/>
                <a:ea typeface="Calibri" panose="020F0502020204030204" pitchFamily="34" charset="0"/>
                <a:cs typeface="Times New Roman" panose="02020603050405020304" pitchFamily="18" charset="0"/>
              </a:rPr>
              <a:t>байт</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i:integer;</a:t>
            </a:r>
            <a:r>
              <a:rPr lang="en-US" sz="12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t1,t2:integer;</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Begin</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a:=22;</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b:=33;</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t1:=</a:t>
            </a:r>
            <a:r>
              <a:rPr lang="en-US" dirty="0" err="1">
                <a:latin typeface="Times New Roman" panose="02020603050405020304" pitchFamily="18" charset="0"/>
                <a:ea typeface="Calibri" panose="020F0502020204030204" pitchFamily="34" charset="0"/>
                <a:cs typeface="Times New Roman" panose="02020603050405020304" pitchFamily="18" charset="0"/>
              </a:rPr>
              <a:t>MilliSeconds</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For i:=1 to 40000000 do</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c:=a+b;</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t2:=</a:t>
            </a:r>
            <a:r>
              <a:rPr lang="en-US" dirty="0" err="1">
                <a:latin typeface="Times New Roman" panose="02020603050405020304" pitchFamily="18" charset="0"/>
                <a:ea typeface="Calibri" panose="020F0502020204030204" pitchFamily="34" charset="0"/>
                <a:cs typeface="Times New Roman" panose="02020603050405020304" pitchFamily="18" charset="0"/>
              </a:rPr>
              <a:t>MilliSeconds</a:t>
            </a:r>
            <a:r>
              <a:rPr lang="en-US"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Writeln</a:t>
            </a:r>
            <a:r>
              <a:rPr lang="en-US" dirty="0">
                <a:latin typeface="Times New Roman" panose="02020603050405020304" pitchFamily="18" charset="0"/>
                <a:ea typeface="Calibri" panose="020F0502020204030204" pitchFamily="34" charset="0"/>
                <a:cs typeface="Times New Roman" panose="02020603050405020304" pitchFamily="18" charset="0"/>
              </a:rPr>
              <a:t>(t2-t1);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end.</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Для типа </a:t>
            </a:r>
            <a:r>
              <a:rPr lang="en-US" dirty="0">
                <a:latin typeface="Times New Roman" panose="02020603050405020304" pitchFamily="18" charset="0"/>
                <a:ea typeface="Calibri" panose="020F0502020204030204" pitchFamily="34" charset="0"/>
                <a:cs typeface="Times New Roman" panose="02020603050405020304" pitchFamily="18" charset="0"/>
              </a:rPr>
              <a:t>Integer: 101 </a:t>
            </a:r>
            <a:r>
              <a:rPr lang="ru-RU" dirty="0" err="1">
                <a:latin typeface="Times New Roman" panose="02020603050405020304" pitchFamily="18" charset="0"/>
                <a:ea typeface="Calibri" panose="020F0502020204030204" pitchFamily="34" charset="0"/>
                <a:cs typeface="Times New Roman" panose="02020603050405020304" pitchFamily="18" charset="0"/>
              </a:rPr>
              <a:t>мс</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Для типа </a:t>
            </a:r>
            <a:r>
              <a:rPr lang="en-US" dirty="0">
                <a:latin typeface="Times New Roman" panose="02020603050405020304" pitchFamily="18" charset="0"/>
                <a:ea typeface="Calibri" panose="020F0502020204030204" pitchFamily="34" charset="0"/>
                <a:cs typeface="Times New Roman" panose="02020603050405020304" pitchFamily="18" charset="0"/>
              </a:rPr>
              <a:t>Decimal: 505 </a:t>
            </a:r>
            <a:r>
              <a:rPr lang="ru-RU" dirty="0" err="1">
                <a:latin typeface="Times New Roman" panose="02020603050405020304" pitchFamily="18" charset="0"/>
                <a:ea typeface="Calibri" panose="020F0502020204030204" pitchFamily="34" charset="0"/>
                <a:cs typeface="Times New Roman" panose="02020603050405020304" pitchFamily="18" charset="0"/>
              </a:rPr>
              <a:t>мс</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05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B76401F9-2FE8-4D9A-A27F-309F909DF1FE}"/>
              </a:ext>
            </a:extLst>
          </p:cNvPr>
          <p:cNvGraphicFramePr>
            <a:graphicFrameLocks noGrp="1"/>
          </p:cNvGraphicFramePr>
          <p:nvPr>
            <p:extLst>
              <p:ext uri="{D42A27DB-BD31-4B8C-83A1-F6EECF244321}">
                <p14:modId xmlns:p14="http://schemas.microsoft.com/office/powerpoint/2010/main" val="890692669"/>
              </p:ext>
            </p:extLst>
          </p:nvPr>
        </p:nvGraphicFramePr>
        <p:xfrm>
          <a:off x="8917686" y="2285584"/>
          <a:ext cx="2720340" cy="3223387"/>
        </p:xfrm>
        <a:graphic>
          <a:graphicData uri="http://schemas.openxmlformats.org/drawingml/2006/table">
            <a:tbl>
              <a:tblPr firstRow="1" firstCol="1" bandRow="1">
                <a:tableStyleId>{5C22544A-7EE6-4342-B048-85BDC9FD1C3A}</a:tableStyleId>
              </a:tblPr>
              <a:tblGrid>
                <a:gridCol w="1196975">
                  <a:extLst>
                    <a:ext uri="{9D8B030D-6E8A-4147-A177-3AD203B41FA5}">
                      <a16:colId xmlns:a16="http://schemas.microsoft.com/office/drawing/2014/main" val="4064371493"/>
                    </a:ext>
                  </a:extLst>
                </a:gridCol>
                <a:gridCol w="1523365">
                  <a:extLst>
                    <a:ext uri="{9D8B030D-6E8A-4147-A177-3AD203B41FA5}">
                      <a16:colId xmlns:a16="http://schemas.microsoft.com/office/drawing/2014/main" val="981890272"/>
                    </a:ext>
                  </a:extLst>
                </a:gridCol>
              </a:tblGrid>
              <a:tr h="0">
                <a:tc>
                  <a:txBody>
                    <a:bodyPr/>
                    <a:lstStyle/>
                    <a:p>
                      <a:pPr algn="just">
                        <a:lnSpc>
                          <a:spcPct val="107000"/>
                        </a:lnSpc>
                        <a:spcAft>
                          <a:spcPts val="0"/>
                        </a:spcAft>
                      </a:pPr>
                      <a:r>
                        <a:rPr lang="ru-RU" sz="1200" dirty="0">
                          <a:effectLst/>
                        </a:rPr>
                        <a:t>Тип операции</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ru-RU" sz="1200" dirty="0">
                          <a:effectLst/>
                        </a:rPr>
                        <a:t>Время выполнения, </a:t>
                      </a:r>
                      <a:endParaRPr lang="ru-RU" sz="1100" dirty="0">
                        <a:effectLst/>
                      </a:endParaRPr>
                    </a:p>
                    <a:p>
                      <a:pPr algn="ctr">
                        <a:lnSpc>
                          <a:spcPct val="107000"/>
                        </a:lnSpc>
                        <a:spcAft>
                          <a:spcPts val="0"/>
                        </a:spcAft>
                      </a:pPr>
                      <a:r>
                        <a:rPr lang="ru-RU" sz="1200" dirty="0" err="1">
                          <a:effectLst/>
                        </a:rPr>
                        <a:t>мс</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27490371"/>
                  </a:ext>
                </a:extLst>
              </a:tr>
              <a:tr h="0">
                <a:tc>
                  <a:txBody>
                    <a:bodyPr/>
                    <a:lstStyle/>
                    <a:p>
                      <a:pPr algn="just">
                        <a:lnSpc>
                          <a:spcPct val="107000"/>
                        </a:lnSpc>
                        <a:spcAft>
                          <a:spcPts val="0"/>
                        </a:spcAft>
                      </a:pPr>
                      <a:r>
                        <a:rPr lang="en-US" sz="1200">
                          <a:effectLst/>
                        </a:rPr>
                        <a:t>+, -, *, /</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en-US" sz="1200">
                          <a:effectLst/>
                        </a:rPr>
                        <a:t>99</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85736299"/>
                  </a:ext>
                </a:extLst>
              </a:tr>
              <a:tr h="0">
                <a:tc>
                  <a:txBody>
                    <a:bodyPr/>
                    <a:lstStyle/>
                    <a:p>
                      <a:pPr algn="just">
                        <a:lnSpc>
                          <a:spcPct val="107000"/>
                        </a:lnSpc>
                        <a:spcAft>
                          <a:spcPts val="0"/>
                        </a:spcAft>
                      </a:pPr>
                      <a:r>
                        <a:rPr lang="ru-RU" sz="1200">
                          <a:effectLst/>
                        </a:rPr>
                        <a:t>Логические операции (</a:t>
                      </a:r>
                      <a:r>
                        <a:rPr lang="en-US" sz="1200">
                          <a:effectLst/>
                        </a:rPr>
                        <a:t>Or</a:t>
                      </a:r>
                      <a:r>
                        <a:rPr lang="ru-RU" sz="1200">
                          <a:effectLst/>
                        </a:rPr>
                        <a:t>, </a:t>
                      </a:r>
                      <a:r>
                        <a:rPr lang="en-US" sz="1200">
                          <a:effectLst/>
                        </a:rPr>
                        <a:t>And</a:t>
                      </a:r>
                      <a:r>
                        <a:rPr lang="ru-RU" sz="1200">
                          <a:effectLst/>
                        </a:rPr>
                        <a:t>, </a:t>
                      </a:r>
                      <a:r>
                        <a:rPr lang="en-US" sz="1200">
                          <a:effectLst/>
                        </a:rPr>
                        <a:t>Not</a:t>
                      </a:r>
                      <a:r>
                        <a:rPr lang="ru-RU" sz="1200">
                          <a:effectLst/>
                        </a:rPr>
                        <a:t>)</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en-US" sz="1200">
                          <a:effectLst/>
                        </a:rPr>
                        <a:t>93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01467096"/>
                  </a:ext>
                </a:extLst>
              </a:tr>
              <a:tr h="0">
                <a:tc>
                  <a:txBody>
                    <a:bodyPr/>
                    <a:lstStyle/>
                    <a:p>
                      <a:pPr algn="just">
                        <a:lnSpc>
                          <a:spcPct val="107000"/>
                        </a:lnSpc>
                        <a:spcAft>
                          <a:spcPts val="0"/>
                        </a:spcAft>
                      </a:pPr>
                      <a:r>
                        <a:rPr lang="ru-RU" sz="1200">
                          <a:effectLst/>
                        </a:rPr>
                        <a:t>Операции сравнения</a:t>
                      </a:r>
                      <a:r>
                        <a:rPr lang="en-US" sz="1200">
                          <a:effectLst/>
                        </a:rPr>
                        <a:t> (&gt;, &lt;, =,&lt;=, &gt;=, &lt;&gt;</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en-US" sz="1200">
                          <a:effectLst/>
                        </a:rPr>
                        <a:t>81</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81581039"/>
                  </a:ext>
                </a:extLst>
              </a:tr>
              <a:tr h="0">
                <a:tc>
                  <a:txBody>
                    <a:bodyPr/>
                    <a:lstStyle/>
                    <a:p>
                      <a:pPr algn="just">
                        <a:lnSpc>
                          <a:spcPct val="107000"/>
                        </a:lnSpc>
                        <a:spcAft>
                          <a:spcPts val="0"/>
                        </a:spcAft>
                      </a:pPr>
                      <a:r>
                        <a:rPr lang="en-US" sz="1200">
                          <a:effectLst/>
                        </a:rPr>
                        <a:t>Sin</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en-US" sz="1200">
                          <a:effectLst/>
                        </a:rPr>
                        <a:t>1450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35796973"/>
                  </a:ext>
                </a:extLst>
              </a:tr>
              <a:tr h="0">
                <a:tc>
                  <a:txBody>
                    <a:bodyPr/>
                    <a:lstStyle/>
                    <a:p>
                      <a:pPr algn="just">
                        <a:lnSpc>
                          <a:spcPct val="107000"/>
                        </a:lnSpc>
                        <a:spcAft>
                          <a:spcPts val="0"/>
                        </a:spcAft>
                      </a:pPr>
                      <a:r>
                        <a:rPr lang="en-US" sz="1200">
                          <a:effectLst/>
                        </a:rPr>
                        <a:t>ArcTan</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en-US" sz="1200">
                          <a:effectLst/>
                        </a:rPr>
                        <a:t>770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47246321"/>
                  </a:ext>
                </a:extLst>
              </a:tr>
              <a:tr h="0">
                <a:tc>
                  <a:txBody>
                    <a:bodyPr/>
                    <a:lstStyle/>
                    <a:p>
                      <a:pPr algn="just">
                        <a:lnSpc>
                          <a:spcPct val="107000"/>
                        </a:lnSpc>
                        <a:spcAft>
                          <a:spcPts val="0"/>
                        </a:spcAft>
                      </a:pPr>
                      <a:r>
                        <a:rPr lang="en-US" sz="1200">
                          <a:effectLst/>
                        </a:rPr>
                        <a:t>Ln</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en-US" sz="1200">
                          <a:effectLst/>
                        </a:rPr>
                        <a:t>613</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716363581"/>
                  </a:ext>
                </a:extLst>
              </a:tr>
              <a:tr h="0">
                <a:tc>
                  <a:txBody>
                    <a:bodyPr/>
                    <a:lstStyle/>
                    <a:p>
                      <a:pPr algn="just">
                        <a:lnSpc>
                          <a:spcPct val="107000"/>
                        </a:lnSpc>
                        <a:spcAft>
                          <a:spcPts val="0"/>
                        </a:spcAft>
                      </a:pPr>
                      <a:r>
                        <a:rPr lang="en-US" sz="1200">
                          <a:effectLst/>
                        </a:rPr>
                        <a:t>Exp</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en-US" sz="1200">
                          <a:effectLst/>
                        </a:rPr>
                        <a:t>640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60829143"/>
                  </a:ext>
                </a:extLst>
              </a:tr>
              <a:tr h="0">
                <a:tc>
                  <a:txBody>
                    <a:bodyPr/>
                    <a:lstStyle/>
                    <a:p>
                      <a:pPr algn="just">
                        <a:lnSpc>
                          <a:spcPct val="107000"/>
                        </a:lnSpc>
                        <a:spcAft>
                          <a:spcPts val="0"/>
                        </a:spcAft>
                      </a:pPr>
                      <a:r>
                        <a:rPr lang="en-US" sz="1200">
                          <a:effectLst/>
                        </a:rPr>
                        <a:t>Sqrt</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en-US" sz="1200">
                          <a:effectLst/>
                        </a:rPr>
                        <a:t>400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44729738"/>
                  </a:ext>
                </a:extLst>
              </a:tr>
              <a:tr h="0">
                <a:tc>
                  <a:txBody>
                    <a:bodyPr/>
                    <a:lstStyle/>
                    <a:p>
                      <a:pPr algn="just">
                        <a:lnSpc>
                          <a:spcPct val="107000"/>
                        </a:lnSpc>
                        <a:spcAft>
                          <a:spcPts val="0"/>
                        </a:spcAft>
                      </a:pPr>
                      <a:r>
                        <a:rPr lang="en-US" sz="1200">
                          <a:effectLst/>
                        </a:rPr>
                        <a:t>c:=Exp(a*ln(b))</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en-US" sz="1200">
                          <a:effectLst/>
                        </a:rPr>
                        <a:t>1365</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10377449"/>
                  </a:ext>
                </a:extLst>
              </a:tr>
              <a:tr h="0">
                <a:tc>
                  <a:txBody>
                    <a:bodyPr/>
                    <a:lstStyle/>
                    <a:p>
                      <a:pPr algn="just">
                        <a:lnSpc>
                          <a:spcPct val="107000"/>
                        </a:lnSpc>
                        <a:spcAft>
                          <a:spcPts val="0"/>
                        </a:spcAft>
                      </a:pPr>
                      <a:r>
                        <a:rPr lang="en-US" sz="1200">
                          <a:effectLst/>
                        </a:rPr>
                        <a:t>Power</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ru-RU" sz="1200">
                          <a:effectLst/>
                        </a:rPr>
                        <a:t>750</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2537836"/>
                  </a:ext>
                </a:extLst>
              </a:tr>
              <a:tr h="0">
                <a:tc>
                  <a:txBody>
                    <a:bodyPr/>
                    <a:lstStyle/>
                    <a:p>
                      <a:pPr algn="just">
                        <a:lnSpc>
                          <a:spcPct val="107000"/>
                        </a:lnSpc>
                        <a:spcAft>
                          <a:spcPts val="0"/>
                        </a:spcAft>
                      </a:pPr>
                      <a:r>
                        <a:rPr lang="en-US" sz="1200">
                          <a:effectLst/>
                        </a:rPr>
                        <a:t>Shl, Shr</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just">
                        <a:lnSpc>
                          <a:spcPct val="107000"/>
                        </a:lnSpc>
                        <a:spcAft>
                          <a:spcPts val="0"/>
                        </a:spcAft>
                      </a:pPr>
                      <a:r>
                        <a:rPr lang="en-US" sz="1200" dirty="0">
                          <a:effectLst/>
                        </a:rPr>
                        <a:t>82</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93304151"/>
                  </a:ext>
                </a:extLst>
              </a:tr>
            </a:tbl>
          </a:graphicData>
        </a:graphic>
      </p:graphicFrame>
      <p:sp>
        <p:nvSpPr>
          <p:cNvPr id="3" name="Rectangle 1">
            <a:extLst>
              <a:ext uri="{FF2B5EF4-FFF2-40B4-BE49-F238E27FC236}">
                <a16:creationId xmlns:a16="http://schemas.microsoft.com/office/drawing/2014/main" id="{CAB19824-4B19-406E-A1B7-06C3B92F99BF}"/>
              </a:ext>
            </a:extLst>
          </p:cNvPr>
          <p:cNvSpPr>
            <a:spLocks noChangeArrowheads="1"/>
          </p:cNvSpPr>
          <p:nvPr/>
        </p:nvSpPr>
        <p:spPr bwMode="auto">
          <a:xfrm>
            <a:off x="167259" y="276998"/>
            <a:ext cx="8440293"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457200" marR="0" lvl="1" indent="0" algn="ctr" defTabSz="914400" rtl="0" eaLnBrk="0" fontAlgn="base" latinLnBrk="0" hangingPunct="0">
              <a:lnSpc>
                <a:spcPct val="100000"/>
              </a:lnSpc>
              <a:spcBef>
                <a:spcPct val="0"/>
              </a:spcBef>
              <a:spcAft>
                <a:spcPct val="0"/>
              </a:spcAft>
              <a:buClrTx/>
              <a:buSzTx/>
              <a:tabLst/>
            </a:pPr>
            <a:r>
              <a:rPr kumimoji="0" lang="ru-RU" altLang="ru-RU"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 Влияние типов операций</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Var     </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a,b,c:integer</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4 </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байт</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a,b,c:real</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a,b,c:decimal</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16 </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байт</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i:integer;</a:t>
            </a:r>
            <a:r>
              <a:rPr kumimoji="0" lang="en-US" altLang="ru-RU" b="0" i="0" u="none" strike="noStrike" cap="none" normalizeH="0" baseline="0" dirty="0">
                <a:ln>
                  <a:noFill/>
                </a:ln>
                <a:solidFill>
                  <a:srgbClr val="000000"/>
                </a:solidFill>
                <a:effectLst/>
                <a:latin typeface="Courier New" panose="02070309020205020404" pitchFamily="49" charset="0"/>
                <a:ea typeface="Calibri" panose="020F0502020204030204" pitchFamily="34" charset="0"/>
                <a:cs typeface="Courier New" panose="02070309020205020404" pitchFamily="49" charset="0"/>
              </a:rPr>
              <a:t>  p:bollean</a:t>
            </a:r>
            <a:r>
              <a:rPr kumimoji="0" lang="ru-RU" altLang="ru-RU" b="0" i="0" u="none" strike="noStrike" cap="none" normalizeH="0" baseline="0" dirty="0">
                <a:ln>
                  <a:noFill/>
                </a:ln>
                <a:solidFill>
                  <a:srgbClr val="000000"/>
                </a:solidFill>
                <a:effectLst/>
                <a:latin typeface="Courier New" panose="02070309020205020404" pitchFamily="49" charset="0"/>
                <a:ea typeface="Calibri" panose="020F0502020204030204" pitchFamily="34" charset="0"/>
                <a:cs typeface="Courier New" panose="02070309020205020404" pitchFamily="49" charset="0"/>
              </a:rPr>
              <a:t>;</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t1,t2:integer;</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Begin</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a:=22;</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b:=33;</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t1:=</a:t>
            </a:r>
            <a:r>
              <a:rPr kumimoji="0" lang="en-US" altLang="ru-RU"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MilliSeconds</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For i:=1 to 40000000 do</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//c:=a and b;        //c:=</a:t>
            </a:r>
            <a:r>
              <a:rPr kumimoji="0" lang="en-US" altLang="ru-RU"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a+b</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//c:=a-b;        //c:=a*b;        //c:=a/b;</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//c:=sin(a);        //c:=arctan(a);        //c:=ln(a);        //c:=Exp(a);</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//c:=Sqrt(a);        //c:=Exp(a*ln(b));        //c:=Power(</a:t>
            </a:r>
            <a:r>
              <a:rPr kumimoji="0" lang="en-US" altLang="ru-RU"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b,a</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//c:=2*a;</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//c:=a </a:t>
            </a:r>
            <a:r>
              <a:rPr kumimoji="0" lang="en-US" altLang="ru-RU"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shl</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1;        //c:=power(2,a);        //c:=1 </a:t>
            </a:r>
            <a:r>
              <a:rPr kumimoji="0" lang="en-US" altLang="ru-RU"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shl</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t2:=</a:t>
            </a:r>
            <a:r>
              <a:rPr kumimoji="0" lang="en-US" altLang="ru-RU"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MilliSeconds</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ru-RU"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Writeln</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(t2-t1);     </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end</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Результаты сравнение скорости выполнения операций приведены в таблице.</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Результаты показывают, что использование функций может резко замедлить работу программы. </a:t>
            </a: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Поэтому их использование следует по возможности избегать. </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Например, при вычислении: </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y</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a:t>
            </a:r>
            <a:r>
              <a:rPr kumimoji="0" lang="ru-RU" altLang="ru-RU" b="0" i="0" u="none" strike="noStrike" cap="none" normalizeH="0" baseline="3000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3</a:t>
            </a:r>
            <a:endParaRPr kumimoji="0" lang="ru-RU" altLang="ru-RU" b="0" i="0" u="none" strike="noStrike" cap="none" normalizeH="0" baseline="0" dirty="0">
              <a:ln>
                <a:noFill/>
              </a:ln>
              <a:solidFill>
                <a:schemeClr val="tx1"/>
              </a:solidFill>
              <a:effectLst/>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вместо </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y</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Power</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,3) намного быстрее будет </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y</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a:t>
            </a:r>
            <a:r>
              <a:rPr kumimoji="0" lang="ru-RU" altLang="ru-RU"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ru-RU" altLang="ru-RU"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80964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B4A2860-3406-44D1-957E-671942D867D2}"/>
              </a:ext>
            </a:extLst>
          </p:cNvPr>
          <p:cNvSpPr/>
          <p:nvPr/>
        </p:nvSpPr>
        <p:spPr>
          <a:xfrm>
            <a:off x="469392" y="920381"/>
            <a:ext cx="11253216" cy="4523161"/>
          </a:xfrm>
          <a:prstGeom prst="rect">
            <a:avLst/>
          </a:prstGeom>
        </p:spPr>
        <p:txBody>
          <a:bodyPr wrap="square">
            <a:spAutoFit/>
          </a:bodyPr>
          <a:lstStyle/>
          <a:p>
            <a:pPr algn="ctr">
              <a:lnSpc>
                <a:spcPct val="107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3. Влияние размерности задачи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Термин «размерность» предполагает использование в программе массивов, состоящих из </a:t>
            </a:r>
            <a:r>
              <a:rPr lang="en-US" dirty="0">
                <a:latin typeface="Times New Roman" panose="02020603050405020304" pitchFamily="18" charset="0"/>
                <a:ea typeface="Calibri" panose="020F0502020204030204" pitchFamily="34" charset="0"/>
                <a:cs typeface="Times New Roman" panose="02020603050405020304" pitchFamily="18" charset="0"/>
              </a:rPr>
              <a:t>N </a:t>
            </a:r>
            <a:r>
              <a:rPr lang="ru-RU" dirty="0">
                <a:latin typeface="Times New Roman" panose="02020603050405020304" pitchFamily="18" charset="0"/>
                <a:ea typeface="Calibri" panose="020F0502020204030204" pitchFamily="34" charset="0"/>
                <a:cs typeface="Times New Roman" panose="02020603050405020304" pitchFamily="18" charset="0"/>
              </a:rPr>
              <a:t>элементов.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Основные положения рассмотрим на примерах.</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i="1" dirty="0">
                <a:latin typeface="Times New Roman" panose="02020603050405020304" pitchFamily="18" charset="0"/>
                <a:ea typeface="Calibri" panose="020F0502020204030204" pitchFamily="34" charset="0"/>
                <a:cs typeface="Times New Roman" panose="02020603050405020304" pitchFamily="18" charset="0"/>
              </a:rPr>
              <a:t>Пример1.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Алгоритм последовательного поиска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Исходные условия для реализации данного алгоритма формулируются следующим образом:</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дан массив размерностью </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массив не отсортирован;</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определить имеется ли в данном массиве элемент, равный </a:t>
            </a:r>
            <a:r>
              <a:rPr lang="en-US" dirty="0">
                <a:latin typeface="Times New Roman" panose="02020603050405020304" pitchFamily="18" charset="0"/>
                <a:ea typeface="Calibri" panose="020F0502020204030204" pitchFamily="34" charset="0"/>
                <a:cs typeface="Times New Roman" panose="02020603050405020304" pitchFamily="18" charset="0"/>
              </a:rPr>
              <a:t>k</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Исходя из названия алгоритма, его смысл очевиден:</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в цикле поочередно просматриваются элементы массива и сравниваются с искомым:</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если очередной элемент равен искомому, то поиск завершен.</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В виде программы это выглядит следующим образом:</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64502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53907B0-299E-425D-809A-DE3593021302}"/>
              </a:ext>
            </a:extLst>
          </p:cNvPr>
          <p:cNvSpPr/>
          <p:nvPr/>
        </p:nvSpPr>
        <p:spPr>
          <a:xfrm>
            <a:off x="292608" y="334608"/>
            <a:ext cx="11618976" cy="6466450"/>
          </a:xfrm>
          <a:prstGeom prst="rect">
            <a:avLst/>
          </a:prstGeom>
        </p:spPr>
        <p:txBody>
          <a:bodyPr wrap="square">
            <a:spAutoFit/>
          </a:bodyPr>
          <a:lstStyle/>
          <a:p>
            <a:pPr>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sz="16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Const </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n=</a:t>
            </a:r>
            <a:r>
              <a:rPr lang="en-US" sz="1600" dirty="0">
                <a:solidFill>
                  <a:srgbClr val="006400"/>
                </a:solidFill>
                <a:effectLst/>
                <a:latin typeface="Courier New" panose="02070309020205020404" pitchFamily="49" charset="0"/>
                <a:ea typeface="Calibri" panose="020F0502020204030204" pitchFamily="34" charset="0"/>
                <a:cs typeface="Times New Roman" panose="02020603050405020304" pitchFamily="18" charset="0"/>
              </a:rPr>
              <a:t>100000</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6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Var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6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a:t>
            </a:r>
            <a:r>
              <a:rPr lang="en-US" sz="16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array</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r>
              <a:rPr lang="en-US" sz="1600" dirty="0">
                <a:solidFill>
                  <a:srgbClr val="006400"/>
                </a:solidFill>
                <a:effectLst/>
                <a:latin typeface="Courier New" panose="02070309020205020404" pitchFamily="49" charset="0"/>
                <a:ea typeface="Calibri" panose="020F0502020204030204" pitchFamily="34" charset="0"/>
                <a:cs typeface="Times New Roman" panose="02020603050405020304" pitchFamily="18" charset="0"/>
              </a:rPr>
              <a:t>1.</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.n] </a:t>
            </a:r>
            <a:r>
              <a:rPr lang="en-US" sz="16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of </a:t>
            </a:r>
            <a:r>
              <a:rPr lang="en-US" sz="1600" dirty="0">
                <a:solidFill>
                  <a:srgbClr val="0000FF"/>
                </a:solidFill>
                <a:effectLst/>
                <a:latin typeface="Courier New" panose="02070309020205020404" pitchFamily="49" charset="0"/>
                <a:ea typeface="Calibri" panose="020F0502020204030204" pitchFamily="34" charset="0"/>
                <a:cs typeface="Times New Roman" panose="02020603050405020304" pitchFamily="18" charset="0"/>
              </a:rPr>
              <a:t>integer</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r>
              <a:rPr lang="en-US" sz="16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i,k:</a:t>
            </a:r>
            <a:r>
              <a:rPr lang="en-US" sz="1600" dirty="0" err="1">
                <a:solidFill>
                  <a:srgbClr val="0000FF"/>
                </a:solidFill>
                <a:effectLst/>
                <a:latin typeface="Courier New" panose="02070309020205020404" pitchFamily="49" charset="0"/>
                <a:ea typeface="Calibri" panose="020F0502020204030204" pitchFamily="34" charset="0"/>
                <a:cs typeface="Times New Roman" panose="02020603050405020304" pitchFamily="18" charset="0"/>
              </a:rPr>
              <a:t>integer</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t1,t2:</a:t>
            </a:r>
            <a:r>
              <a:rPr lang="en-US" sz="1600" dirty="0">
                <a:solidFill>
                  <a:srgbClr val="0000FF"/>
                </a:solidFill>
                <a:effectLst/>
                <a:latin typeface="Courier New" panose="02070309020205020404" pitchFamily="49" charset="0"/>
                <a:ea typeface="Calibri" panose="020F0502020204030204" pitchFamily="34" charset="0"/>
                <a:cs typeface="Times New Roman" panose="02020603050405020304" pitchFamily="18" charset="0"/>
              </a:rPr>
              <a:t>integer</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6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Begin</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6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For </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i:=</a:t>
            </a:r>
            <a:r>
              <a:rPr lang="en-US" sz="1600" dirty="0">
                <a:solidFill>
                  <a:srgbClr val="006400"/>
                </a:solidFill>
                <a:effectLst/>
                <a:latin typeface="Courier New" panose="02070309020205020404" pitchFamily="49" charset="0"/>
                <a:ea typeface="Calibri" panose="020F0502020204030204" pitchFamily="34" charset="0"/>
                <a:cs typeface="Times New Roman" panose="02020603050405020304" pitchFamily="18" charset="0"/>
              </a:rPr>
              <a:t>1 </a:t>
            </a:r>
            <a:r>
              <a:rPr lang="en-US" sz="16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to </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n </a:t>
            </a:r>
            <a:r>
              <a:rPr lang="en-US" sz="16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do </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a:t>
            </a:r>
            <a:r>
              <a:rPr lang="en-US" sz="16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i</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]:=Random(</a:t>
            </a:r>
            <a:r>
              <a:rPr lang="en-US" sz="1600" dirty="0">
                <a:solidFill>
                  <a:srgbClr val="006400"/>
                </a:solidFill>
                <a:effectLst/>
                <a:latin typeface="Courier New" panose="02070309020205020404" pitchFamily="49" charset="0"/>
                <a:ea typeface="Calibri" panose="020F0502020204030204" pitchFamily="34" charset="0"/>
                <a:cs typeface="Times New Roman" panose="02020603050405020304" pitchFamily="18" charset="0"/>
              </a:rPr>
              <a:t>1000</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t1:=</a:t>
            </a:r>
            <a:r>
              <a:rPr lang="en-US" sz="16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MilliSeconds</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k:=Random(</a:t>
            </a:r>
            <a:r>
              <a:rPr lang="en-US" sz="1600" dirty="0">
                <a:solidFill>
                  <a:srgbClr val="006400"/>
                </a:solidFill>
                <a:effectLst/>
                <a:latin typeface="Courier New" panose="02070309020205020404" pitchFamily="49" charset="0"/>
                <a:ea typeface="Calibri" panose="020F0502020204030204" pitchFamily="34" charset="0"/>
                <a:cs typeface="Times New Roman" panose="02020603050405020304" pitchFamily="18" charset="0"/>
              </a:rPr>
              <a:t>1000</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r>
              <a:rPr lang="en-US" sz="16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For </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i:=</a:t>
            </a:r>
            <a:r>
              <a:rPr lang="en-US" sz="1600" dirty="0">
                <a:solidFill>
                  <a:srgbClr val="006400"/>
                </a:solidFill>
                <a:effectLst/>
                <a:latin typeface="Courier New" panose="02070309020205020404" pitchFamily="49" charset="0"/>
                <a:ea typeface="Calibri" panose="020F0502020204030204" pitchFamily="34" charset="0"/>
                <a:cs typeface="Times New Roman" panose="02020603050405020304" pitchFamily="18" charset="0"/>
              </a:rPr>
              <a:t>1 </a:t>
            </a:r>
            <a:r>
              <a:rPr lang="en-US" sz="16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to </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n </a:t>
            </a:r>
            <a:r>
              <a:rPr lang="en-US" sz="16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do</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6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If </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a:t>
            </a:r>
            <a:r>
              <a:rPr lang="en-US" sz="16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i</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]=k </a:t>
            </a:r>
            <a:r>
              <a:rPr lang="en-US" sz="16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then </a:t>
            </a:r>
            <a:r>
              <a:rPr lang="en-US" sz="1600" b="1" dirty="0">
                <a:solidFill>
                  <a:srgbClr val="8B0000"/>
                </a:solidFill>
                <a:effectLst/>
                <a:latin typeface="Courier New" panose="02070309020205020404" pitchFamily="49" charset="0"/>
                <a:ea typeface="Calibri" panose="020F0502020204030204" pitchFamily="34" charset="0"/>
                <a:cs typeface="Times New Roman" panose="02020603050405020304" pitchFamily="18" charset="0"/>
              </a:rPr>
              <a:t>Break</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t2:=</a:t>
            </a:r>
            <a:r>
              <a:rPr lang="en-US" sz="16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MilliSeconds</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    </a:t>
            </a:r>
            <a:r>
              <a:rPr lang="en-US" sz="1600" dirty="0" err="1">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Writeln</a:t>
            </a:r>
            <a:r>
              <a:rPr lang="en-US"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(t2-t1);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en-US" sz="1600" b="1"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end</a:t>
            </a:r>
            <a:r>
              <a:rPr lang="ru-RU" sz="1600" dirty="0">
                <a:solidFill>
                  <a:srgbClr val="000000"/>
                </a:solidFill>
                <a:effectLst/>
                <a:latin typeface="Courier New" panose="02070309020205020404" pitchFamily="49"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Очевидно, что при многократных запусках искомый элемент может оказаться и в начале массива и в конце (или даже вообще не будет найден). Поэтому среднее время поиска будет пропорционально </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/2.</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В теории алгоритмов функция производительности записывается как </a:t>
            </a:r>
            <a:r>
              <a:rPr lang="en-US" dirty="0">
                <a:latin typeface="Times New Roman" panose="02020603050405020304" pitchFamily="18" charset="0"/>
                <a:ea typeface="Calibri" panose="020F0502020204030204" pitchFamily="34" charset="0"/>
                <a:cs typeface="Times New Roman" panose="02020603050405020304" pitchFamily="18" charset="0"/>
              </a:rPr>
              <a:t>O</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f</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 (О-большое). Кроме того принято, что если в функции присутствуют числовые константы, то они выносятся за знак производительности и удаляются.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Смысл этого очевиден: скорость выполнения программ зависит от производительности процессора, но соотношение скоростей работы разных алгоритмов на разных ПК должно быть одинаковым.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Поэтому алгоритмическая сложность последовательного поиска будет равна:</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US" dirty="0">
                <a:latin typeface="Times New Roman" panose="02020603050405020304" pitchFamily="18" charset="0"/>
                <a:ea typeface="Calibri" panose="020F0502020204030204" pitchFamily="34" charset="0"/>
                <a:cs typeface="Times New Roman" panose="02020603050405020304" pitchFamily="18" charset="0"/>
              </a:rPr>
              <a:t>O</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/2)=</a:t>
            </a:r>
            <a:r>
              <a:rPr lang="en-US" dirty="0">
                <a:latin typeface="Times New Roman" panose="02020603050405020304" pitchFamily="18" charset="0"/>
                <a:ea typeface="Calibri" panose="020F0502020204030204" pitchFamily="34" charset="0"/>
                <a:cs typeface="Times New Roman" panose="02020603050405020304" pitchFamily="18" charset="0"/>
              </a:rPr>
              <a:t>O</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т. е. алгоритм имеет линейную сложность.</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33299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43FF990-B693-4727-8FF4-BB9C94297712}"/>
              </a:ext>
            </a:extLst>
          </p:cNvPr>
          <p:cNvSpPr/>
          <p:nvPr/>
        </p:nvSpPr>
        <p:spPr>
          <a:xfrm>
            <a:off x="682752" y="1344667"/>
            <a:ext cx="10826496" cy="3930435"/>
          </a:xfrm>
          <a:prstGeom prst="rect">
            <a:avLst/>
          </a:prstGeom>
        </p:spPr>
        <p:txBody>
          <a:bodyPr wrap="square">
            <a:spAutoFit/>
          </a:bodyPr>
          <a:lstStyle/>
          <a:p>
            <a:pPr indent="449580" algn="just">
              <a:lnSpc>
                <a:spcPct val="107000"/>
              </a:lnSpc>
              <a:spcAft>
                <a:spcPts val="0"/>
              </a:spcAft>
            </a:pPr>
            <a:r>
              <a:rPr lang="ru-RU" i="1" dirty="0">
                <a:latin typeface="Times New Roman" panose="02020603050405020304" pitchFamily="18" charset="0"/>
                <a:ea typeface="Calibri" panose="020F0502020204030204" pitchFamily="34" charset="0"/>
                <a:cs typeface="Times New Roman" panose="02020603050405020304" pitchFamily="18" charset="0"/>
              </a:rPr>
              <a:t>Пример 2</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b="1" dirty="0">
                <a:latin typeface="Times New Roman" panose="02020603050405020304" pitchFamily="18" charset="0"/>
                <a:ea typeface="Calibri" panose="020F0502020204030204" pitchFamily="34" charset="0"/>
                <a:cs typeface="Times New Roman" panose="02020603050405020304" pitchFamily="18" charset="0"/>
              </a:rPr>
              <a:t>Алгоритм двоичного поиска</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Исходные условия для реализации данного алгоритма формулируются следующим образом:</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дан массив размерностью </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массив отсортирован;</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определить имеется ли в данном массиве элемент, равный </a:t>
            </a:r>
            <a:r>
              <a:rPr lang="en-US" dirty="0">
                <a:latin typeface="Times New Roman" panose="02020603050405020304" pitchFamily="18" charset="0"/>
                <a:ea typeface="Calibri" panose="020F0502020204030204" pitchFamily="34" charset="0"/>
                <a:cs typeface="Times New Roman" panose="02020603050405020304" pitchFamily="18" charset="0"/>
              </a:rPr>
              <a:t>k</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Сам алгоритм выглядит следующим образом:</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ru-RU" dirty="0">
                <a:latin typeface="Times New Roman" panose="02020603050405020304" pitchFamily="18" charset="0"/>
                <a:ea typeface="Calibri" panose="020F0502020204030204" pitchFamily="34" charset="0"/>
                <a:cs typeface="Times New Roman" panose="02020603050405020304" pitchFamily="18" charset="0"/>
              </a:rPr>
              <a:t>Задаются начальные границы поиска по индексам элементов массива: </a:t>
            </a:r>
            <a:r>
              <a:rPr lang="en-US" dirty="0">
                <a:latin typeface="Times New Roman" panose="02020603050405020304" pitchFamily="18" charset="0"/>
                <a:ea typeface="Calibri" panose="020F0502020204030204" pitchFamily="34" charset="0"/>
                <a:cs typeface="Times New Roman" panose="02020603050405020304" pitchFamily="18" charset="0"/>
              </a:rPr>
              <a:t>Min</a:t>
            </a:r>
            <a:r>
              <a:rPr lang="ru-RU" dirty="0">
                <a:latin typeface="Times New Roman" panose="02020603050405020304" pitchFamily="18" charset="0"/>
                <a:ea typeface="Calibri" panose="020F0502020204030204" pitchFamily="34" charset="0"/>
                <a:cs typeface="Times New Roman" panose="02020603050405020304" pitchFamily="18" charset="0"/>
              </a:rPr>
              <a:t>=1, </a:t>
            </a:r>
            <a:r>
              <a:rPr lang="en-US" dirty="0">
                <a:latin typeface="Times New Roman" panose="02020603050405020304" pitchFamily="18" charset="0"/>
                <a:ea typeface="Calibri" panose="020F0502020204030204" pitchFamily="34" charset="0"/>
                <a:cs typeface="Times New Roman" panose="02020603050405020304" pitchFamily="18" charset="0"/>
              </a:rPr>
              <a:t>Max</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N</a:t>
            </a:r>
            <a:r>
              <a:rPr lang="ru-RU" dirty="0">
                <a:latin typeface="Times New Roman" panose="02020603050405020304" pitchFamily="18" charset="0"/>
                <a:ea typeface="Calibri" panose="020F0502020204030204" pitchFamily="34" charset="0"/>
                <a:cs typeface="Times New Roman" panose="02020603050405020304" pitchFamily="18" charset="0"/>
              </a:rPr>
              <a:t>;</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ru-RU" dirty="0">
                <a:latin typeface="Times New Roman" panose="02020603050405020304" pitchFamily="18" charset="0"/>
                <a:ea typeface="Calibri" panose="020F0502020204030204" pitchFamily="34" charset="0"/>
                <a:cs typeface="Times New Roman" panose="02020603050405020304" pitchFamily="18" charset="0"/>
              </a:rPr>
              <a:t>Путем целочисленного деления определяется среднее значение индекса </a:t>
            </a:r>
            <a:r>
              <a:rPr lang="en-US" dirty="0">
                <a:latin typeface="Times New Roman" panose="02020603050405020304" pitchFamily="18" charset="0"/>
                <a:ea typeface="Calibri" panose="020F0502020204030204" pitchFamily="34" charset="0"/>
                <a:cs typeface="Times New Roman" panose="02020603050405020304" pitchFamily="18" charset="0"/>
              </a:rPr>
              <a:t>X</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Min</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Max</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en-US" dirty="0" err="1">
                <a:latin typeface="Times New Roman" panose="02020603050405020304" pitchFamily="18" charset="0"/>
                <a:ea typeface="Calibri" panose="020F0502020204030204" pitchFamily="34" charset="0"/>
                <a:cs typeface="Times New Roman" panose="02020603050405020304" pitchFamily="18" charset="0"/>
              </a:rPr>
              <a:t>Div</a:t>
            </a:r>
            <a:r>
              <a:rPr lang="ru-RU" dirty="0">
                <a:latin typeface="Times New Roman" panose="02020603050405020304" pitchFamily="18" charset="0"/>
                <a:ea typeface="Calibri" panose="020F0502020204030204" pitchFamily="34" charset="0"/>
                <a:cs typeface="Times New Roman" panose="02020603050405020304" pitchFamily="18" charset="0"/>
              </a:rPr>
              <a:t> 2;</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ru-RU" dirty="0">
                <a:latin typeface="Times New Roman" panose="02020603050405020304" pitchFamily="18" charset="0"/>
                <a:ea typeface="Calibri" panose="020F0502020204030204" pitchFamily="34" charset="0"/>
                <a:cs typeface="Times New Roman" panose="02020603050405020304" pitchFamily="18" charset="0"/>
              </a:rPr>
              <a:t>Производится проверка:</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ru-RU" dirty="0">
                <a:latin typeface="Times New Roman" panose="02020603050405020304" pitchFamily="18" charset="0"/>
                <a:ea typeface="Calibri" panose="020F0502020204030204" pitchFamily="34" charset="0"/>
                <a:cs typeface="Times New Roman" panose="02020603050405020304" pitchFamily="18" charset="0"/>
              </a:rPr>
              <a:t>Если </a:t>
            </a:r>
            <a:r>
              <a:rPr lang="en-US" dirty="0">
                <a:latin typeface="Times New Roman" panose="02020603050405020304" pitchFamily="18" charset="0"/>
                <a:ea typeface="Calibri" panose="020F0502020204030204" pitchFamily="34" charset="0"/>
                <a:cs typeface="Times New Roman" panose="02020603050405020304" pitchFamily="18" charset="0"/>
              </a:rPr>
              <a:t>k</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a</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X</a:t>
            </a:r>
            <a:r>
              <a:rPr lang="ru-RU" dirty="0">
                <a:latin typeface="Times New Roman" panose="02020603050405020304" pitchFamily="18" charset="0"/>
                <a:ea typeface="Calibri" panose="020F0502020204030204" pitchFamily="34" charset="0"/>
                <a:cs typeface="Times New Roman" panose="02020603050405020304" pitchFamily="18" charset="0"/>
              </a:rPr>
              <a:t>) или (</a:t>
            </a:r>
            <a:r>
              <a:rPr lang="en-US" dirty="0">
                <a:latin typeface="Times New Roman" panose="02020603050405020304" pitchFamily="18" charset="0"/>
                <a:ea typeface="Calibri" panose="020F0502020204030204" pitchFamily="34" charset="0"/>
                <a:cs typeface="Times New Roman" panose="02020603050405020304" pitchFamily="18" charset="0"/>
              </a:rPr>
              <a:t>Max</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Min</a:t>
            </a:r>
            <a:r>
              <a:rPr lang="ru-RU" dirty="0">
                <a:latin typeface="Times New Roman" panose="02020603050405020304" pitchFamily="18" charset="0"/>
                <a:ea typeface="Calibri" panose="020F0502020204030204" pitchFamily="34" charset="0"/>
                <a:cs typeface="Times New Roman" panose="02020603050405020304" pitchFamily="18" charset="0"/>
              </a:rPr>
              <a:t>&lt;=1), то поиск завершен. Конец алгоритма.</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ru-RU" dirty="0">
                <a:latin typeface="Times New Roman" panose="02020603050405020304" pitchFamily="18" charset="0"/>
                <a:ea typeface="Calibri" panose="020F0502020204030204" pitchFamily="34" charset="0"/>
                <a:cs typeface="Times New Roman" panose="02020603050405020304" pitchFamily="18" charset="0"/>
              </a:rPr>
              <a:t>Если </a:t>
            </a:r>
            <a:r>
              <a:rPr lang="en-US" dirty="0">
                <a:latin typeface="Times New Roman" panose="02020603050405020304" pitchFamily="18" charset="0"/>
                <a:ea typeface="Calibri" panose="020F0502020204030204" pitchFamily="34" charset="0"/>
                <a:cs typeface="Times New Roman" panose="02020603050405020304" pitchFamily="18" charset="0"/>
              </a:rPr>
              <a:t>k</a:t>
            </a:r>
            <a:r>
              <a:rPr lang="ru-RU" dirty="0">
                <a:latin typeface="Times New Roman" panose="02020603050405020304" pitchFamily="18" charset="0"/>
                <a:ea typeface="Calibri" panose="020F0502020204030204" pitchFamily="34" charset="0"/>
                <a:cs typeface="Times New Roman" panose="02020603050405020304" pitchFamily="18" charset="0"/>
              </a:rPr>
              <a:t>&lt;</a:t>
            </a:r>
            <a:r>
              <a:rPr lang="en-US" dirty="0">
                <a:latin typeface="Times New Roman" panose="02020603050405020304" pitchFamily="18" charset="0"/>
                <a:ea typeface="Calibri" panose="020F0502020204030204" pitchFamily="34" charset="0"/>
                <a:cs typeface="Times New Roman" panose="02020603050405020304" pitchFamily="18" charset="0"/>
              </a:rPr>
              <a:t>a</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X</a:t>
            </a:r>
            <a:r>
              <a:rPr lang="ru-RU" dirty="0">
                <a:latin typeface="Times New Roman" panose="02020603050405020304" pitchFamily="18" charset="0"/>
                <a:ea typeface="Calibri" panose="020F0502020204030204" pitchFamily="34" charset="0"/>
                <a:cs typeface="Times New Roman" panose="02020603050405020304" pitchFamily="18" charset="0"/>
              </a:rPr>
              <a:t>), то </a:t>
            </a:r>
            <a:r>
              <a:rPr lang="en-US" dirty="0">
                <a:latin typeface="Times New Roman" panose="02020603050405020304" pitchFamily="18" charset="0"/>
                <a:ea typeface="Calibri" panose="020F0502020204030204" pitchFamily="34" charset="0"/>
                <a:cs typeface="Times New Roman" panose="02020603050405020304" pitchFamily="18" charset="0"/>
              </a:rPr>
              <a:t>Max</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X</a:t>
            </a:r>
            <a:r>
              <a:rPr lang="ru-RU" dirty="0">
                <a:latin typeface="Times New Roman" panose="02020603050405020304" pitchFamily="18" charset="0"/>
                <a:ea typeface="Calibri" panose="020F0502020204030204" pitchFamily="34" charset="0"/>
                <a:cs typeface="Times New Roman" panose="02020603050405020304" pitchFamily="18" charset="0"/>
              </a:rPr>
              <a:t> и перейти на п.2.</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mj-lt"/>
              <a:buAutoNum type="arabicPeriod"/>
            </a:pPr>
            <a:r>
              <a:rPr lang="ru-RU" dirty="0">
                <a:latin typeface="Times New Roman" panose="02020603050405020304" pitchFamily="18" charset="0"/>
                <a:ea typeface="Calibri" panose="020F0502020204030204" pitchFamily="34" charset="0"/>
                <a:cs typeface="Times New Roman" panose="02020603050405020304" pitchFamily="18" charset="0"/>
              </a:rPr>
              <a:t>Если </a:t>
            </a:r>
            <a:r>
              <a:rPr lang="en-US" dirty="0">
                <a:latin typeface="Times New Roman" panose="02020603050405020304" pitchFamily="18" charset="0"/>
                <a:ea typeface="Calibri" panose="020F0502020204030204" pitchFamily="34" charset="0"/>
                <a:cs typeface="Times New Roman" panose="02020603050405020304" pitchFamily="18" charset="0"/>
              </a:rPr>
              <a:t>k</a:t>
            </a:r>
            <a:r>
              <a:rPr lang="ru-RU" dirty="0">
                <a:latin typeface="Times New Roman" panose="02020603050405020304" pitchFamily="18" charset="0"/>
                <a:ea typeface="Calibri" panose="020F0502020204030204" pitchFamily="34" charset="0"/>
                <a:cs typeface="Times New Roman" panose="02020603050405020304" pitchFamily="18" charset="0"/>
              </a:rPr>
              <a:t>&gt;</a:t>
            </a:r>
            <a:r>
              <a:rPr lang="en-US" dirty="0">
                <a:latin typeface="Times New Roman" panose="02020603050405020304" pitchFamily="18" charset="0"/>
                <a:ea typeface="Calibri" panose="020F0502020204030204" pitchFamily="34" charset="0"/>
                <a:cs typeface="Times New Roman" panose="02020603050405020304" pitchFamily="18" charset="0"/>
              </a:rPr>
              <a:t>a</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X</a:t>
            </a:r>
            <a:r>
              <a:rPr lang="ru-RU" dirty="0">
                <a:latin typeface="Times New Roman" panose="02020603050405020304" pitchFamily="18" charset="0"/>
                <a:ea typeface="Calibri" panose="020F0502020204030204" pitchFamily="34" charset="0"/>
                <a:cs typeface="Times New Roman" panose="02020603050405020304" pitchFamily="18" charset="0"/>
              </a:rPr>
              <a:t>), то </a:t>
            </a:r>
            <a:r>
              <a:rPr lang="en-US" dirty="0">
                <a:latin typeface="Times New Roman" panose="02020603050405020304" pitchFamily="18" charset="0"/>
                <a:ea typeface="Calibri" panose="020F0502020204030204" pitchFamily="34" charset="0"/>
                <a:cs typeface="Times New Roman" panose="02020603050405020304" pitchFamily="18" charset="0"/>
              </a:rPr>
              <a:t>Min</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en-US" dirty="0">
                <a:latin typeface="Times New Roman" panose="02020603050405020304" pitchFamily="18" charset="0"/>
                <a:ea typeface="Calibri" panose="020F0502020204030204" pitchFamily="34" charset="0"/>
                <a:cs typeface="Times New Roman" panose="02020603050405020304" pitchFamily="18" charset="0"/>
              </a:rPr>
              <a:t>X</a:t>
            </a:r>
            <a:r>
              <a:rPr lang="ru-RU" dirty="0">
                <a:latin typeface="Times New Roman" panose="02020603050405020304" pitchFamily="18" charset="0"/>
                <a:ea typeface="Calibri" panose="020F0502020204030204" pitchFamily="34" charset="0"/>
                <a:cs typeface="Times New Roman" panose="02020603050405020304" pitchFamily="18" charset="0"/>
              </a:rPr>
              <a:t> и перейти на п.2..</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217598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6171</Words>
  <Application>Microsoft Office PowerPoint</Application>
  <PresentationFormat>Широкоэкранный</PresentationFormat>
  <Paragraphs>899</Paragraphs>
  <Slides>47</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47</vt:i4>
      </vt:variant>
    </vt:vector>
  </HeadingPairs>
  <TitlesOfParts>
    <vt:vector size="55" baseType="lpstr">
      <vt:lpstr>Arial</vt:lpstr>
      <vt:lpstr>Calibri</vt:lpstr>
      <vt:lpstr>Calibri Light</vt:lpstr>
      <vt:lpstr>Courier New</vt:lpstr>
      <vt:lpstr>Courier New CYR</vt:lpstr>
      <vt:lpstr>Symbol</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dc:creator>
  <cp:lastModifiedBy>alex</cp:lastModifiedBy>
  <cp:revision>16</cp:revision>
  <dcterms:created xsi:type="dcterms:W3CDTF">2020-05-24T06:33:36Z</dcterms:created>
  <dcterms:modified xsi:type="dcterms:W3CDTF">2020-05-24T12:19:43Z</dcterms:modified>
</cp:coreProperties>
</file>