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70" r:id="rId4"/>
    <p:sldId id="271" r:id="rId5"/>
    <p:sldId id="257" r:id="rId6"/>
    <p:sldId id="272" r:id="rId7"/>
    <p:sldId id="273" r:id="rId8"/>
    <p:sldId id="276" r:id="rId9"/>
    <p:sldId id="258" r:id="rId10"/>
    <p:sldId id="274" r:id="rId11"/>
    <p:sldId id="259" r:id="rId12"/>
    <p:sldId id="275" r:id="rId13"/>
    <p:sldId id="261" r:id="rId14"/>
    <p:sldId id="262" r:id="rId15"/>
    <p:sldId id="260" r:id="rId16"/>
    <p:sldId id="277" r:id="rId17"/>
    <p:sldId id="263" r:id="rId18"/>
    <p:sldId id="264" r:id="rId19"/>
    <p:sldId id="265" r:id="rId20"/>
    <p:sldId id="266" r:id="rId21"/>
    <p:sldId id="267" r:id="rId22"/>
    <p:sldId id="268" r:id="rId23"/>
  </p:sldIdLst>
  <p:sldSz cx="9144000" cy="6858000" type="screen4x3"/>
  <p:notesSz cx="6858000" cy="9144000"/>
  <p:custDataLst>
    <p:tags r:id="rId2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3EDEE845-B657-4D95-A2BD-C8456A67E604}" type="datetimeFigureOut">
              <a:rPr lang="ru-RU" smtClean="0"/>
              <a:pPr/>
              <a:t>06.09.2019</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DECF6EA-1FF6-42CC-AB94-87241B5C37E3}"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EDEE845-B657-4D95-A2BD-C8456A67E604}" type="datetimeFigureOut">
              <a:rPr lang="ru-RU" smtClean="0"/>
              <a:pPr/>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ECF6EA-1FF6-42CC-AB94-87241B5C37E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EDEE845-B657-4D95-A2BD-C8456A67E604}" type="datetimeFigureOut">
              <a:rPr lang="ru-RU" smtClean="0"/>
              <a:pPr/>
              <a:t>06.09.2019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ECF6EA-1FF6-42CC-AB94-87241B5C37E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3EDEE845-B657-4D95-A2BD-C8456A67E604}" type="datetimeFigureOut">
              <a:rPr lang="ru-RU" smtClean="0"/>
              <a:pPr/>
              <a:t>06.09.2019</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DECF6EA-1FF6-42CC-AB94-87241B5C37E3}"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3EDEE845-B657-4D95-A2BD-C8456A67E604}" type="datetimeFigureOut">
              <a:rPr lang="ru-RU" smtClean="0"/>
              <a:pPr/>
              <a:t>06.09.2019</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DECF6EA-1FF6-42CC-AB94-87241B5C37E3}" type="slidenum">
              <a:rPr lang="ru-RU" smtClean="0"/>
              <a:pPr/>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3EDEE845-B657-4D95-A2BD-C8456A67E604}" type="datetimeFigureOut">
              <a:rPr lang="ru-RU" smtClean="0"/>
              <a:pPr/>
              <a:t>06.09.2019</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DECF6EA-1FF6-42CC-AB94-87241B5C37E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3EDEE845-B657-4D95-A2BD-C8456A67E604}" type="datetimeFigureOut">
              <a:rPr lang="ru-RU" smtClean="0"/>
              <a:pPr/>
              <a:t>06.09.2019</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DECF6EA-1FF6-42CC-AB94-87241B5C37E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3EDEE845-B657-4D95-A2BD-C8456A67E604}" type="datetimeFigureOut">
              <a:rPr lang="ru-RU" smtClean="0"/>
              <a:pPr/>
              <a:t>06.09.2019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DECF6EA-1FF6-42CC-AB94-87241B5C37E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3EDEE845-B657-4D95-A2BD-C8456A67E604}" type="datetimeFigureOut">
              <a:rPr lang="ru-RU" smtClean="0"/>
              <a:pPr/>
              <a:t>06.09.2019</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DECF6EA-1FF6-42CC-AB94-87241B5C37E3}"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3EDEE845-B657-4D95-A2BD-C8456A67E604}" type="datetimeFigureOut">
              <a:rPr lang="ru-RU" smtClean="0"/>
              <a:pPr/>
              <a:t>06.09.2019</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DECF6EA-1FF6-42CC-AB94-87241B5C37E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3EDEE845-B657-4D95-A2BD-C8456A67E604}" type="datetimeFigureOut">
              <a:rPr lang="ru-RU" smtClean="0"/>
              <a:pPr/>
              <a:t>06.09.2019</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DECF6EA-1FF6-42CC-AB94-87241B5C37E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EDEE845-B657-4D95-A2BD-C8456A67E604}" type="datetimeFigureOut">
              <a:rPr lang="ru-RU" smtClean="0"/>
              <a:pPr/>
              <a:t>06.09.2019</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DECF6EA-1FF6-42CC-AB94-87241B5C37E3}"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Программное обеспечение</a:t>
            </a:r>
            <a:endParaRPr lang="ru-RU"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xmlns="" val="4035159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556792"/>
            <a:ext cx="8229600" cy="4898016"/>
          </a:xfrm>
        </p:spPr>
        <p:txBody>
          <a:bodyPr/>
          <a:lstStyle/>
          <a:p>
            <a:pPr marL="64008" indent="0">
              <a:buNone/>
            </a:pPr>
            <a:r>
              <a:rPr lang="ru-RU" b="1" dirty="0" smtClean="0"/>
              <a:t>Операционная </a:t>
            </a:r>
            <a:r>
              <a:rPr lang="ru-RU" b="1" dirty="0"/>
              <a:t>система</a:t>
            </a:r>
            <a:r>
              <a:rPr lang="ru-RU" dirty="0"/>
              <a:t> предназначена для управления выполнением пользовательских программ, планирования и управления вычислительными ресурсами ЭВМ.</a:t>
            </a:r>
          </a:p>
          <a:p>
            <a:endParaRPr lang="ru-RU" dirty="0"/>
          </a:p>
        </p:txBody>
      </p:sp>
    </p:spTree>
    <p:extLst>
      <p:ext uri="{BB962C8B-B14F-4D97-AF65-F5344CB8AC3E}">
        <p14:creationId xmlns:p14="http://schemas.microsoft.com/office/powerpoint/2010/main" xmlns="" val="2270445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Операционные системы </a:t>
            </a:r>
          </a:p>
        </p:txBody>
      </p:sp>
      <p:sp>
        <p:nvSpPr>
          <p:cNvPr id="3" name="Объект 2"/>
          <p:cNvSpPr>
            <a:spLocks noGrp="1"/>
          </p:cNvSpPr>
          <p:nvPr>
            <p:ph idx="1"/>
          </p:nvPr>
        </p:nvSpPr>
        <p:spPr/>
        <p:txBody>
          <a:bodyPr/>
          <a:lstStyle/>
          <a:p>
            <a:r>
              <a:rPr lang="ru-RU" dirty="0" smtClean="0"/>
              <a:t>Однозадачные ( </a:t>
            </a:r>
            <a:r>
              <a:rPr lang="en-US" dirty="0" smtClean="0"/>
              <a:t>MS Dos)</a:t>
            </a:r>
            <a:r>
              <a:rPr lang="ru-RU" dirty="0" smtClean="0"/>
              <a:t>, </a:t>
            </a:r>
          </a:p>
          <a:p>
            <a:r>
              <a:rPr lang="ru-RU" dirty="0" smtClean="0"/>
              <a:t>Многозадачные</a:t>
            </a:r>
            <a:r>
              <a:rPr lang="en-US" dirty="0" smtClean="0"/>
              <a:t> (Microsoft </a:t>
            </a:r>
            <a:r>
              <a:rPr lang="ru-RU" dirty="0" err="1" smtClean="0"/>
              <a:t>Windows</a:t>
            </a:r>
            <a:r>
              <a:rPr lang="ru-RU" dirty="0" smtClean="0"/>
              <a:t> </a:t>
            </a:r>
            <a:r>
              <a:rPr lang="en-US" dirty="0" smtClean="0"/>
              <a:t> …, </a:t>
            </a:r>
            <a:r>
              <a:rPr lang="ru-RU" dirty="0" smtClean="0"/>
              <a:t>UNIX</a:t>
            </a:r>
            <a:r>
              <a:rPr lang="ru-RU" dirty="0"/>
              <a:t>, OS/2 </a:t>
            </a:r>
            <a:r>
              <a:rPr lang="ru-RU" dirty="0" smtClean="0"/>
              <a:t>фирмы</a:t>
            </a:r>
            <a:r>
              <a:rPr lang="en-US" dirty="0" smtClean="0"/>
              <a:t> IBM</a:t>
            </a:r>
            <a:r>
              <a:rPr lang="ru-RU" dirty="0" smtClean="0"/>
              <a:t> и др.</a:t>
            </a:r>
            <a:r>
              <a:rPr lang="en-US" dirty="0" smtClean="0"/>
              <a:t>)</a:t>
            </a:r>
            <a:r>
              <a:rPr lang="ru-RU" dirty="0" smtClean="0"/>
              <a:t>, </a:t>
            </a:r>
          </a:p>
          <a:p>
            <a:r>
              <a:rPr lang="ru-RU" dirty="0" smtClean="0"/>
              <a:t>Сетевые (</a:t>
            </a:r>
            <a:r>
              <a:rPr lang="ru-RU" dirty="0" err="1"/>
              <a:t>NetWare</a:t>
            </a:r>
            <a:r>
              <a:rPr lang="ru-RU" dirty="0"/>
              <a:t> фирмы </a:t>
            </a:r>
            <a:r>
              <a:rPr lang="ru-RU" dirty="0" err="1"/>
              <a:t>Novell</a:t>
            </a:r>
            <a:r>
              <a:rPr lang="ru-RU" dirty="0"/>
              <a:t>, </a:t>
            </a:r>
            <a:r>
              <a:rPr lang="ru-RU" dirty="0" err="1"/>
              <a:t>Microsoft</a:t>
            </a:r>
            <a:r>
              <a:rPr lang="ru-RU" dirty="0"/>
              <a:t> </a:t>
            </a:r>
            <a:r>
              <a:rPr lang="ru-RU" dirty="0" err="1"/>
              <a:t>Windows</a:t>
            </a:r>
            <a:r>
              <a:rPr lang="ru-RU" dirty="0"/>
              <a:t> NT, UNIX, IBM </a:t>
            </a:r>
            <a:r>
              <a:rPr lang="ru-RU" dirty="0" smtClean="0"/>
              <a:t>LAN и </a:t>
            </a:r>
            <a:r>
              <a:rPr lang="ru-RU" dirty="0" err="1"/>
              <a:t>др</a:t>
            </a:r>
            <a:r>
              <a:rPr lang="ru-RU" dirty="0" smtClean="0"/>
              <a:t>). </a:t>
            </a:r>
            <a:endParaRPr lang="ru-RU" dirty="0"/>
          </a:p>
        </p:txBody>
      </p:sp>
    </p:spTree>
    <p:extLst>
      <p:ext uri="{BB962C8B-B14F-4D97-AF65-F5344CB8AC3E}">
        <p14:creationId xmlns:p14="http://schemas.microsoft.com/office/powerpoint/2010/main" xmlns="" val="12502717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Характеристики сравнения ОС</a:t>
            </a:r>
            <a:endParaRPr lang="ru-RU" dirty="0"/>
          </a:p>
        </p:txBody>
      </p:sp>
      <p:sp>
        <p:nvSpPr>
          <p:cNvPr id="3" name="Объект 2"/>
          <p:cNvSpPr>
            <a:spLocks noGrp="1"/>
          </p:cNvSpPr>
          <p:nvPr>
            <p:ph idx="1"/>
          </p:nvPr>
        </p:nvSpPr>
        <p:spPr>
          <a:xfrm>
            <a:off x="457200" y="1666526"/>
            <a:ext cx="8229600" cy="4930826"/>
          </a:xfrm>
        </p:spPr>
        <p:txBody>
          <a:bodyPr>
            <a:normAutofit fontScale="77500" lnSpcReduction="20000"/>
          </a:bodyPr>
          <a:lstStyle/>
          <a:p>
            <a:pPr lvl="0"/>
            <a:r>
              <a:rPr lang="ru-RU" dirty="0"/>
              <a:t>управление </a:t>
            </a:r>
            <a:r>
              <a:rPr lang="ru-RU" dirty="0" smtClean="0"/>
              <a:t>памятью;</a:t>
            </a:r>
            <a:endParaRPr lang="ru-RU" dirty="0"/>
          </a:p>
          <a:p>
            <a:pPr lvl="0"/>
            <a:r>
              <a:rPr lang="ru-RU" dirty="0"/>
              <a:t>функциональные возможности вспомогательных программ (утилит) в составе операционной системы;</a:t>
            </a:r>
          </a:p>
          <a:p>
            <a:pPr lvl="0"/>
            <a:r>
              <a:rPr lang="ru-RU" dirty="0"/>
              <a:t>наличие компрессии диска;</a:t>
            </a:r>
          </a:p>
          <a:p>
            <a:pPr lvl="0"/>
            <a:r>
              <a:rPr lang="ru-RU" dirty="0"/>
              <a:t>возможность архивирования файлов;</a:t>
            </a:r>
          </a:p>
          <a:p>
            <a:pPr lvl="0"/>
            <a:r>
              <a:rPr lang="ru-RU" dirty="0"/>
              <a:t>поддержка многозадачного режима работы;</a:t>
            </a:r>
          </a:p>
          <a:p>
            <a:pPr lvl="0"/>
            <a:r>
              <a:rPr lang="ru-RU" dirty="0"/>
              <a:t>поддержка сетевого программного обеспечения;</a:t>
            </a:r>
          </a:p>
          <a:p>
            <a:pPr lvl="0"/>
            <a:r>
              <a:rPr lang="ru-RU" dirty="0"/>
              <a:t>наличие качественной документации;</a:t>
            </a:r>
          </a:p>
          <a:p>
            <a:pPr lvl="0"/>
            <a:r>
              <a:rPr lang="ru-RU" dirty="0"/>
              <a:t>условия и сложность процесса инсталляции;</a:t>
            </a:r>
          </a:p>
          <a:p>
            <a:pPr lvl="0"/>
            <a:r>
              <a:rPr lang="ru-RU" dirty="0"/>
              <a:t>мобильность (переносимость), безопасность, надежность и др.</a:t>
            </a:r>
          </a:p>
          <a:p>
            <a:endParaRPr lang="ru-RU" dirty="0"/>
          </a:p>
        </p:txBody>
      </p:sp>
    </p:spTree>
    <p:extLst>
      <p:ext uri="{BB962C8B-B14F-4D97-AF65-F5344CB8AC3E}">
        <p14:creationId xmlns:p14="http://schemas.microsoft.com/office/powerpoint/2010/main" xmlns="" val="461430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217290"/>
          </a:xfrm>
        </p:spPr>
        <p:txBody>
          <a:bodyPr/>
          <a:lstStyle/>
          <a:p>
            <a:r>
              <a:rPr lang="ru-RU" dirty="0"/>
              <a:t>Операционные оболочки </a:t>
            </a:r>
          </a:p>
        </p:txBody>
      </p:sp>
      <p:sp>
        <p:nvSpPr>
          <p:cNvPr id="3" name="Объект 2"/>
          <p:cNvSpPr>
            <a:spLocks noGrp="1"/>
          </p:cNvSpPr>
          <p:nvPr>
            <p:ph idx="1"/>
          </p:nvPr>
        </p:nvSpPr>
        <p:spPr/>
        <p:txBody>
          <a:bodyPr>
            <a:normAutofit fontScale="85000" lnSpcReduction="20000"/>
          </a:bodyPr>
          <a:lstStyle/>
          <a:p>
            <a:pPr marL="64008" indent="0">
              <a:buNone/>
            </a:pPr>
            <a:r>
              <a:rPr lang="ru-RU" dirty="0" smtClean="0"/>
              <a:t>специальные </a:t>
            </a:r>
            <a:r>
              <a:rPr lang="ru-RU" dirty="0"/>
              <a:t>программы, предназначенные для облегчения общения пользователя с командами операционной системы. Операционные оболочки имеют текстовый и графический варианты интерфейса конечного пользователя, а в будущем возможны варианты речевого интерфейса и </a:t>
            </a:r>
            <a:r>
              <a:rPr lang="ru-RU" i="1" dirty="0"/>
              <a:t>распознавание</a:t>
            </a:r>
            <a:r>
              <a:rPr lang="ru-RU" dirty="0"/>
              <a:t> рукописного ввода данных. Эти программы существенно упрощают задание управляющей информации для выполнения команд операционной системы, уменьшают напряженность и сложность работы конечного пользователя</a:t>
            </a:r>
          </a:p>
        </p:txBody>
      </p:sp>
    </p:spTree>
    <p:extLst>
      <p:ext uri="{BB962C8B-B14F-4D97-AF65-F5344CB8AC3E}">
        <p14:creationId xmlns:p14="http://schemas.microsoft.com/office/powerpoint/2010/main" xmlns="" val="705679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Программы-оболочки</a:t>
            </a:r>
            <a:endParaRPr lang="ru-RU" sz="3600" dirty="0"/>
          </a:p>
        </p:txBody>
      </p:sp>
      <p:sp>
        <p:nvSpPr>
          <p:cNvPr id="3" name="Объект 2"/>
          <p:cNvSpPr>
            <a:spLocks noGrp="1"/>
          </p:cNvSpPr>
          <p:nvPr>
            <p:ph idx="1"/>
          </p:nvPr>
        </p:nvSpPr>
        <p:spPr/>
        <p:txBody>
          <a:bodyPr/>
          <a:lstStyle/>
          <a:p>
            <a:pPr marL="64008" indent="0" algn="ctr">
              <a:buNone/>
            </a:pPr>
            <a:r>
              <a:rPr lang="ru-RU" sz="3200" dirty="0"/>
              <a:t>для DOS </a:t>
            </a:r>
          </a:p>
          <a:p>
            <a:r>
              <a:rPr lang="ru-RU" dirty="0" err="1" smtClean="0"/>
              <a:t>Norton</a:t>
            </a:r>
            <a:r>
              <a:rPr lang="ru-RU" dirty="0" smtClean="0"/>
              <a:t> </a:t>
            </a:r>
            <a:r>
              <a:rPr lang="ru-RU" dirty="0" err="1"/>
              <a:t>Commander</a:t>
            </a:r>
            <a:r>
              <a:rPr lang="ru-RU" dirty="0" smtClean="0"/>
              <a:t>,</a:t>
            </a:r>
          </a:p>
          <a:p>
            <a:r>
              <a:rPr lang="en-US" i="1" dirty="0" err="1" smtClean="0"/>
              <a:t>Volkov</a:t>
            </a:r>
            <a:r>
              <a:rPr lang="en-US" i="1" dirty="0" smtClean="0"/>
              <a:t> </a:t>
            </a:r>
            <a:r>
              <a:rPr lang="en-US" i="1" dirty="0"/>
              <a:t>Commander, </a:t>
            </a:r>
            <a:endParaRPr lang="ru-RU" i="1" dirty="0" smtClean="0"/>
          </a:p>
          <a:p>
            <a:r>
              <a:rPr lang="en-US" i="1" dirty="0" smtClean="0"/>
              <a:t>FAR</a:t>
            </a:r>
            <a:endParaRPr lang="ru-RU" dirty="0" smtClean="0"/>
          </a:p>
          <a:p>
            <a:r>
              <a:rPr lang="ru-RU" dirty="0" smtClean="0"/>
              <a:t> </a:t>
            </a:r>
            <a:r>
              <a:rPr lang="ru-RU" dirty="0"/>
              <a:t>DOS </a:t>
            </a:r>
            <a:r>
              <a:rPr lang="ru-RU" dirty="0" err="1"/>
              <a:t>Navigator</a:t>
            </a:r>
            <a:r>
              <a:rPr lang="ru-RU" dirty="0"/>
              <a:t>, </a:t>
            </a:r>
            <a:endParaRPr lang="ru-RU" dirty="0" smtClean="0"/>
          </a:p>
          <a:p>
            <a:pPr marL="64008" indent="0" algn="ctr">
              <a:buNone/>
            </a:pPr>
            <a:r>
              <a:rPr lang="ru-RU" dirty="0" smtClean="0"/>
              <a:t>для </a:t>
            </a:r>
            <a:r>
              <a:rPr lang="ru-RU" dirty="0" err="1" smtClean="0"/>
              <a:t>Windows</a:t>
            </a:r>
            <a:endParaRPr lang="ru-RU" dirty="0" smtClean="0"/>
          </a:p>
          <a:p>
            <a:r>
              <a:rPr lang="ru-RU" dirty="0" err="1" smtClean="0"/>
              <a:t>Windows</a:t>
            </a:r>
            <a:r>
              <a:rPr lang="ru-RU" dirty="0" smtClean="0"/>
              <a:t> </a:t>
            </a:r>
            <a:r>
              <a:rPr lang="ru-RU" dirty="0" err="1"/>
              <a:t>Commander</a:t>
            </a:r>
            <a:r>
              <a:rPr lang="ru-RU" dirty="0"/>
              <a:t>, </a:t>
            </a:r>
            <a:endParaRPr lang="ru-RU" dirty="0" smtClean="0"/>
          </a:p>
          <a:p>
            <a:r>
              <a:rPr lang="ru-RU" dirty="0" err="1" smtClean="0"/>
              <a:t>Norton</a:t>
            </a:r>
            <a:r>
              <a:rPr lang="ru-RU" dirty="0" smtClean="0"/>
              <a:t> </a:t>
            </a:r>
            <a:r>
              <a:rPr lang="ru-RU" dirty="0" err="1"/>
              <a:t>Navigator</a:t>
            </a:r>
            <a:r>
              <a:rPr lang="ru-RU" dirty="0"/>
              <a:t>. </a:t>
            </a:r>
          </a:p>
          <a:p>
            <a:endParaRPr lang="ru-RU" dirty="0"/>
          </a:p>
        </p:txBody>
      </p:sp>
    </p:spTree>
    <p:extLst>
      <p:ext uri="{BB962C8B-B14F-4D97-AF65-F5344CB8AC3E}">
        <p14:creationId xmlns:p14="http://schemas.microsoft.com/office/powerpoint/2010/main" xmlns="" val="46878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Драйверы</a:t>
            </a:r>
            <a:endParaRPr lang="ru-RU" dirty="0"/>
          </a:p>
        </p:txBody>
      </p:sp>
      <p:sp>
        <p:nvSpPr>
          <p:cNvPr id="3" name="Объект 2"/>
          <p:cNvSpPr>
            <a:spLocks noGrp="1"/>
          </p:cNvSpPr>
          <p:nvPr>
            <p:ph idx="1"/>
          </p:nvPr>
        </p:nvSpPr>
        <p:spPr/>
        <p:txBody>
          <a:bodyPr>
            <a:normAutofit fontScale="77500" lnSpcReduction="20000"/>
          </a:bodyPr>
          <a:lstStyle/>
          <a:p>
            <a:r>
              <a:rPr lang="ru-RU" dirty="0"/>
              <a:t> компьютерное программное обеспечение, с помощью которого другое программное обеспечение (операционная система) получает доступ к аппаратному обеспечению некоторого устройства. </a:t>
            </a:r>
            <a:endParaRPr lang="ru-RU" dirty="0" smtClean="0"/>
          </a:p>
          <a:p>
            <a:r>
              <a:rPr lang="ru-RU" dirty="0" smtClean="0"/>
              <a:t>Обычно </a:t>
            </a:r>
            <a:r>
              <a:rPr lang="ru-RU" dirty="0"/>
              <a:t>с операционными системами поставляются драйверы для ключевых компонентов аппаратного обеспечения, без которых система не сможет работать. Однако для некоторых устройств (таких, как видеокарта или принтер) могут потребоваться специальные драйверы, обычно предоставляемые производителем устройства.</a:t>
            </a:r>
          </a:p>
        </p:txBody>
      </p:sp>
    </p:spTree>
    <p:extLst>
      <p:ext uri="{BB962C8B-B14F-4D97-AF65-F5344CB8AC3E}">
        <p14:creationId xmlns:p14="http://schemas.microsoft.com/office/powerpoint/2010/main" xmlns="" val="10820466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857250"/>
          </a:xfrm>
        </p:spPr>
        <p:txBody>
          <a:bodyPr>
            <a:normAutofit/>
          </a:bodyPr>
          <a:lstStyle/>
          <a:p>
            <a:pPr marL="0"/>
            <a:r>
              <a:rPr lang="ru-RU" sz="3200" b="1" dirty="0" smtClean="0"/>
              <a:t>Сетевые операционные системы</a:t>
            </a:r>
            <a:endParaRPr lang="ru-RU" sz="3200" dirty="0"/>
          </a:p>
        </p:txBody>
      </p:sp>
      <p:sp>
        <p:nvSpPr>
          <p:cNvPr id="3" name="Содержимое 2"/>
          <p:cNvSpPr>
            <a:spLocks noGrp="1"/>
          </p:cNvSpPr>
          <p:nvPr>
            <p:ph idx="1"/>
          </p:nvPr>
        </p:nvSpPr>
        <p:spPr>
          <a:xfrm>
            <a:off x="457200" y="1052736"/>
            <a:ext cx="8229600" cy="5402072"/>
          </a:xfrm>
        </p:spPr>
        <p:txBody>
          <a:bodyPr>
            <a:normAutofit fontScale="85000" lnSpcReduction="10000"/>
          </a:bodyPr>
          <a:lstStyle/>
          <a:p>
            <a:pPr marL="92075" indent="-26988">
              <a:buNone/>
            </a:pPr>
            <a:r>
              <a:rPr lang="ru-RU" dirty="0" smtClean="0"/>
              <a:t>комплекс </a:t>
            </a:r>
            <a:r>
              <a:rPr lang="ru-RU" dirty="0" smtClean="0"/>
              <a:t>программ, обеспечивающий обработку, передачу и </a:t>
            </a:r>
            <a:r>
              <a:rPr lang="ru-RU" i="1" dirty="0" smtClean="0"/>
              <a:t>хранение данных</a:t>
            </a:r>
            <a:r>
              <a:rPr lang="ru-RU" dirty="0" smtClean="0"/>
              <a:t> в сети. </a:t>
            </a:r>
            <a:endParaRPr lang="ru-RU" dirty="0" smtClean="0"/>
          </a:p>
          <a:p>
            <a:pPr marL="92075" indent="-26988">
              <a:buNone/>
            </a:pPr>
            <a:endParaRPr lang="ru-RU" dirty="0" smtClean="0"/>
          </a:p>
          <a:p>
            <a:pPr marL="92075" indent="-26988"/>
            <a:r>
              <a:rPr lang="ru-RU" i="1" dirty="0" smtClean="0"/>
              <a:t> Сетевая </a:t>
            </a:r>
            <a:r>
              <a:rPr lang="ru-RU" i="1" dirty="0" smtClean="0"/>
              <a:t>ОС </a:t>
            </a:r>
            <a:r>
              <a:rPr lang="ru-RU" dirty="0" smtClean="0"/>
              <a:t>предоставляет пользователям различные виды сетевых служб (управление файлами, электронная </a:t>
            </a:r>
            <a:r>
              <a:rPr lang="ru-RU" i="1" dirty="0" smtClean="0"/>
              <a:t>почта</a:t>
            </a:r>
            <a:r>
              <a:rPr lang="ru-RU" dirty="0" smtClean="0"/>
              <a:t>, аудио и видеоконференции, </a:t>
            </a:r>
            <a:r>
              <a:rPr lang="ru-RU" i="1" dirty="0" smtClean="0"/>
              <a:t>распределенные вычисления</a:t>
            </a:r>
            <a:r>
              <a:rPr lang="ru-RU" dirty="0" smtClean="0"/>
              <a:t>, процессы управления сетью и др.), поддерживает работу в абонентских системах</a:t>
            </a:r>
            <a:r>
              <a:rPr lang="ru-RU" dirty="0" smtClean="0"/>
              <a:t>.</a:t>
            </a:r>
          </a:p>
          <a:p>
            <a:pPr marL="92075" indent="-26988"/>
            <a:endParaRPr lang="ru-RU" dirty="0" smtClean="0"/>
          </a:p>
          <a:p>
            <a:pPr marL="92075" indent="-26988"/>
            <a:r>
              <a:rPr lang="ru-RU" i="1" dirty="0" smtClean="0"/>
              <a:t> </a:t>
            </a:r>
            <a:r>
              <a:rPr lang="ru-RU" i="1" dirty="0" smtClean="0"/>
              <a:t>Сетевые </a:t>
            </a:r>
            <a:r>
              <a:rPr lang="ru-RU" i="1" dirty="0" smtClean="0"/>
              <a:t>ОС</a:t>
            </a:r>
            <a:r>
              <a:rPr lang="ru-RU" dirty="0" smtClean="0"/>
              <a:t> используют архитектуру </a:t>
            </a:r>
            <a:r>
              <a:rPr lang="ru-RU" i="1" dirty="0" smtClean="0"/>
              <a:t>клиент-сервер</a:t>
            </a:r>
            <a:r>
              <a:rPr lang="ru-RU" dirty="0" smtClean="0"/>
              <a:t> или </a:t>
            </a:r>
            <a:r>
              <a:rPr lang="ru-RU" dirty="0" err="1" smtClean="0"/>
              <a:t>одноранговую</a:t>
            </a:r>
            <a:r>
              <a:rPr lang="ru-RU" dirty="0" smtClean="0"/>
              <a:t> архитектуру. </a:t>
            </a:r>
          </a:p>
          <a:p>
            <a:pPr marL="92075" indent="-26988"/>
            <a:endParaRPr lang="ru-RU" dirty="0" smtClean="0"/>
          </a:p>
          <a:p>
            <a:pPr marL="92075" indent="-26988"/>
            <a:endParaRPr lang="ru-RU" dirty="0" smtClean="0"/>
          </a:p>
          <a:p>
            <a:pPr marL="92075" indent="-26988"/>
            <a:endParaRPr lang="ru-RU" dirty="0" smtClean="0"/>
          </a:p>
          <a:p>
            <a:endParaRPr lang="ru-RU" dirty="0" smtClean="0"/>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713234"/>
          </a:xfrm>
        </p:spPr>
        <p:txBody>
          <a:bodyPr>
            <a:normAutofit/>
          </a:bodyPr>
          <a:lstStyle/>
          <a:p>
            <a:r>
              <a:rPr lang="ru-RU" sz="3200" dirty="0" smtClean="0"/>
              <a:t>Сервисное ПО (утилиты)</a:t>
            </a:r>
            <a:endParaRPr lang="ru-RU" sz="3200" dirty="0"/>
          </a:p>
        </p:txBody>
      </p:sp>
      <p:sp>
        <p:nvSpPr>
          <p:cNvPr id="3" name="Объект 2"/>
          <p:cNvSpPr>
            <a:spLocks noGrp="1"/>
          </p:cNvSpPr>
          <p:nvPr>
            <p:ph idx="1"/>
          </p:nvPr>
        </p:nvSpPr>
        <p:spPr>
          <a:xfrm>
            <a:off x="467544" y="1124744"/>
            <a:ext cx="8229600" cy="5474080"/>
          </a:xfrm>
        </p:spPr>
        <p:txBody>
          <a:bodyPr>
            <a:normAutofit fontScale="40000" lnSpcReduction="20000"/>
          </a:bodyPr>
          <a:lstStyle/>
          <a:p>
            <a:r>
              <a:rPr lang="ru-RU" sz="4500" dirty="0"/>
              <a:t>программы диагностики работоспособности компьютера;</a:t>
            </a:r>
          </a:p>
          <a:p>
            <a:r>
              <a:rPr lang="ru-RU" sz="4500" dirty="0"/>
              <a:t>антивирусные программы, обеспечивающие защиту компьютера, обнаружение и восстановление зараженных файлов;</a:t>
            </a:r>
          </a:p>
          <a:p>
            <a:r>
              <a:rPr lang="ru-RU" sz="4500" dirty="0"/>
              <a:t>программы обслуживания дисков, обеспечивающие проверку качества поверхности магнитного диска, контроль сохранности файловой системы на логическом и физическом уровнях, сжатие дисков, создание страховых копий дисков, резервирование данных на внешних носителях и др.;</a:t>
            </a:r>
          </a:p>
          <a:p>
            <a:r>
              <a:rPr lang="ru-RU" sz="4500" dirty="0"/>
              <a:t>программы архивирования данных, которые обеспечивают процесс сжатия информации в файлах с целью уменьшения объема памяти для ее хранения</a:t>
            </a:r>
            <a:r>
              <a:rPr lang="ru-RU" sz="4500" dirty="0" smtClean="0"/>
              <a:t>;</a:t>
            </a:r>
          </a:p>
          <a:p>
            <a:r>
              <a:rPr lang="ru-RU" sz="4500" dirty="0"/>
              <a:t>русификаторы – приспосабливают другие программы (обычно ОС) для работы с русскими </a:t>
            </a:r>
            <a:r>
              <a:rPr lang="ru-RU" sz="4500" dirty="0" smtClean="0"/>
              <a:t>буквами;</a:t>
            </a:r>
          </a:p>
          <a:p>
            <a:r>
              <a:rPr lang="ru-RU" sz="4500" dirty="0"/>
              <a:t>программы ограничения доступа – позволяют защитить хранящиеся на компьютере данные от нежелательных пользователей;</a:t>
            </a:r>
          </a:p>
          <a:p>
            <a:r>
              <a:rPr lang="ru-RU" sz="4500" dirty="0" smtClean="0"/>
              <a:t>программы </a:t>
            </a:r>
            <a:r>
              <a:rPr lang="ru-RU" sz="4500" dirty="0"/>
              <a:t>удаления приложений – обеспечивают корректное удаление комплексов программ. </a:t>
            </a:r>
          </a:p>
          <a:p>
            <a:r>
              <a:rPr lang="ru-RU" sz="4500" dirty="0"/>
              <a:t>программы обслуживания сети.</a:t>
            </a:r>
          </a:p>
          <a:p>
            <a:endParaRPr lang="ru-RU" dirty="0"/>
          </a:p>
        </p:txBody>
      </p:sp>
    </p:spTree>
    <p:extLst>
      <p:ext uri="{BB962C8B-B14F-4D97-AF65-F5344CB8AC3E}">
        <p14:creationId xmlns:p14="http://schemas.microsoft.com/office/powerpoint/2010/main" xmlns="" val="2017489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Прикладные программы</a:t>
            </a:r>
            <a:endParaRPr lang="ru-RU" dirty="0"/>
          </a:p>
        </p:txBody>
      </p:sp>
      <p:sp>
        <p:nvSpPr>
          <p:cNvPr id="3" name="Объект 2"/>
          <p:cNvSpPr>
            <a:spLocks noGrp="1"/>
          </p:cNvSpPr>
          <p:nvPr>
            <p:ph idx="1"/>
          </p:nvPr>
        </p:nvSpPr>
        <p:spPr/>
        <p:txBody>
          <a:bodyPr/>
          <a:lstStyle/>
          <a:p>
            <a:r>
              <a:rPr lang="ru-RU" dirty="0"/>
              <a:t>Прикладные программы приходят на помощь пользователю в его профессиональной деятельности, при решении конкретных задач. В этот класс программ входит большое количество групп, разделяемых по профессиональному признаку</a:t>
            </a:r>
          </a:p>
        </p:txBody>
      </p:sp>
    </p:spTree>
    <p:extLst>
      <p:ext uri="{BB962C8B-B14F-4D97-AF65-F5344CB8AC3E}">
        <p14:creationId xmlns:p14="http://schemas.microsoft.com/office/powerpoint/2010/main" xmlns="" val="36947501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Структура прикладного программного обеспечения"/>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536" y="476672"/>
            <a:ext cx="8615027" cy="504056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91969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507288" cy="6050144"/>
          </a:xfrm>
        </p:spPr>
        <p:txBody>
          <a:bodyPr>
            <a:normAutofit fontScale="85000" lnSpcReduction="20000"/>
          </a:bodyPr>
          <a:lstStyle/>
          <a:p>
            <a:pPr marL="64008" indent="0">
              <a:buNone/>
            </a:pPr>
            <a:r>
              <a:rPr lang="ru-RU" b="1" dirty="0"/>
              <a:t>Программное обеспечение</a:t>
            </a:r>
            <a:r>
              <a:rPr lang="ru-RU" dirty="0"/>
              <a:t> </a:t>
            </a:r>
            <a:r>
              <a:rPr lang="ru-RU" dirty="0" smtClean="0"/>
              <a:t>- </a:t>
            </a:r>
            <a:r>
              <a:rPr lang="ru-RU" b="1" dirty="0" smtClean="0"/>
              <a:t>совокупность </a:t>
            </a:r>
            <a:r>
              <a:rPr lang="ru-RU" b="1" dirty="0"/>
              <a:t>программ, выполняемых вычислительной </a:t>
            </a:r>
            <a:r>
              <a:rPr lang="ru-RU" b="1" dirty="0" smtClean="0"/>
              <a:t>системой.</a:t>
            </a:r>
          </a:p>
          <a:p>
            <a:pPr marL="64008" indent="0">
              <a:buNone/>
            </a:pPr>
            <a:r>
              <a:rPr lang="ru-RU" dirty="0"/>
              <a:t>К программному обеспечению относится также вся область деятельности </a:t>
            </a:r>
            <a:r>
              <a:rPr lang="ru-RU" i="1" dirty="0"/>
              <a:t>по</a:t>
            </a:r>
            <a:r>
              <a:rPr lang="ru-RU" dirty="0"/>
              <a:t> проектированию и разработке </a:t>
            </a:r>
            <a:r>
              <a:rPr lang="ru-RU" i="1" dirty="0"/>
              <a:t>ПО</a:t>
            </a:r>
            <a:r>
              <a:rPr lang="ru-RU" dirty="0"/>
              <a:t>: </a:t>
            </a:r>
          </a:p>
          <a:p>
            <a:r>
              <a:rPr lang="ru-RU" dirty="0"/>
              <a:t>технология проектирования программ; </a:t>
            </a:r>
          </a:p>
          <a:p>
            <a:r>
              <a:rPr lang="ru-RU" dirty="0"/>
              <a:t>методы тестирования программ; </a:t>
            </a:r>
          </a:p>
          <a:p>
            <a:r>
              <a:rPr lang="ru-RU" dirty="0"/>
              <a:t>методы доказательства правильности программ; </a:t>
            </a:r>
          </a:p>
          <a:p>
            <a:r>
              <a:rPr lang="ru-RU" i="1" dirty="0"/>
              <a:t>анализ</a:t>
            </a:r>
            <a:r>
              <a:rPr lang="ru-RU" dirty="0"/>
              <a:t> качества работы программ; </a:t>
            </a:r>
          </a:p>
          <a:p>
            <a:r>
              <a:rPr lang="ru-RU" i="1" dirty="0"/>
              <a:t>документирование программ</a:t>
            </a:r>
            <a:r>
              <a:rPr lang="ru-RU" dirty="0"/>
              <a:t>; </a:t>
            </a:r>
          </a:p>
          <a:p>
            <a:r>
              <a:rPr lang="ru-RU" dirty="0"/>
              <a:t>разработка и использование программных средств, облегчающих процесс проектирования программного обеспечения, и многое другое.</a:t>
            </a:r>
          </a:p>
          <a:p>
            <a:pPr marL="64008" indent="0">
              <a:buNone/>
            </a:pPr>
            <a:endParaRPr lang="ru-RU" dirty="0"/>
          </a:p>
        </p:txBody>
      </p:sp>
    </p:spTree>
    <p:extLst>
      <p:ext uri="{BB962C8B-B14F-4D97-AF65-F5344CB8AC3E}">
        <p14:creationId xmlns:p14="http://schemas.microsoft.com/office/powerpoint/2010/main" xmlns="" val="453080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Картинки по запросу"/>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t="1645" b="1740"/>
          <a:stretch/>
        </p:blipFill>
        <p:spPr bwMode="auto">
          <a:xfrm>
            <a:off x="1475656" y="6216"/>
            <a:ext cx="5718448" cy="673515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753702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Инструментальное программное обеспечение </a:t>
            </a:r>
          </a:p>
        </p:txBody>
      </p:sp>
      <p:sp>
        <p:nvSpPr>
          <p:cNvPr id="3" name="Объект 2"/>
          <p:cNvSpPr>
            <a:spLocks noGrp="1"/>
          </p:cNvSpPr>
          <p:nvPr>
            <p:ph idx="1"/>
          </p:nvPr>
        </p:nvSpPr>
        <p:spPr/>
        <p:txBody>
          <a:bodyPr/>
          <a:lstStyle/>
          <a:p>
            <a:r>
              <a:rPr lang="ru-RU" dirty="0" smtClean="0"/>
              <a:t>это </a:t>
            </a:r>
            <a:r>
              <a:rPr lang="ru-RU" dirty="0"/>
              <a:t>комплекс программ для разработки, редактирования и отладки программного обеспечения</a:t>
            </a:r>
          </a:p>
        </p:txBody>
      </p:sp>
    </p:spTree>
    <p:extLst>
      <p:ext uri="{BB962C8B-B14F-4D97-AF65-F5344CB8AC3E}">
        <p14:creationId xmlns:p14="http://schemas.microsoft.com/office/powerpoint/2010/main" xmlns="" val="2639255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929258"/>
          </a:xfrm>
        </p:spPr>
        <p:txBody>
          <a:bodyPr/>
          <a:lstStyle/>
          <a:p>
            <a:r>
              <a:rPr lang="ru-RU" dirty="0" smtClean="0"/>
              <a:t>Структура комплекса</a:t>
            </a:r>
            <a:endParaRPr lang="ru-RU" dirty="0"/>
          </a:p>
        </p:txBody>
      </p:sp>
      <p:sp>
        <p:nvSpPr>
          <p:cNvPr id="3" name="Объект 2"/>
          <p:cNvSpPr>
            <a:spLocks noGrp="1"/>
          </p:cNvSpPr>
          <p:nvPr>
            <p:ph idx="1"/>
          </p:nvPr>
        </p:nvSpPr>
        <p:spPr>
          <a:xfrm>
            <a:off x="457200" y="1412776"/>
            <a:ext cx="8229600" cy="5042032"/>
          </a:xfrm>
        </p:spPr>
        <p:txBody>
          <a:bodyPr>
            <a:normAutofit fontScale="70000" lnSpcReduction="20000"/>
          </a:bodyPr>
          <a:lstStyle/>
          <a:p>
            <a:r>
              <a:rPr lang="ru-RU" dirty="0"/>
              <a:t>входные языки программирования (Си, Паскаль, Бейсик, Пролог, Ассемблер, Фортран и т. д.); </a:t>
            </a:r>
          </a:p>
          <a:p>
            <a:r>
              <a:rPr lang="ru-RU" dirty="0" smtClean="0"/>
              <a:t> </a:t>
            </a:r>
            <a:r>
              <a:rPr lang="ru-RU" dirty="0"/>
              <a:t>транслятор (переводит программу в машинный код); </a:t>
            </a:r>
          </a:p>
          <a:p>
            <a:r>
              <a:rPr lang="ru-RU" dirty="0" smtClean="0"/>
              <a:t>интерпретатор </a:t>
            </a:r>
            <a:r>
              <a:rPr lang="ru-RU" dirty="0"/>
              <a:t>(реализует покомандное выполнение программы); </a:t>
            </a:r>
          </a:p>
          <a:p>
            <a:r>
              <a:rPr lang="ru-RU" dirty="0" smtClean="0"/>
              <a:t>библиотеки </a:t>
            </a:r>
            <a:r>
              <a:rPr lang="ru-RU" dirty="0"/>
              <a:t>стандартных программ (готовые программы решения распространенных задач);</a:t>
            </a:r>
          </a:p>
          <a:p>
            <a:r>
              <a:rPr lang="ru-RU" dirty="0" smtClean="0"/>
              <a:t>компоновщик </a:t>
            </a:r>
            <a:r>
              <a:rPr lang="ru-RU" dirty="0"/>
              <a:t>программ (программа, позволяющая объединять готовые программы или отдельные части программ в одну). </a:t>
            </a:r>
          </a:p>
          <a:p>
            <a:r>
              <a:rPr lang="ru-RU" dirty="0" smtClean="0"/>
              <a:t>редакторы </a:t>
            </a:r>
            <a:r>
              <a:rPr lang="ru-RU" dirty="0"/>
              <a:t>программ, позволяющие исправлять синтаксические ошибки в программе; </a:t>
            </a:r>
          </a:p>
          <a:p>
            <a:r>
              <a:rPr lang="ru-RU" dirty="0" smtClean="0"/>
              <a:t>отладчики </a:t>
            </a:r>
            <a:r>
              <a:rPr lang="ru-RU" dirty="0"/>
              <a:t>программ, позволяющие выявить логические ошибки в программе при ее выполнении; </a:t>
            </a:r>
          </a:p>
          <a:p>
            <a:r>
              <a:rPr lang="ru-RU" dirty="0" smtClean="0"/>
              <a:t>системы </a:t>
            </a:r>
            <a:r>
              <a:rPr lang="ru-RU" dirty="0"/>
              <a:t>документирования, позволяющие сохранять, загружать, выводить на печать тексты и результаты программ.</a:t>
            </a:r>
          </a:p>
          <a:p>
            <a:endParaRPr lang="ru-RU" dirty="0"/>
          </a:p>
        </p:txBody>
      </p:sp>
    </p:spTree>
    <p:extLst>
      <p:ext uri="{BB962C8B-B14F-4D97-AF65-F5344CB8AC3E}">
        <p14:creationId xmlns:p14="http://schemas.microsoft.com/office/powerpoint/2010/main" xmlns="" val="4019320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Типы ПО</a:t>
            </a:r>
            <a:endParaRPr lang="ru-RU" dirty="0"/>
          </a:p>
        </p:txBody>
      </p:sp>
      <p:sp>
        <p:nvSpPr>
          <p:cNvPr id="3" name="Объект 2"/>
          <p:cNvSpPr>
            <a:spLocks noGrp="1"/>
          </p:cNvSpPr>
          <p:nvPr>
            <p:ph idx="1"/>
          </p:nvPr>
        </p:nvSpPr>
        <p:spPr>
          <a:xfrm>
            <a:off x="457200" y="1882808"/>
            <a:ext cx="8229600" cy="2050248"/>
          </a:xfrm>
        </p:spPr>
        <p:txBody>
          <a:bodyPr/>
          <a:lstStyle/>
          <a:p>
            <a:r>
              <a:rPr lang="ru-RU" b="1" dirty="0"/>
              <a:t>системное</a:t>
            </a:r>
            <a:r>
              <a:rPr lang="ru-RU" dirty="0"/>
              <a:t> </a:t>
            </a:r>
            <a:r>
              <a:rPr lang="ru-RU" dirty="0" smtClean="0"/>
              <a:t>(общее) ПО</a:t>
            </a:r>
          </a:p>
          <a:p>
            <a:r>
              <a:rPr lang="ru-RU" b="1" dirty="0" smtClean="0"/>
              <a:t>прикладное</a:t>
            </a:r>
            <a:r>
              <a:rPr lang="ru-RU" dirty="0" smtClean="0"/>
              <a:t> (специальное) ПО</a:t>
            </a:r>
            <a:endParaRPr lang="ru-RU" dirty="0"/>
          </a:p>
        </p:txBody>
      </p:sp>
    </p:spTree>
    <p:extLst>
      <p:ext uri="{BB962C8B-B14F-4D97-AF65-F5344CB8AC3E}">
        <p14:creationId xmlns:p14="http://schemas.microsoft.com/office/powerpoint/2010/main" xmlns="" val="2157887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Структура и назначение программного обеспечения"/>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1600" y="476672"/>
            <a:ext cx="7704856" cy="5760640"/>
          </a:xfrm>
          <a:prstGeom prst="rect">
            <a:avLst/>
          </a:prstGeom>
          <a:noFill/>
          <a:ln>
            <a:noFill/>
          </a:ln>
        </p:spPr>
      </p:pic>
    </p:spTree>
    <p:extLst>
      <p:ext uri="{BB962C8B-B14F-4D97-AF65-F5344CB8AC3E}">
        <p14:creationId xmlns:p14="http://schemas.microsoft.com/office/powerpoint/2010/main" xmlns="" val="313398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Классы ПО</a:t>
            </a:r>
            <a:endParaRPr lang="ru-RU" dirty="0"/>
          </a:p>
        </p:txBody>
      </p:sp>
      <p:sp>
        <p:nvSpPr>
          <p:cNvPr id="3" name="Объект 2"/>
          <p:cNvSpPr>
            <a:spLocks noGrp="1"/>
          </p:cNvSpPr>
          <p:nvPr>
            <p:ph idx="1"/>
          </p:nvPr>
        </p:nvSpPr>
        <p:spPr/>
        <p:txBody>
          <a:bodyPr/>
          <a:lstStyle/>
          <a:p>
            <a:r>
              <a:rPr lang="ru-RU" dirty="0" smtClean="0"/>
              <a:t>системные </a:t>
            </a:r>
            <a:r>
              <a:rPr lang="ru-RU" dirty="0"/>
              <a:t>программы;</a:t>
            </a:r>
          </a:p>
          <a:p>
            <a:r>
              <a:rPr lang="ru-RU" dirty="0" smtClean="0"/>
              <a:t>прикладные </a:t>
            </a:r>
            <a:r>
              <a:rPr lang="ru-RU" dirty="0"/>
              <a:t>программы; </a:t>
            </a:r>
          </a:p>
          <a:p>
            <a:r>
              <a:rPr lang="ru-RU" dirty="0" smtClean="0"/>
              <a:t>инструментальные </a:t>
            </a:r>
            <a:r>
              <a:rPr lang="ru-RU" dirty="0"/>
              <a:t>программы (системы программирования). </a:t>
            </a:r>
          </a:p>
          <a:p>
            <a:endParaRPr lang="ru-RU" dirty="0"/>
          </a:p>
        </p:txBody>
      </p:sp>
    </p:spTree>
    <p:extLst>
      <p:ext uri="{BB962C8B-B14F-4D97-AF65-F5344CB8AC3E}">
        <p14:creationId xmlns:p14="http://schemas.microsoft.com/office/powerpoint/2010/main" xmlns="" val="287743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Классы программных продуктов"/>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528" y="548680"/>
            <a:ext cx="8424936" cy="5688632"/>
          </a:xfrm>
          <a:prstGeom prst="rect">
            <a:avLst/>
          </a:prstGeom>
          <a:noFill/>
          <a:ln>
            <a:noFill/>
          </a:ln>
        </p:spPr>
      </p:pic>
    </p:spTree>
    <p:extLst>
      <p:ext uri="{BB962C8B-B14F-4D97-AF65-F5344CB8AC3E}">
        <p14:creationId xmlns:p14="http://schemas.microsoft.com/office/powerpoint/2010/main" xmlns="" val="467979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834120"/>
          </a:xfrm>
        </p:spPr>
        <p:txBody>
          <a:bodyPr/>
          <a:lstStyle/>
          <a:p>
            <a:pPr marL="64008" indent="0">
              <a:buNone/>
            </a:pPr>
            <a:r>
              <a:rPr lang="ru-RU" b="1" dirty="0"/>
              <a:t>Системные программы</a:t>
            </a:r>
            <a:r>
              <a:rPr lang="ru-RU" dirty="0"/>
              <a:t> содержат базовые функции для организации процесса поиска и обработки информации, обслуживания составных частей компьютера и предоставляют пользователю удобные способы диалога с компьютером. </a:t>
            </a:r>
          </a:p>
          <a:p>
            <a:endParaRPr lang="ru-RU" dirty="0"/>
          </a:p>
        </p:txBody>
      </p:sp>
    </p:spTree>
    <p:extLst>
      <p:ext uri="{BB962C8B-B14F-4D97-AF65-F5344CB8AC3E}">
        <p14:creationId xmlns:p14="http://schemas.microsoft.com/office/powerpoint/2010/main" xmlns="" val="342110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smtClean="0"/>
              <a:t>Задачи системного</a:t>
            </a:r>
            <a:r>
              <a:rPr lang="ru-RU" sz="2800" dirty="0" smtClean="0"/>
              <a:t> </a:t>
            </a:r>
            <a:r>
              <a:rPr lang="ru-RU" sz="2800" i="1" dirty="0" smtClean="0"/>
              <a:t>программного обеспечения</a:t>
            </a:r>
            <a:r>
              <a:rPr lang="ru-RU" sz="2800" dirty="0" smtClean="0"/>
              <a:t>:</a:t>
            </a:r>
            <a:r>
              <a:rPr lang="ru-RU" sz="2800" dirty="0" smtClean="0"/>
              <a:t/>
            </a:r>
            <a:br>
              <a:rPr lang="ru-RU" sz="2800" dirty="0" smtClean="0"/>
            </a:br>
            <a:endParaRPr lang="ru-RU" sz="2800" dirty="0"/>
          </a:p>
        </p:txBody>
      </p:sp>
      <p:sp>
        <p:nvSpPr>
          <p:cNvPr id="3" name="Содержимое 2"/>
          <p:cNvSpPr>
            <a:spLocks noGrp="1"/>
          </p:cNvSpPr>
          <p:nvPr>
            <p:ph idx="1"/>
          </p:nvPr>
        </p:nvSpPr>
        <p:spPr/>
        <p:txBody>
          <a:bodyPr>
            <a:normAutofit fontScale="85000" lnSpcReduction="20000"/>
          </a:bodyPr>
          <a:lstStyle/>
          <a:p>
            <a:pPr lvl="0"/>
            <a:r>
              <a:rPr lang="ru-RU" dirty="0" smtClean="0"/>
              <a:t>создание </a:t>
            </a:r>
            <a:r>
              <a:rPr lang="ru-RU" dirty="0" smtClean="0"/>
              <a:t>операционной среды функционирования других программ;</a:t>
            </a:r>
          </a:p>
          <a:p>
            <a:pPr lvl="0"/>
            <a:r>
              <a:rPr lang="ru-RU" dirty="0" smtClean="0"/>
              <a:t>обеспечение надежной и эффективной работы самого компьютера и вычислительной сети;</a:t>
            </a:r>
          </a:p>
          <a:p>
            <a:pPr lvl="0"/>
            <a:r>
              <a:rPr lang="ru-RU" dirty="0" smtClean="0"/>
              <a:t>проведение диагностики, локализации сбоев, ошибок и отказов и профилактики аппаратуры компьютера и вычислительных сетей;</a:t>
            </a:r>
          </a:p>
          <a:p>
            <a:pPr lvl="0"/>
            <a:r>
              <a:rPr lang="ru-RU" dirty="0" smtClean="0"/>
              <a:t>выполнение вспомогательных технологических процессов (копирование, архивирование, восстановление файлов программ и баз данных и т.д.).</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001266"/>
          </a:xfrm>
        </p:spPr>
        <p:txBody>
          <a:bodyPr/>
          <a:lstStyle/>
          <a:p>
            <a:r>
              <a:rPr lang="ru-RU" dirty="0" smtClean="0"/>
              <a:t>Структура системного </a:t>
            </a:r>
            <a:r>
              <a:rPr lang="ru-RU" dirty="0" smtClean="0"/>
              <a:t>ПО</a:t>
            </a:r>
            <a:endParaRPr lang="ru-RU" dirty="0"/>
          </a:p>
        </p:txBody>
      </p:sp>
      <p:sp>
        <p:nvSpPr>
          <p:cNvPr id="3" name="Объект 2"/>
          <p:cNvSpPr>
            <a:spLocks noGrp="1"/>
          </p:cNvSpPr>
          <p:nvPr>
            <p:ph idx="1"/>
          </p:nvPr>
        </p:nvSpPr>
        <p:spPr>
          <a:xfrm>
            <a:off x="457200" y="5964188"/>
            <a:ext cx="8229600" cy="490620"/>
          </a:xfrm>
        </p:spPr>
        <p:txBody>
          <a:bodyPr>
            <a:normAutofit fontScale="25000" lnSpcReduction="20000"/>
          </a:bodyPr>
          <a:lstStyle/>
          <a:p>
            <a:r>
              <a:rPr lang="ru-RU" dirty="0" smtClean="0"/>
              <a:t>Операционные системы</a:t>
            </a:r>
          </a:p>
          <a:p>
            <a:r>
              <a:rPr lang="ru-RU" dirty="0"/>
              <a:t>Операционные оболочки </a:t>
            </a:r>
            <a:endParaRPr lang="ru-RU" dirty="0" smtClean="0"/>
          </a:p>
          <a:p>
            <a:r>
              <a:rPr lang="ru-RU" dirty="0" smtClean="0"/>
              <a:t>Утилиты (сервисные программы)</a:t>
            </a:r>
            <a:endParaRPr lang="ru-RU" dirty="0"/>
          </a:p>
        </p:txBody>
      </p:sp>
      <p:pic>
        <p:nvPicPr>
          <p:cNvPr id="1026" name="Picture 2" descr="Структура системного программного обеспечения"/>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544" y="1124744"/>
            <a:ext cx="7255387" cy="555350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728738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bc1850b232fa859c9e8687d42c35b465fd28d64a"/>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746</TotalTime>
  <Words>576</Words>
  <Application>Microsoft Office PowerPoint</Application>
  <PresentationFormat>Экран (4:3)</PresentationFormat>
  <Paragraphs>86</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Яркая</vt:lpstr>
      <vt:lpstr>Программное обеспечение</vt:lpstr>
      <vt:lpstr>Слайд 2</vt:lpstr>
      <vt:lpstr>Типы ПО</vt:lpstr>
      <vt:lpstr>Слайд 4</vt:lpstr>
      <vt:lpstr>Классы ПО</vt:lpstr>
      <vt:lpstr>Слайд 6</vt:lpstr>
      <vt:lpstr>Слайд 7</vt:lpstr>
      <vt:lpstr>Задачи системного программного обеспечения: </vt:lpstr>
      <vt:lpstr>Структура системного ПО</vt:lpstr>
      <vt:lpstr>Слайд 10</vt:lpstr>
      <vt:lpstr>Операционные системы </vt:lpstr>
      <vt:lpstr>Характеристики сравнения ОС</vt:lpstr>
      <vt:lpstr>Операционные оболочки </vt:lpstr>
      <vt:lpstr>Программы-оболочки</vt:lpstr>
      <vt:lpstr>Драйверы</vt:lpstr>
      <vt:lpstr>Сетевые операционные системы</vt:lpstr>
      <vt:lpstr>Сервисное ПО (утилиты)</vt:lpstr>
      <vt:lpstr>Прикладные программы</vt:lpstr>
      <vt:lpstr>Слайд 19</vt:lpstr>
      <vt:lpstr>Слайд 20</vt:lpstr>
      <vt:lpstr>Инструментальное программное обеспечение </vt:lpstr>
      <vt:lpstr>Структура комплекса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Программное обеспечение</dc:title>
  <dc:creator>Oxana D</dc:creator>
  <cp:lastModifiedBy>j-classroom</cp:lastModifiedBy>
  <cp:revision>33</cp:revision>
  <dcterms:created xsi:type="dcterms:W3CDTF">2017-10-15T13:12:15Z</dcterms:created>
  <dcterms:modified xsi:type="dcterms:W3CDTF">2019-09-06T09:37:36Z</dcterms:modified>
</cp:coreProperties>
</file>