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73" r:id="rId7"/>
    <p:sldId id="263" r:id="rId8"/>
    <p:sldId id="264" r:id="rId9"/>
    <p:sldId id="265" r:id="rId10"/>
    <p:sldId id="266" r:id="rId11"/>
    <p:sldId id="285" r:id="rId12"/>
    <p:sldId id="290" r:id="rId13"/>
    <p:sldId id="288" r:id="rId14"/>
    <p:sldId id="291" r:id="rId15"/>
    <p:sldId id="289" r:id="rId16"/>
    <p:sldId id="271" r:id="rId17"/>
    <p:sldId id="287" r:id="rId18"/>
    <p:sldId id="283" r:id="rId19"/>
    <p:sldId id="270" r:id="rId20"/>
    <p:sldId id="272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FD606-0B77-4EB3-B471-178C53FF3300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B9AF5-5C82-447C-B95F-8ACAC6698C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lcon.pro.tilda.ws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cheaz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lematika.ru/" TargetMode="External"/><Relationship Id="rId5" Type="http://schemas.openxmlformats.org/officeDocument/2006/relationships/hyperlink" Target="https://www.ekra.ru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1556792"/>
            <a:ext cx="8928992" cy="1521514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/>
              <a:t>Редизайн и оптимизация </a:t>
            </a:r>
            <a:br>
              <a:rPr lang="ru-RU" sz="3400" dirty="0" smtClean="0"/>
            </a:br>
            <a:r>
              <a:rPr lang="ru-RU" sz="3400" dirty="0" err="1" smtClean="0"/>
              <a:t>веб-сайта</a:t>
            </a:r>
            <a:r>
              <a:rPr lang="ru-RU" sz="3400" dirty="0" smtClean="0"/>
              <a:t> ООО «ЭлектроКонстракшн»</a:t>
            </a:r>
            <a:endParaRPr lang="ru-RU" sz="3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3356992"/>
            <a:ext cx="3056384" cy="1921768"/>
          </a:xfrm>
        </p:spPr>
        <p:txBody>
          <a:bodyPr>
            <a:normAutofit/>
          </a:bodyPr>
          <a:lstStyle/>
          <a:p>
            <a:pPr algn="l"/>
            <a:r>
              <a:rPr lang="ru-RU" alt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Выполнила: студентка гр. КТ-43-15</a:t>
            </a:r>
          </a:p>
          <a:p>
            <a:pPr algn="l"/>
            <a:r>
              <a:rPr lang="ru-RU" alt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Павлова М.В.</a:t>
            </a:r>
          </a:p>
          <a:p>
            <a:pPr algn="l"/>
            <a:r>
              <a:rPr lang="ru-RU" alt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Научный руководитель: к.п.н., доцент </a:t>
            </a:r>
            <a:endParaRPr lang="en-US" altLang="ru-RU" sz="1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ru-RU" alt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Алексеева</a:t>
            </a:r>
            <a:r>
              <a:rPr lang="en-US" alt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Н.Р</a:t>
            </a:r>
            <a:r>
              <a:rPr lang="ru-RU" alt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0"/>
            <a:ext cx="59766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ru-RU" sz="1600" dirty="0" smtClean="0"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600" dirty="0" smtClean="0">
                <a:cs typeface="Times New Roman" panose="02020603050405020304" pitchFamily="18" charset="0"/>
              </a:rPr>
              <a:t>ВЫПУСКНАЯ КВАЛИФИКАЦИОННАЯ РАБОТА БАКАЛАВРА</a:t>
            </a:r>
          </a:p>
          <a:p>
            <a:pPr algn="ctr">
              <a:defRPr/>
            </a:pPr>
            <a:r>
              <a:rPr lang="ru-RU" altLang="ru-RU" sz="1600" dirty="0" smtClean="0">
                <a:cs typeface="Times New Roman" panose="02020603050405020304" pitchFamily="18" charset="0"/>
              </a:rPr>
              <a:t>по направлению подготовки</a:t>
            </a:r>
          </a:p>
          <a:p>
            <a:pPr algn="ctr">
              <a:defRPr/>
            </a:pPr>
            <a:r>
              <a:rPr lang="ru-RU" altLang="ru-RU" sz="1600" dirty="0" smtClean="0">
                <a:cs typeface="Times New Roman" panose="02020603050405020304" pitchFamily="18" charset="0"/>
              </a:rPr>
              <a:t> 09.03.03 «Прикладная информатика» </a:t>
            </a:r>
          </a:p>
          <a:p>
            <a:pPr algn="ctr">
              <a:defRPr/>
            </a:pPr>
            <a:r>
              <a:rPr lang="ru-RU" altLang="ru-RU" sz="1600" dirty="0" smtClean="0">
                <a:cs typeface="Times New Roman" panose="02020603050405020304" pitchFamily="18" charset="0"/>
              </a:rPr>
              <a:t>(профиль «Прикладная информатика в дизайне»)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 smtClean="0"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r>
              <a:rPr lang="ru-RU" altLang="ru-RU" dirty="0" smtClean="0">
                <a:cs typeface="Times New Roman" panose="02020603050405020304" pitchFamily="18" charset="0"/>
              </a:rPr>
              <a:t>Чебоксары - 2019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t="20799"/>
          <a:stretch>
            <a:fillRect/>
          </a:stretch>
        </p:blipFill>
        <p:spPr bwMode="auto">
          <a:xfrm>
            <a:off x="1331640" y="1412776"/>
            <a:ext cx="6336704" cy="197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73016"/>
            <a:ext cx="5876794" cy="227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7944" y="836712"/>
            <a:ext cx="110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/>
              <a:t>Шрифты</a:t>
            </a:r>
            <a:endParaRPr lang="ru-RU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8488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332656"/>
            <a:ext cx="51219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Логотип компании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«ЭлектроКонстракшн»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вная1.jpg"/>
          <p:cNvPicPr/>
          <p:nvPr/>
        </p:nvPicPr>
        <p:blipFill>
          <a:blip r:embed="rId2" cstate="print"/>
          <a:srcRect b="61414"/>
          <a:stretch>
            <a:fillRect/>
          </a:stretch>
        </p:blipFill>
        <p:spPr>
          <a:xfrm>
            <a:off x="539552" y="0"/>
            <a:ext cx="3888432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главная1.jpg"/>
          <p:cNvPicPr/>
          <p:nvPr/>
        </p:nvPicPr>
        <p:blipFill>
          <a:blip r:embed="rId2" cstate="print"/>
          <a:srcRect t="48658"/>
          <a:stretch>
            <a:fillRect/>
          </a:stretch>
        </p:blipFill>
        <p:spPr>
          <a:xfrm>
            <a:off x="4716016" y="116632"/>
            <a:ext cx="3960440" cy="6669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главная1.jpg"/>
          <p:cNvPicPr/>
          <p:nvPr/>
        </p:nvPicPr>
        <p:blipFill>
          <a:blip r:embed="rId2" cstate="print"/>
          <a:srcRect t="38777" b="52186"/>
          <a:stretch>
            <a:fillRect/>
          </a:stretch>
        </p:blipFill>
        <p:spPr>
          <a:xfrm>
            <a:off x="539552" y="5661248"/>
            <a:ext cx="3888432" cy="11967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дукция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908720"/>
            <a:ext cx="5779235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260648"/>
            <a:ext cx="439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Страница «Продукция»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3600401" cy="231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Карточка товара</a:t>
            </a:r>
          </a:p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«Шкафы распределения оперативного тока»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карточ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2103" y="188640"/>
            <a:ext cx="3485781" cy="659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слуги.jpg"/>
          <p:cNvPicPr/>
          <p:nvPr/>
        </p:nvPicPr>
        <p:blipFill>
          <a:blip r:embed="rId2" cstate="print"/>
          <a:srcRect r="2131"/>
          <a:stretch>
            <a:fillRect/>
          </a:stretch>
        </p:blipFill>
        <p:spPr>
          <a:xfrm>
            <a:off x="4355976" y="99470"/>
            <a:ext cx="3433809" cy="6641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692696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Страница «Услуги»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1700808"/>
            <a:ext cx="44644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" indent="457200" algn="just" eaLnBrk="0" fontAlgn="base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  <a:tabLst>
                <a:tab pos="630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Calibri Light" pitchFamily="34" charset="0"/>
              </a:rPr>
              <a:t>составление семантического ядра;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Calibri Light" pitchFamily="34" charset="0"/>
            </a:endParaRPr>
          </a:p>
          <a:p>
            <a:pPr marL="36000" indent="457200" algn="just" eaLnBrk="0" fontAlgn="base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  <a:tabLst>
                <a:tab pos="630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Calibri Light" pitchFamily="34" charset="0"/>
              </a:rPr>
              <a:t>контентная оптимизация;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Calibri Light" pitchFamily="34" charset="0"/>
            </a:endParaRPr>
          </a:p>
          <a:p>
            <a:pPr marL="36000" indent="457200" algn="just" eaLnBrk="0" fontAlgn="base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  <a:tabLst>
                <a:tab pos="630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оптимизация  изображений;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Calibri Light" pitchFamily="34" charset="0"/>
            </a:endParaRPr>
          </a:p>
          <a:p>
            <a:pPr marL="36000" indent="457200" algn="just" eaLnBrk="0" fontAlgn="base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  <a:tabLst>
                <a:tab pos="630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оптимизация мета-тегов и тегов h1, h2, h3;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Calibri Light" pitchFamily="34" charset="0"/>
            </a:endParaRPr>
          </a:p>
          <a:p>
            <a:pPr marL="36000" indent="457200" algn="just" eaLnBrk="0" fontAlgn="base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  <a:tabLst>
                <a:tab pos="630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Calibri Light" pitchFamily="34" charset="0"/>
              </a:rPr>
              <a:t>оптимизация юзабилити;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Calibri Light" pitchFamily="34" charset="0"/>
            </a:endParaRPr>
          </a:p>
          <a:p>
            <a:pPr marL="36000" indent="457200" algn="just" eaLnBrk="0" fontAlgn="base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  <a:tabLst>
                <a:tab pos="630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отображение ссылок;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Calibri Light" pitchFamily="34" charset="0"/>
            </a:endParaRPr>
          </a:p>
          <a:p>
            <a:pPr marL="36000" indent="457200" algn="just" eaLnBrk="0" fontAlgn="base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  <a:tabLst>
                <a:tab pos="6300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Calibri Light" pitchFamily="34" charset="0"/>
              </a:rPr>
              <a:t>robots.txt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Calibri Light" pitchFamily="34" charset="0"/>
              </a:rPr>
              <a:t>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Calibri Light" pitchFamily="34" charset="0"/>
              </a:rPr>
              <a:t>sitemap.xml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Calibri Light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Этапы оптимизации </a:t>
            </a: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веб-сайта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ООО «ЭлектроКонстракшн»:</a:t>
            </a:r>
            <a:endParaRPr lang="ru-RU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845" y="1628800"/>
            <a:ext cx="4244643" cy="2738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2779" r="2722"/>
          <a:stretch>
            <a:fillRect/>
          </a:stretch>
        </p:blipFill>
        <p:spPr bwMode="auto">
          <a:xfrm>
            <a:off x="3995936" y="3501008"/>
            <a:ext cx="3910610" cy="3141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72808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Этапы тестирования: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72816"/>
            <a:ext cx="6840760" cy="2550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  <a:tabLst>
                <a:tab pos="630000" algn="l"/>
              </a:tabLst>
            </a:pPr>
            <a:r>
              <a:rPr lang="ru-RU" dirty="0" smtClean="0"/>
              <a:t>функциональное тестирование;</a:t>
            </a:r>
          </a:p>
          <a:p>
            <a:pPr lvl="0" indent="4572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  <a:tabLst>
                <a:tab pos="630000" algn="l"/>
              </a:tabLst>
            </a:pPr>
            <a:r>
              <a:rPr lang="ru-RU" dirty="0" smtClean="0"/>
              <a:t>тестирование удобства использования и восприятия;</a:t>
            </a:r>
          </a:p>
          <a:p>
            <a:pPr lvl="0" indent="4572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  <a:tabLst>
                <a:tab pos="630000" algn="l"/>
              </a:tabLst>
            </a:pPr>
            <a:r>
              <a:rPr lang="ru-RU" dirty="0" smtClean="0"/>
              <a:t>кроссбраузерное тестирование</a:t>
            </a:r>
            <a:r>
              <a:rPr lang="en-US" dirty="0" smtClean="0"/>
              <a:t>;</a:t>
            </a:r>
            <a:endParaRPr lang="ru-RU" dirty="0" smtClean="0"/>
          </a:p>
          <a:p>
            <a:pPr lvl="0" indent="4572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  <a:tabLst>
                <a:tab pos="630000" algn="l"/>
              </a:tabLst>
            </a:pPr>
            <a:r>
              <a:rPr lang="ru-RU" dirty="0" smtClean="0"/>
              <a:t>тестирование производительности;</a:t>
            </a:r>
          </a:p>
          <a:p>
            <a:pPr lvl="0" indent="4572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  <a:tabLst>
                <a:tab pos="630000" algn="l"/>
              </a:tabLst>
            </a:pPr>
            <a:r>
              <a:rPr lang="ru-RU" dirty="0" smtClean="0"/>
              <a:t>адаптивность;</a:t>
            </a:r>
          </a:p>
          <a:p>
            <a:pPr lvl="0" indent="4572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  <a:tabLst>
                <a:tab pos="630000" algn="l"/>
              </a:tabLst>
            </a:pPr>
            <a:r>
              <a:rPr lang="ru-RU" dirty="0" smtClean="0"/>
              <a:t>эффективность сайта.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943600" cy="2124075"/>
          </a:xfrm>
          <a:prstGeom prst="rect">
            <a:avLst/>
          </a:prstGeom>
          <a:noFill/>
        </p:spPr>
      </p:pic>
      <p:pic>
        <p:nvPicPr>
          <p:cNvPr id="35841" name="Рисунок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752" y="3861048"/>
            <a:ext cx="5943600" cy="211455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469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4664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тестирования производительности системой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PageSpeed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b="2340"/>
          <a:stretch>
            <a:fillRect/>
          </a:stretch>
        </p:blipFill>
        <p:spPr bwMode="auto">
          <a:xfrm>
            <a:off x="979934" y="1513732"/>
            <a:ext cx="7264474" cy="450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9752" y="476672"/>
            <a:ext cx="4573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Мобильная версия сайта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507288" cy="3456383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Calibri Light" pitchFamily="34" charset="0"/>
                <a:cs typeface="Calibri Light" pitchFamily="34" charset="0"/>
              </a:rPr>
              <a:t>Актуальность данной выпускной квалификационной работы обусловлена тем, что редизайн и оптимизация сайта для компании «ЭлектроКонстракшн» позволит повысить узнаваемость компании на рынке аналогичной продукции, увеличить клиентскую базу, следовательно, и увеличить доход организации.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76672"/>
            <a:ext cx="3300904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84784"/>
            <a:ext cx="777686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dirty="0" smtClean="0">
                <a:latin typeface="Calibri Light" pitchFamily="34" charset="0"/>
                <a:cs typeface="Calibri Light" pitchFamily="34" charset="0"/>
              </a:rPr>
              <a:t>В ходе выполнения выпускной квалификационной работы была достигнута основная цель проекта – выполнен  глубокий редизайн и проведен ряд работ по оптимизации сайта ООО «ЭлектроКонстракшн»</a:t>
            </a:r>
          </a:p>
          <a:p>
            <a:pPr indent="457200" algn="just">
              <a:lnSpc>
                <a:spcPct val="150000"/>
              </a:lnSpc>
            </a:pPr>
            <a:endParaRPr lang="ru-RU" dirty="0" smtClean="0">
              <a:latin typeface="Calibri Light" pitchFamily="34" charset="0"/>
              <a:cs typeface="Calibri Light" pitchFamily="34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Для достижения поставленной цели проведен ряд действий:</a:t>
            </a:r>
          </a:p>
          <a:p>
            <a:pPr lvl="1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 smtClean="0">
                <a:latin typeface="Calibri Light" pitchFamily="34" charset="0"/>
                <a:ea typeface="Calibri" pitchFamily="34" charset="0"/>
                <a:cs typeface="Calibri Light" pitchFamily="34" charset="0"/>
              </a:rPr>
              <a:t>проведен </a:t>
            </a:r>
            <a:r>
              <a:rPr lang="ru-RU" dirty="0" smtClean="0">
                <a:latin typeface="Calibri Light" pitchFamily="34" charset="0"/>
                <a:ea typeface="Calibri" pitchFamily="34" charset="0"/>
                <a:cs typeface="Calibri Light" pitchFamily="34" charset="0"/>
              </a:rPr>
              <a:t>анализ </a:t>
            </a:r>
            <a:r>
              <a:rPr lang="ru-RU" dirty="0" smtClean="0">
                <a:latin typeface="Calibri Light" pitchFamily="34" charset="0"/>
                <a:ea typeface="Calibri" pitchFamily="34" charset="0"/>
                <a:cs typeface="Calibri Light" pitchFamily="34" charset="0"/>
              </a:rPr>
              <a:t>действующего на момент </a:t>
            </a:r>
            <a:r>
              <a:rPr lang="ru-RU" dirty="0" smtClean="0">
                <a:latin typeface="Calibri Light" pitchFamily="34" charset="0"/>
                <a:ea typeface="Calibri" pitchFamily="34" charset="0"/>
                <a:cs typeface="Calibri Light" pitchFamily="34" charset="0"/>
              </a:rPr>
              <a:t>обращения </a:t>
            </a:r>
            <a:r>
              <a:rPr lang="ru-RU" dirty="0" smtClean="0">
                <a:latin typeface="Calibri Light" pitchFamily="34" charset="0"/>
                <a:ea typeface="Calibri" pitchFamily="34" charset="0"/>
                <a:cs typeface="Calibri Light" pitchFamily="34" charset="0"/>
              </a:rPr>
              <a:t>сайта;</a:t>
            </a:r>
            <a:endParaRPr lang="ru-RU" sz="1050" dirty="0" smtClean="0">
              <a:latin typeface="Calibri Light" pitchFamily="34" charset="0"/>
              <a:cs typeface="Calibri Light" pitchFamily="34" charset="0"/>
            </a:endParaRPr>
          </a:p>
          <a:p>
            <a:pPr lvl="1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 smtClean="0">
                <a:latin typeface="Calibri Light" pitchFamily="34" charset="0"/>
                <a:ea typeface="Calibri" pitchFamily="34" charset="0"/>
                <a:cs typeface="Calibri Light" pitchFamily="34" charset="0"/>
              </a:rPr>
              <a:t>на основе проведенного  анализа выполнены редизайн и оптимизация сайта;</a:t>
            </a:r>
            <a:endParaRPr lang="ru-RU" sz="1050" dirty="0" smtClean="0">
              <a:latin typeface="Calibri Light" pitchFamily="34" charset="0"/>
              <a:cs typeface="Calibri Light" pitchFamily="34" charset="0"/>
            </a:endParaRPr>
          </a:p>
          <a:p>
            <a:pPr lvl="1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 smtClean="0">
                <a:latin typeface="Calibri Light" pitchFamily="34" charset="0"/>
                <a:ea typeface="Calibri" pitchFamily="34" charset="0"/>
                <a:cs typeface="Calibri Light" pitchFamily="34" charset="0"/>
              </a:rPr>
              <a:t>проведены тестирование и проверка сайта на работоспособность.</a:t>
            </a:r>
            <a:endParaRPr lang="ru-RU" sz="2800" dirty="0" smtClean="0">
              <a:latin typeface="Calibri Light" pitchFamily="34" charset="0"/>
              <a:cs typeface="Calibri Light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95736" y="2492896"/>
          <a:ext cx="5184576" cy="1645528"/>
        </p:xfrm>
        <a:graphic>
          <a:graphicData uri="http://schemas.openxmlformats.org/drawingml/2006/table">
            <a:tbl>
              <a:tblPr/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5528">
                <a:tc>
                  <a:txBody>
                    <a:bodyPr/>
                    <a:lstStyle/>
                    <a:p>
                      <a:r>
                        <a:rPr lang="en-US" sz="4000" b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/>
                        </a:rPr>
                        <a:t>elcon.pro.tilda.ws</a:t>
                      </a:r>
                      <a:endParaRPr lang="en-US" sz="4000" b="1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futura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futura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780928"/>
            <a:ext cx="64411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56937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b="1" dirty="0" smtClean="0">
                <a:latin typeface="Calibri Light" pitchFamily="34" charset="0"/>
                <a:cs typeface="Calibri Light" pitchFamily="34" charset="0"/>
              </a:rPr>
              <a:t>Цель работы:</a:t>
            </a:r>
          </a:p>
          <a:p>
            <a:pPr>
              <a:lnSpc>
                <a:spcPct val="170000"/>
              </a:lnSpc>
              <a:buNone/>
            </a:pPr>
            <a:r>
              <a:rPr lang="ru-RU" b="1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Редизайн и оптимизация </a:t>
            </a:r>
            <a:r>
              <a:rPr lang="ru-RU" dirty="0" err="1" smtClean="0">
                <a:latin typeface="Calibri Light" pitchFamily="34" charset="0"/>
                <a:cs typeface="Calibri Light" pitchFamily="34" charset="0"/>
              </a:rPr>
              <a:t>веб-сайта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 ООО «ЭлектроКонстракшн»</a:t>
            </a:r>
          </a:p>
          <a:p>
            <a:pPr>
              <a:lnSpc>
                <a:spcPct val="170000"/>
              </a:lnSpc>
              <a:buNone/>
            </a:pPr>
            <a:r>
              <a:rPr lang="ru-RU" b="1" dirty="0" smtClean="0">
                <a:latin typeface="Calibri Light" pitchFamily="34" charset="0"/>
                <a:cs typeface="Calibri Light" pitchFamily="34" charset="0"/>
              </a:rPr>
              <a:t>Задачи: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провести анализ действующего сайта ООО «ЭлектроКонстракшн»;</a:t>
            </a:r>
          </a:p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на основе проведенного  анализа выполнить редизайн и оптимизацию сайта;</a:t>
            </a:r>
          </a:p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провести тестирование/проверить сайт на работоспособность.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 smtClean="0"/>
              <a:t>Анализ действующего сайта ООО «ЭлектроКонстракшн»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89" y="1340768"/>
            <a:ext cx="9063911" cy="1876797"/>
          </a:xfrm>
          <a:prstGeom prst="rect">
            <a:avLst/>
          </a:prstGeom>
          <a:noFill/>
        </p:spPr>
      </p:pic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9643"/>
            <a:ext cx="8721080" cy="3312333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лавна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58297"/>
          <a:stretch>
            <a:fillRect/>
          </a:stretch>
        </p:blipFill>
        <p:spPr>
          <a:xfrm>
            <a:off x="1259632" y="836712"/>
            <a:ext cx="3204556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одержимое 3" descr="главная.jpg"/>
          <p:cNvPicPr>
            <a:picLocks noChangeAspect="1"/>
          </p:cNvPicPr>
          <p:nvPr/>
        </p:nvPicPr>
        <p:blipFill>
          <a:blip r:embed="rId3" cstate="print"/>
          <a:srcRect t="42212"/>
          <a:stretch>
            <a:fillRect/>
          </a:stretch>
        </p:blipFill>
        <p:spPr>
          <a:xfrm>
            <a:off x="5076056" y="836712"/>
            <a:ext cx="2951018" cy="58822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843808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Страница «Главная»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33265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сайтов конкурентов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104456" cy="175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24944"/>
            <a:ext cx="4176464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581128"/>
            <a:ext cx="4176463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652120" y="3212976"/>
            <a:ext cx="24117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ООО НПП «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Экра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» </a:t>
            </a:r>
            <a:r>
              <a:rPr lang="ru-RU" sz="16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https://www.ekra.ru/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51874" y="5013176"/>
            <a:ext cx="2392126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ООО «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Релематика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» </a:t>
            </a:r>
            <a:r>
              <a:rPr lang="ru-RU" sz="16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https://relematika.ru/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1772816"/>
            <a:ext cx="2304256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АО «ЧЭАЗ» </a:t>
            </a:r>
            <a:r>
              <a:rPr lang="ru-RU" sz="16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/>
              </a:rPr>
              <a:t>http://www.cheaz.ru/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723"/>
          <a:stretch>
            <a:fillRect/>
          </a:stretch>
        </p:blipFill>
        <p:spPr bwMode="auto">
          <a:xfrm>
            <a:off x="4716016" y="1340768"/>
            <a:ext cx="4283968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1720" y="332656"/>
            <a:ext cx="545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эффективности сайта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564904"/>
            <a:ext cx="4176464" cy="2637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Calibri Light" pitchFamily="34" charset="0"/>
                <a:ea typeface="Calibri" pitchFamily="34" charset="0"/>
                <a:cs typeface="Calibri Light" pitchFamily="34" charset="0"/>
              </a:rPr>
              <a:t>не прописаны </a:t>
            </a:r>
            <a:r>
              <a:rPr lang="en-US" sz="1600" dirty="0" smtClean="0">
                <a:latin typeface="Calibri Light" pitchFamily="34" charset="0"/>
                <a:ea typeface="Calibri" pitchFamily="34" charset="0"/>
                <a:cs typeface="Calibri Light" pitchFamily="34" charset="0"/>
              </a:rPr>
              <a:t>description</a:t>
            </a:r>
            <a:r>
              <a:rPr lang="ru-RU" sz="1600" dirty="0" smtClean="0">
                <a:latin typeface="Calibri Light" pitchFamily="34" charset="0"/>
                <a:ea typeface="Calibri" pitchFamily="34" charset="0"/>
                <a:cs typeface="Calibri Light" pitchFamily="34" charset="0"/>
              </a:rPr>
              <a:t> и </a:t>
            </a:r>
            <a:r>
              <a:rPr lang="en-US" sz="1600" dirty="0" smtClean="0">
                <a:latin typeface="Calibri Light" pitchFamily="34" charset="0"/>
                <a:ea typeface="Calibri" pitchFamily="34" charset="0"/>
                <a:cs typeface="Calibri Light" pitchFamily="34" charset="0"/>
              </a:rPr>
              <a:t>keywords</a:t>
            </a:r>
            <a:r>
              <a:rPr lang="ru-RU" sz="1600" dirty="0" smtClean="0">
                <a:latin typeface="Calibri Light" pitchFamily="34" charset="0"/>
                <a:ea typeface="Calibri" pitchFamily="34" charset="0"/>
                <a:cs typeface="Calibri Light" pitchFamily="34" charset="0"/>
              </a:rPr>
              <a:t>; </a:t>
            </a:r>
            <a:endParaRPr lang="ru-RU" sz="1600" dirty="0" smtClean="0">
              <a:latin typeface="Calibri Light" pitchFamily="34" charset="0"/>
              <a:cs typeface="Calibri Light" pitchFamily="34" charset="0"/>
            </a:endParaRPr>
          </a:p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Calibri Light" pitchFamily="34" charset="0"/>
                <a:ea typeface="Calibri" pitchFamily="34" charset="0"/>
                <a:cs typeface="Calibri Light" pitchFamily="34" charset="0"/>
              </a:rPr>
              <a:t>не использован заголовок уровня Н1;</a:t>
            </a:r>
          </a:p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latin typeface="Calibri Light" pitchFamily="34" charset="0"/>
                <a:cs typeface="Calibri Light" pitchFamily="34" charset="0"/>
              </a:rPr>
              <a:t>URL </a:t>
            </a:r>
            <a:r>
              <a:rPr lang="ru-RU" sz="1600" dirty="0" smtClean="0">
                <a:latin typeface="Calibri Light" pitchFamily="34" charset="0"/>
                <a:cs typeface="Calibri Light" pitchFamily="34" charset="0"/>
              </a:rPr>
              <a:t>не является </a:t>
            </a:r>
            <a:r>
              <a:rPr lang="ru-RU" sz="1600" dirty="0" err="1" smtClean="0">
                <a:latin typeface="Calibri Light" pitchFamily="34" charset="0"/>
                <a:cs typeface="Calibri Light" pitchFamily="34" charset="0"/>
              </a:rPr>
              <a:t>человекопонятным</a:t>
            </a:r>
            <a:r>
              <a:rPr lang="ru-RU" sz="1600" dirty="0" smtClean="0">
                <a:latin typeface="Calibri Light" pitchFamily="34" charset="0"/>
                <a:cs typeface="Calibri Light" pitchFamily="34" charset="0"/>
              </a:rPr>
              <a:t>;</a:t>
            </a:r>
          </a:p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Calibri Light" pitchFamily="34" charset="0"/>
                <a:cs typeface="Calibri Light" pitchFamily="34" charset="0"/>
              </a:rPr>
              <a:t>большой вес изображений;</a:t>
            </a:r>
          </a:p>
          <a:p>
            <a:pPr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Calibri Light" pitchFamily="34" charset="0"/>
                <a:ea typeface="Calibri" pitchFamily="34" charset="0"/>
                <a:cs typeface="Calibri Light" pitchFamily="34" charset="0"/>
              </a:rPr>
              <a:t>слабая скорость загрузки сайта;</a:t>
            </a:r>
            <a:endParaRPr lang="ru-RU" sz="1600" dirty="0" smtClean="0">
              <a:latin typeface="Calibri Light" pitchFamily="34" charset="0"/>
              <a:cs typeface="Calibri Light" pitchFamily="34" charset="0"/>
            </a:endParaRPr>
          </a:p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Calibri Light" pitchFamily="34" charset="0"/>
                <a:ea typeface="Calibri" pitchFamily="34" charset="0"/>
                <a:cs typeface="Calibri Light" pitchFamily="34" charset="0"/>
              </a:rPr>
              <a:t>неправильно распределены ключевые слова на странице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4482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 Light" pitchFamily="34" charset="0"/>
              </a:rPr>
              <a:t>В результате проведенного анализа выявлены следующие недочеты:</a:t>
            </a:r>
            <a:endParaRPr lang="ru-RU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oup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751" y="1844824"/>
            <a:ext cx="8520721" cy="31510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548680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сайта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дукция 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4104456" cy="5373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продукция 3(2).jpg"/>
          <p:cNvPicPr/>
          <p:nvPr/>
        </p:nvPicPr>
        <p:blipFill>
          <a:blip r:embed="rId3" cstate="print"/>
          <a:srcRect r="1664"/>
          <a:stretch>
            <a:fillRect/>
          </a:stretch>
        </p:blipFill>
        <p:spPr>
          <a:xfrm>
            <a:off x="5544616" y="144016"/>
            <a:ext cx="3275856" cy="6597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1" name="Рисунок 0" descr="прототип главной.jpg"/>
          <p:cNvPicPr>
            <a:picLocks noChangeAspect="1" noChangeArrowheads="1"/>
          </p:cNvPicPr>
          <p:nvPr/>
        </p:nvPicPr>
        <p:blipFill>
          <a:blip r:embed="rId4" cstate="print"/>
          <a:srcRect t="48378"/>
          <a:stretch>
            <a:fillRect/>
          </a:stretch>
        </p:blipFill>
        <p:spPr bwMode="auto">
          <a:xfrm>
            <a:off x="0" y="9372600"/>
            <a:ext cx="3124200" cy="8429625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891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Рисунок 14, 15 – Прототип главной страницы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780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7781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Прототип страницы продукция и карточки товара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2952</TotalTime>
  <Words>378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Lucida Sans Unicode</vt:lpstr>
      <vt:lpstr>tfutura</vt:lpstr>
      <vt:lpstr>Times New Roman</vt:lpstr>
      <vt:lpstr>Verdana</vt:lpstr>
      <vt:lpstr>Wingdings</vt:lpstr>
      <vt:lpstr>Wingdings 2</vt:lpstr>
      <vt:lpstr>Wingdings 3</vt:lpstr>
      <vt:lpstr>Открытая</vt:lpstr>
      <vt:lpstr>Редизайн и оптимизация  веб-сайта ООО «ЭлектроКонстракшн»</vt:lpstr>
      <vt:lpstr>Актуальность</vt:lpstr>
      <vt:lpstr>Цели и задачи</vt:lpstr>
      <vt:lpstr>Анализ действующего сайта ООО «ЭлектроКонстракшн»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тестирования: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Редизайн и оптимизация веб-сайта ООО «ЭлектроКонстракшн»</dc:title>
  <dc:creator>Marina</dc:creator>
  <cp:lastModifiedBy>alexis-04@mail.ru</cp:lastModifiedBy>
  <cp:revision>11</cp:revision>
  <dcterms:created xsi:type="dcterms:W3CDTF">2019-06-08T07:40:07Z</dcterms:created>
  <dcterms:modified xsi:type="dcterms:W3CDTF">2019-06-18T17:11:41Z</dcterms:modified>
</cp:coreProperties>
</file>