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3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C42AD-65AD-4419-A35A-350E74A053D7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8B9C9-3CD1-407D-AD6C-DBAF1A42AD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C42AD-65AD-4419-A35A-350E74A053D7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8B9C9-3CD1-407D-AD6C-DBAF1A42AD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C42AD-65AD-4419-A35A-350E74A053D7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8B9C9-3CD1-407D-AD6C-DBAF1A42AD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C42AD-65AD-4419-A35A-350E74A053D7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8B9C9-3CD1-407D-AD6C-DBAF1A42AD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C42AD-65AD-4419-A35A-350E74A053D7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8B9C9-3CD1-407D-AD6C-DBAF1A42AD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C42AD-65AD-4419-A35A-350E74A053D7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8B9C9-3CD1-407D-AD6C-DBAF1A42AD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C42AD-65AD-4419-A35A-350E74A053D7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8B9C9-3CD1-407D-AD6C-DBAF1A42AD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C42AD-65AD-4419-A35A-350E74A053D7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8B9C9-3CD1-407D-AD6C-DBAF1A42AD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C42AD-65AD-4419-A35A-350E74A053D7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8B9C9-3CD1-407D-AD6C-DBAF1A42AD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C42AD-65AD-4419-A35A-350E74A053D7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8B9C9-3CD1-407D-AD6C-DBAF1A42AD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C42AD-65AD-4419-A35A-350E74A053D7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8B9C9-3CD1-407D-AD6C-DBAF1A42AD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C42AD-65AD-4419-A35A-350E74A053D7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D8B9C9-3CD1-407D-AD6C-DBAF1A42ADA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Вычисления в Лиспе</a:t>
            </a:r>
          </a:p>
          <a:p>
            <a:pPr algn="ctr">
              <a:buNone/>
            </a:pPr>
            <a:r>
              <a:rPr lang="ru-RU" b="1" dirty="0" smtClean="0"/>
              <a:t>Понятие формы</a:t>
            </a:r>
          </a:p>
          <a:p>
            <a:pPr>
              <a:buNone/>
            </a:pPr>
            <a:r>
              <a:rPr lang="ru-RU" dirty="0" smtClean="0"/>
              <a:t>Под формой понимается символьное выражение (</a:t>
            </a:r>
            <a:r>
              <a:rPr lang="en-US" dirty="0" smtClean="0"/>
              <a:t>S</a:t>
            </a:r>
            <a:r>
              <a:rPr lang="ru-RU" dirty="0" smtClean="0"/>
              <a:t>-выражение), значение которого может быть найдено интерпретатором. Мы уже встречались с простыми формами языка: константами, переменными, </a:t>
            </a:r>
            <a:r>
              <a:rPr lang="ru-RU" dirty="0" err="1" smtClean="0"/>
              <a:t>лямбда-вызовами</a:t>
            </a:r>
            <a:r>
              <a:rPr lang="ru-RU" dirty="0" smtClean="0"/>
              <a:t>, вызовами функций и их сочетаниями.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Кроме них были рассмотрены специальные формы, такие как </a:t>
            </a:r>
            <a:r>
              <a:rPr lang="en-US" dirty="0" smtClean="0"/>
              <a:t>quote, </a:t>
            </a:r>
            <a:r>
              <a:rPr lang="en-US" dirty="0" err="1" smtClean="0"/>
              <a:t>setq</a:t>
            </a:r>
            <a:r>
              <a:rPr lang="ru-RU" dirty="0" smtClean="0"/>
              <a:t>, трактующие свои аргументы иначе, чем обычные функции.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Лямбда-выражение без фактических параметров не является формой.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Вычислимые выражения (формы) можно разделить на три группы:</a:t>
            </a:r>
          </a:p>
          <a:p>
            <a:pPr>
              <a:buNone/>
            </a:pPr>
            <a:r>
              <a:rPr lang="ru-RU" dirty="0" smtClean="0"/>
              <a:t>	- </a:t>
            </a:r>
            <a:r>
              <a:rPr lang="ru-RU" dirty="0" err="1" smtClean="0"/>
              <a:t>самоопределенные</a:t>
            </a:r>
            <a:r>
              <a:rPr lang="ru-RU" dirty="0" smtClean="0"/>
              <a:t> формы. Эти формы, подобно константам, являются </a:t>
            </a:r>
            <a:r>
              <a:rPr lang="ru-RU" dirty="0" err="1" smtClean="0"/>
              <a:t>лисповскими</a:t>
            </a:r>
            <a:r>
              <a:rPr lang="ru-RU" dirty="0" smtClean="0"/>
              <a:t> объектами, представляющими лишь самих себя. Это такие формы, как числа и специальные константы </a:t>
            </a:r>
            <a:r>
              <a:rPr lang="en-US" dirty="0" smtClean="0"/>
              <a:t>t </a:t>
            </a:r>
            <a:r>
              <a:rPr lang="ru-RU" dirty="0" smtClean="0"/>
              <a:t>и </a:t>
            </a:r>
            <a:r>
              <a:rPr lang="en-US" dirty="0" smtClean="0"/>
              <a:t>nil</a:t>
            </a:r>
            <a:r>
              <a:rPr lang="ru-RU" dirty="0" smtClean="0"/>
              <a:t>, а также знаки, строки;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- символы, которые используются в качестве переменных;</a:t>
            </a:r>
          </a:p>
          <a:p>
            <a:pPr>
              <a:buNone/>
            </a:pPr>
            <a:r>
              <a:rPr lang="ru-RU" dirty="0" smtClean="0"/>
              <a:t>	- формы в виде списочной структуры (</a:t>
            </a:r>
            <a:r>
              <a:rPr lang="en-US" dirty="0" smtClean="0"/>
              <a:t>s</a:t>
            </a:r>
            <a:r>
              <a:rPr lang="ru-RU" dirty="0" smtClean="0"/>
              <a:t>-выражения), в частности:</a:t>
            </a:r>
          </a:p>
          <a:p>
            <a:pPr>
              <a:buNone/>
            </a:pPr>
            <a:r>
              <a:rPr lang="ru-RU" dirty="0" smtClean="0"/>
              <a:t>	1. вызовы функций и </a:t>
            </a:r>
            <a:r>
              <a:rPr lang="ru-RU" dirty="0" err="1" smtClean="0"/>
              <a:t>лямбда-вызовы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	2. специальные формы: </a:t>
            </a:r>
            <a:r>
              <a:rPr lang="en-US" dirty="0" err="1" smtClean="0"/>
              <a:t>setq</a:t>
            </a:r>
            <a:r>
              <a:rPr lang="en-US" dirty="0" smtClean="0"/>
              <a:t>, quote, let, if, </a:t>
            </a:r>
            <a:r>
              <a:rPr lang="en-US" dirty="0" err="1" smtClean="0"/>
              <a:t>cond</a:t>
            </a:r>
            <a:r>
              <a:rPr lang="en-US" dirty="0" smtClean="0"/>
              <a:t>, …</a:t>
            </a:r>
            <a:r>
              <a:rPr lang="ru-RU" dirty="0" smtClean="0"/>
              <a:t>;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3. </a:t>
            </a:r>
            <a:r>
              <a:rPr lang="ru-RU" dirty="0" smtClean="0"/>
              <a:t>макровызовы.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У каждой формы есть свой синтаксис  и семантика, основанные на едином способе записи и интерпретации.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Управляющие структуры Лиспа</a:t>
            </a:r>
          </a:p>
          <a:p>
            <a:pPr>
              <a:buNone/>
            </a:pPr>
            <a:r>
              <a:rPr lang="ru-RU" dirty="0" smtClean="0"/>
              <a:t>В распространенных императивных языках программирования наряду с основными операторами имеются механизмы разветвления вычислений и организации циклов.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  Лиспе управляющие структуры называются предложениями, внешне они ничем не отличаются от вызовов обычных функций. Предложения также записываются в единой форме </a:t>
            </a:r>
            <a:r>
              <a:rPr lang="en-US" dirty="0" smtClean="0"/>
              <a:t>S-</a:t>
            </a:r>
            <a:r>
              <a:rPr lang="ru-RU" dirty="0" smtClean="0"/>
              <a:t>выражений и их аргументы выглядят как аргументы обычных функций.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 smtClean="0"/>
              <a:t>Создание локальных связей</a:t>
            </a:r>
          </a:p>
          <a:p>
            <a:pPr>
              <a:buNone/>
            </a:pPr>
            <a:r>
              <a:rPr lang="ru-RU" dirty="0" smtClean="0"/>
              <a:t>Вычисление вызова функции создает на время вычисления новые связи для формальных параметров. Новые связи внутри формы можно создать с помощью предложения </a:t>
            </a:r>
            <a:r>
              <a:rPr lang="en-US" dirty="0" smtClean="0"/>
              <a:t>let</a:t>
            </a:r>
            <a:r>
              <a:rPr lang="ru-RU" dirty="0" smtClean="0"/>
              <a:t>. Эта форма (предложение) выглядит следующим образом: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(let ((m1 </a:t>
            </a:r>
            <a:r>
              <a:rPr lang="ru-RU" dirty="0" smtClean="0"/>
              <a:t>знач1)(</a:t>
            </a:r>
            <a:r>
              <a:rPr lang="en-US" dirty="0" smtClean="0"/>
              <a:t>m2 </a:t>
            </a:r>
            <a:r>
              <a:rPr lang="ru-RU" dirty="0" smtClean="0"/>
              <a:t>знач2) … (</a:t>
            </a:r>
            <a:r>
              <a:rPr lang="en-US" dirty="0" err="1" smtClean="0"/>
              <a:t>mn</a:t>
            </a:r>
            <a:r>
              <a:rPr lang="en-US" dirty="0" smtClean="0"/>
              <a:t> </a:t>
            </a:r>
            <a:r>
              <a:rPr lang="ru-RU" dirty="0" err="1" smtClean="0"/>
              <a:t>знач</a:t>
            </a:r>
            <a:r>
              <a:rPr lang="en-US" dirty="0" smtClean="0"/>
              <a:t>N)…)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ru-RU" dirty="0" smtClean="0"/>
              <a:t>форма1</a:t>
            </a:r>
          </a:p>
          <a:p>
            <a:pPr>
              <a:buNone/>
            </a:pPr>
            <a:r>
              <a:rPr lang="ru-RU" dirty="0" smtClean="0"/>
              <a:t>		форма2 … 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Предложение </a:t>
            </a:r>
            <a:r>
              <a:rPr lang="en-US" dirty="0" smtClean="0"/>
              <a:t>let </a:t>
            </a:r>
            <a:r>
              <a:rPr lang="ru-RU" dirty="0" smtClean="0"/>
              <a:t>вычисляется следующим образом, сначала статические переменные </a:t>
            </a:r>
            <a:r>
              <a:rPr lang="en-US" dirty="0" smtClean="0"/>
              <a:t>m1, m2,…,</a:t>
            </a:r>
            <a:r>
              <a:rPr lang="en-US" dirty="0" err="1" smtClean="0"/>
              <a:t>mN</a:t>
            </a:r>
            <a:r>
              <a:rPr lang="ru-RU" dirty="0" smtClean="0"/>
              <a:t> связываются «одновременно» с соответствующими им значениями знач1, знач2,…, </a:t>
            </a:r>
            <a:r>
              <a:rPr lang="ru-RU" dirty="0" err="1" smtClean="0"/>
              <a:t>знач</a:t>
            </a:r>
            <a:r>
              <a:rPr lang="en-US" dirty="0" smtClean="0"/>
              <a:t>N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Затем слева направо последовательно вычисляются значения форм форма1, форма2 и так далее.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Результирующим значением всего предложения будет результат последней вычисленной формы.</a:t>
            </a:r>
          </a:p>
          <a:p>
            <a:pPr>
              <a:buNone/>
            </a:pPr>
            <a:r>
              <a:rPr lang="ru-RU" dirty="0" smtClean="0"/>
              <a:t>Как и у функции, после окончания вычислений связи статических переменных </a:t>
            </a:r>
            <a:r>
              <a:rPr lang="en-US" dirty="0" smtClean="0"/>
              <a:t>m1, m2,…,</a:t>
            </a:r>
            <a:r>
              <a:rPr lang="en-US" dirty="0" err="1" smtClean="0"/>
              <a:t>mN</a:t>
            </a:r>
            <a:r>
              <a:rPr lang="ru-RU" dirty="0" smtClean="0"/>
              <a:t> ликвидируются и любые изменения их значений (например, через </a:t>
            </a:r>
            <a:r>
              <a:rPr lang="en-US" dirty="0" err="1" smtClean="0"/>
              <a:t>setq</a:t>
            </a:r>
            <a:r>
              <a:rPr lang="ru-RU" dirty="0" smtClean="0"/>
              <a:t>) не будут видны извне. 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Например,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&gt;(</a:t>
            </a:r>
            <a:r>
              <a:rPr lang="en-US" dirty="0" err="1" smtClean="0"/>
              <a:t>setq</a:t>
            </a:r>
            <a:r>
              <a:rPr lang="en-US" dirty="0" smtClean="0"/>
              <a:t> x 2)</a:t>
            </a:r>
          </a:p>
          <a:p>
            <a:pPr>
              <a:buNone/>
            </a:pPr>
            <a:r>
              <a:rPr lang="en-US" dirty="0" smtClean="0"/>
              <a:t>	&gt;(let ((x 0))(</a:t>
            </a:r>
            <a:r>
              <a:rPr lang="en-US" dirty="0" err="1" smtClean="0"/>
              <a:t>setq</a:t>
            </a:r>
            <a:r>
              <a:rPr lang="en-US" dirty="0" smtClean="0"/>
              <a:t> x 1))</a:t>
            </a:r>
          </a:p>
          <a:p>
            <a:pPr>
              <a:buNone/>
            </a:pPr>
            <a:r>
              <a:rPr lang="en-US" dirty="0" smtClean="0"/>
              <a:t>	&gt;x	2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Форма </a:t>
            </a:r>
            <a:r>
              <a:rPr lang="en-US" dirty="0" smtClean="0"/>
              <a:t>let</a:t>
            </a:r>
            <a:r>
              <a:rPr lang="ru-RU" dirty="0" smtClean="0"/>
              <a:t> на самом деле является синтаксическим изменением </a:t>
            </a:r>
            <a:r>
              <a:rPr lang="ru-RU" dirty="0" err="1" smtClean="0"/>
              <a:t>лямбда-вызова</a:t>
            </a:r>
            <a:r>
              <a:rPr lang="ru-RU" dirty="0" smtClean="0"/>
              <a:t>, в котором формальные и фактические параметры помещены совместно в начале формы: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Имена переменных и область их действия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Передача параметров и область их действия</a:t>
            </a:r>
          </a:p>
          <a:p>
            <a:pPr>
              <a:buNone/>
            </a:pPr>
            <a:r>
              <a:rPr lang="ru-RU" dirty="0" smtClean="0"/>
              <a:t>В языках программирования используются два способа передачи параметров – передача по значению и передача по ссылке. Изменение формального параметра никак не отражается на значении фактического параметра при передаче по значению.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(let ((m1 a1)(m2 a2)…(</a:t>
            </a:r>
            <a:r>
              <a:rPr lang="en-US" dirty="0" err="1" smtClean="0"/>
              <a:t>mN</a:t>
            </a:r>
            <a:r>
              <a:rPr lang="en-US" dirty="0" smtClean="0"/>
              <a:t> </a:t>
            </a:r>
            <a:r>
              <a:rPr lang="en-US" dirty="0" err="1" smtClean="0"/>
              <a:t>aN</a:t>
            </a:r>
            <a:r>
              <a:rPr lang="en-US" dirty="0" smtClean="0"/>
              <a:t>))</a:t>
            </a:r>
          </a:p>
          <a:p>
            <a:pPr>
              <a:buNone/>
            </a:pPr>
            <a:r>
              <a:rPr lang="en-US" dirty="0" smtClean="0"/>
              <a:t>	form1 form2 …)</a:t>
            </a:r>
            <a:r>
              <a:rPr lang="ru-RU" dirty="0" smtClean="0"/>
              <a:t> =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((lambda (m1 m2 … </a:t>
            </a:r>
            <a:r>
              <a:rPr lang="en-US" dirty="0" err="1" smtClean="0"/>
              <a:t>mN</a:t>
            </a:r>
            <a:r>
              <a:rPr lang="en-US" dirty="0" smtClean="0"/>
              <a:t>) </a:t>
            </a:r>
          </a:p>
          <a:p>
            <a:pPr>
              <a:buNone/>
            </a:pPr>
            <a:r>
              <a:rPr lang="en-US" dirty="0" smtClean="0"/>
              <a:t>	   form1 form2 …)</a:t>
            </a:r>
          </a:p>
          <a:p>
            <a:pPr>
              <a:buNone/>
            </a:pPr>
            <a:r>
              <a:rPr lang="en-US" dirty="0" smtClean="0"/>
              <a:t>	   a1 a2 … </a:t>
            </a:r>
            <a:r>
              <a:rPr lang="en-US" dirty="0" err="1" smtClean="0"/>
              <a:t>aN</a:t>
            </a:r>
            <a:r>
              <a:rPr lang="en-US" dirty="0" smtClean="0"/>
              <a:t>)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Как было сказано, связь переменных с соответствующими значениями происходит одновременно.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Рассмотрим пример:</a:t>
            </a:r>
          </a:p>
          <a:p>
            <a:pPr>
              <a:buNone/>
            </a:pPr>
            <a:r>
              <a:rPr lang="en-US" dirty="0" smtClean="0"/>
              <a:t>	&gt;(let ((x 2)(y (* 3 x)))</a:t>
            </a:r>
          </a:p>
          <a:p>
            <a:pPr>
              <a:buNone/>
            </a:pPr>
            <a:r>
              <a:rPr lang="en-US" dirty="0" smtClean="0"/>
              <a:t>	(list x y))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Данный вызов завершится неудачей, поскольку в момент вычисления выражения, связи </a:t>
            </a:r>
            <a:r>
              <a:rPr lang="en-US" dirty="0" smtClean="0"/>
              <a:t>(y (* 3 x))</a:t>
            </a:r>
            <a:r>
              <a:rPr lang="ru-RU" dirty="0" smtClean="0"/>
              <a:t> значение переменной </a:t>
            </a:r>
            <a:r>
              <a:rPr lang="en-US" dirty="0" smtClean="0"/>
              <a:t>x</a:t>
            </a:r>
            <a:r>
              <a:rPr lang="ru-RU" dirty="0" smtClean="0"/>
              <a:t> еще не готово.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Обойти эту проблему можно, используя расширение предложения </a:t>
            </a:r>
            <a:r>
              <a:rPr lang="en-US" dirty="0" smtClean="0"/>
              <a:t> let*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en-US" dirty="0" smtClean="0"/>
              <a:t>&gt;(let</a:t>
            </a:r>
            <a:r>
              <a:rPr lang="ru-RU" dirty="0" smtClean="0"/>
              <a:t>*</a:t>
            </a:r>
            <a:r>
              <a:rPr lang="en-US" dirty="0" smtClean="0"/>
              <a:t> ((x 2)(y (* 3 x)))</a:t>
            </a:r>
          </a:p>
          <a:p>
            <a:pPr>
              <a:buNone/>
            </a:pPr>
            <a:r>
              <a:rPr lang="en-US" dirty="0" smtClean="0"/>
              <a:t>	(list x y))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Здесь вычисления пройдут успешно, поскольку связи статических переменных происходят последовательно.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Последовательные вычисления </a:t>
            </a:r>
            <a:r>
              <a:rPr lang="en-US" b="1" dirty="0" smtClean="0"/>
              <a:t>prog1, prog2, </a:t>
            </a:r>
            <a:r>
              <a:rPr lang="en-US" b="1" dirty="0" err="1" smtClean="0"/>
              <a:t>progN</a:t>
            </a:r>
            <a:endParaRPr lang="ru-RU" b="1" dirty="0" smtClean="0"/>
          </a:p>
          <a:p>
            <a:pPr>
              <a:buNone/>
            </a:pPr>
            <a:r>
              <a:rPr lang="ru-RU" dirty="0" smtClean="0"/>
              <a:t>Предложения </a:t>
            </a:r>
            <a:r>
              <a:rPr lang="en-US" dirty="0" smtClean="0"/>
              <a:t>prog1, prog2, </a:t>
            </a:r>
            <a:r>
              <a:rPr lang="en-US" dirty="0" err="1" smtClean="0"/>
              <a:t>progN</a:t>
            </a:r>
            <a:r>
              <a:rPr lang="ru-RU" dirty="0" smtClean="0"/>
              <a:t> позволяют работать с несколькими вычислимыми формами. Их формат следующий:</a:t>
            </a:r>
          </a:p>
          <a:p>
            <a:pPr>
              <a:buNone/>
            </a:pPr>
            <a:r>
              <a:rPr lang="ru-RU" dirty="0" smtClean="0"/>
              <a:t>	(</a:t>
            </a:r>
            <a:r>
              <a:rPr lang="en-US" dirty="0" smtClean="0"/>
              <a:t>prog1 form1 form2 … </a:t>
            </a:r>
            <a:r>
              <a:rPr lang="en-US" dirty="0" err="1" smtClean="0"/>
              <a:t>formN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ru-RU" dirty="0" smtClean="0"/>
              <a:t>(</a:t>
            </a:r>
            <a:r>
              <a:rPr lang="en-US" dirty="0" smtClean="0"/>
              <a:t>prog2 form1 form2 … </a:t>
            </a:r>
            <a:r>
              <a:rPr lang="en-US" dirty="0" err="1" smtClean="0"/>
              <a:t>formN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ru-RU" dirty="0" smtClean="0"/>
              <a:t>(</a:t>
            </a:r>
            <a:r>
              <a:rPr lang="en-US" dirty="0" err="1" smtClean="0"/>
              <a:t>progN</a:t>
            </a:r>
            <a:r>
              <a:rPr lang="en-US" dirty="0" smtClean="0"/>
              <a:t> form1 form2 … </a:t>
            </a:r>
            <a:r>
              <a:rPr lang="en-US" dirty="0" err="1" smtClean="0"/>
              <a:t>formN</a:t>
            </a:r>
            <a:r>
              <a:rPr lang="en-US" dirty="0" smtClean="0"/>
              <a:t>)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У этих специальных форм переменное число </a:t>
            </a:r>
            <a:r>
              <a:rPr lang="ru-RU" dirty="0"/>
              <a:t>а</a:t>
            </a:r>
            <a:r>
              <a:rPr lang="ru-RU" dirty="0" smtClean="0"/>
              <a:t>ргументов, которые они последовательно вычисляют и возвращают в качестве значения значение первого (</a:t>
            </a:r>
            <a:r>
              <a:rPr lang="en-US" dirty="0" smtClean="0"/>
              <a:t>prog1</a:t>
            </a:r>
            <a:r>
              <a:rPr lang="ru-RU" dirty="0" smtClean="0"/>
              <a:t>), второго (</a:t>
            </a:r>
            <a:r>
              <a:rPr lang="en-US" dirty="0" err="1" smtClean="0"/>
              <a:t>prog</a:t>
            </a:r>
            <a:r>
              <a:rPr lang="ru-RU" dirty="0" smtClean="0"/>
              <a:t>2) или последнего (</a:t>
            </a:r>
            <a:r>
              <a:rPr lang="en-US" dirty="0" err="1" smtClean="0"/>
              <a:t>progN</a:t>
            </a:r>
            <a:r>
              <a:rPr lang="ru-RU" dirty="0" smtClean="0"/>
              <a:t>) аргумента. Эти формы не содержат механизма определения внутренних переменных.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&gt;(</a:t>
            </a:r>
            <a:r>
              <a:rPr lang="en-US" dirty="0" err="1" smtClean="0"/>
              <a:t>progN</a:t>
            </a:r>
            <a:r>
              <a:rPr lang="en-US" dirty="0" smtClean="0"/>
              <a:t> (</a:t>
            </a:r>
            <a:r>
              <a:rPr lang="en-US" dirty="0" err="1" smtClean="0"/>
              <a:t>setq</a:t>
            </a:r>
            <a:r>
              <a:rPr lang="en-US" dirty="0" smtClean="0"/>
              <a:t> x 2)(</a:t>
            </a:r>
            <a:r>
              <a:rPr lang="en-US" dirty="0" err="1" smtClean="0"/>
              <a:t>setq</a:t>
            </a:r>
            <a:r>
              <a:rPr lang="en-US" dirty="0" smtClean="0"/>
              <a:t> y (* 3 x)))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&gt;6</a:t>
            </a:r>
          </a:p>
          <a:p>
            <a:pPr>
              <a:buNone/>
            </a:pPr>
            <a:r>
              <a:rPr lang="ru-RU" dirty="0" smtClean="0"/>
              <a:t>Многие формы Лиспа, такие как, </a:t>
            </a:r>
            <a:r>
              <a:rPr lang="en-US" dirty="0" smtClean="0"/>
              <a:t>LET, </a:t>
            </a:r>
            <a:r>
              <a:rPr lang="en-US" dirty="0" err="1" smtClean="0"/>
              <a:t>cond</a:t>
            </a:r>
            <a:r>
              <a:rPr lang="en-US" dirty="0" smtClean="0"/>
              <a:t>, </a:t>
            </a:r>
            <a:r>
              <a:rPr lang="en-US" dirty="0" err="1" smtClean="0"/>
              <a:t>defun</a:t>
            </a:r>
            <a:r>
              <a:rPr lang="ru-RU" dirty="0" smtClean="0"/>
              <a:t> и др. используют последовательно вычислимых форм, и в качестве результата значение последней формы.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smtClean="0"/>
              <a:t>*Разветвление </a:t>
            </a:r>
            <a:r>
              <a:rPr lang="ru-RU" b="1" dirty="0" smtClean="0"/>
              <a:t>вычислений: предложение </a:t>
            </a:r>
            <a:r>
              <a:rPr lang="en-US" b="1" dirty="0" err="1" smtClean="0"/>
              <a:t>cond</a:t>
            </a:r>
            <a:endParaRPr lang="ru-RU" b="1" dirty="0" smtClean="0"/>
          </a:p>
          <a:p>
            <a:pPr>
              <a:buNone/>
            </a:pPr>
            <a:r>
              <a:rPr lang="ru-RU" dirty="0" smtClean="0"/>
              <a:t>Предложение </a:t>
            </a:r>
            <a:r>
              <a:rPr lang="en-US" dirty="0" err="1" smtClean="0"/>
              <a:t>cond</a:t>
            </a:r>
            <a:r>
              <a:rPr lang="ru-RU" dirty="0" smtClean="0"/>
              <a:t> является основным средством разветвления вычислений в Лиспе. Это синтаксическая форма, позволяющая управлять вычислениями на основе определяемых  предикатами условиями. Структура условного предложения следующая: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(</a:t>
            </a:r>
            <a:r>
              <a:rPr lang="en-US" dirty="0" err="1" smtClean="0"/>
              <a:t>cond</a:t>
            </a:r>
            <a:r>
              <a:rPr lang="en-US" dirty="0" smtClean="0"/>
              <a:t> (p1 a1)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     (p2 a2)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           ……….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     (</a:t>
            </a:r>
            <a:r>
              <a:rPr lang="en-US" dirty="0" err="1" smtClean="0"/>
              <a:t>pN</a:t>
            </a:r>
            <a:r>
              <a:rPr lang="en-US" dirty="0" smtClean="0"/>
              <a:t> </a:t>
            </a:r>
            <a:r>
              <a:rPr lang="en-US" dirty="0" err="1" smtClean="0"/>
              <a:t>aN</a:t>
            </a:r>
            <a:r>
              <a:rPr lang="en-US" dirty="0" smtClean="0"/>
              <a:t>))</a:t>
            </a:r>
          </a:p>
          <a:p>
            <a:pPr>
              <a:buNone/>
            </a:pPr>
            <a:r>
              <a:rPr lang="ru-RU" dirty="0" smtClean="0"/>
              <a:t>Предикатами </a:t>
            </a:r>
            <a:r>
              <a:rPr lang="en-US" dirty="0" smtClean="0"/>
              <a:t>p</a:t>
            </a:r>
            <a:r>
              <a:rPr lang="en-US" baseline="-25000" dirty="0" smtClean="0"/>
              <a:t>i</a:t>
            </a:r>
            <a:r>
              <a:rPr lang="en-US" dirty="0" smtClean="0"/>
              <a:t> </a:t>
            </a:r>
            <a:r>
              <a:rPr lang="ru-RU" dirty="0" smtClean="0"/>
              <a:t>и результирующими выражениями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r>
              <a:rPr lang="en-US" dirty="0" smtClean="0"/>
              <a:t> </a:t>
            </a:r>
            <a:r>
              <a:rPr lang="ru-RU" dirty="0" smtClean="0"/>
              <a:t>могут быть произвольные формы.</a:t>
            </a: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Значение предложения </a:t>
            </a:r>
            <a:r>
              <a:rPr lang="en-US" dirty="0" err="1" smtClean="0"/>
              <a:t>cond</a:t>
            </a:r>
            <a:r>
              <a:rPr lang="ru-RU" dirty="0" smtClean="0"/>
              <a:t> определяется следующим образом: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1) Выражения </a:t>
            </a:r>
            <a:r>
              <a:rPr lang="en-US" dirty="0" smtClean="0"/>
              <a:t>p</a:t>
            </a:r>
            <a:r>
              <a:rPr lang="en-US" baseline="-25000" dirty="0" smtClean="0"/>
              <a:t>i</a:t>
            </a:r>
            <a:r>
              <a:rPr lang="ru-RU" baseline="-25000" dirty="0" smtClean="0"/>
              <a:t>,</a:t>
            </a:r>
            <a:r>
              <a:rPr lang="ru-RU" dirty="0" smtClean="0"/>
              <a:t> выполняющие роль предикатов, вычисляются последовательно слева направо (сверху вниз) до тех пор, пока не встретится выражение, значением которого не является </a:t>
            </a:r>
            <a:r>
              <a:rPr lang="en-US" dirty="0" smtClean="0"/>
              <a:t>NIL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2) Вычисляется результирующее выражение, соответствующее этому предикату, и возвращается в качестве результата всего 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предложения </a:t>
            </a:r>
            <a:r>
              <a:rPr lang="en-US" dirty="0" err="1" smtClean="0"/>
              <a:t>cond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3) Если истинного предиката нет, то значением предложения </a:t>
            </a:r>
            <a:r>
              <a:rPr lang="en-US" dirty="0" err="1" smtClean="0"/>
              <a:t>cond</a:t>
            </a:r>
            <a:r>
              <a:rPr lang="en-US" dirty="0" smtClean="0"/>
              <a:t> </a:t>
            </a:r>
            <a:r>
              <a:rPr lang="ru-RU" dirty="0" smtClean="0"/>
              <a:t>будет </a:t>
            </a:r>
            <a:r>
              <a:rPr lang="en-US" dirty="0" smtClean="0"/>
              <a:t>NIL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Рекомендуется в качестве последнего предиката использовать символ Т, и соответствующее ему результирующее выражение будет вычисляться  всегда, когда не выполняется ни одно другое условие.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Имена переменных и область их действия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То есть, при передаче параметров по значению, информацию можно передавать только внутрь функций, но не обратно из них.</a:t>
            </a:r>
          </a:p>
          <a:p>
            <a:pPr>
              <a:buNone/>
            </a:pPr>
            <a:r>
              <a:rPr lang="ru-RU" dirty="0" smtClean="0"/>
              <a:t>В Лиспе используется способ передачи параметров по значению. В некоторых исключительных случаях параметры могут передаваться и по ссылке. В этом случае функции называются </a:t>
            </a:r>
            <a:r>
              <a:rPr lang="ru-RU" dirty="0" err="1" smtClean="0"/>
              <a:t>структуроразрушающими</a:t>
            </a:r>
            <a:r>
              <a:rPr lang="ru-RU" dirty="0" smtClean="0"/>
              <a:t>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Рассмотрим пример использования предложения </a:t>
            </a:r>
            <a:r>
              <a:rPr lang="en-US" dirty="0" err="1" smtClean="0"/>
              <a:t>cond</a:t>
            </a:r>
            <a:r>
              <a:rPr lang="ru-RU" dirty="0" smtClean="0"/>
              <a:t> для определения функции, устанавливающей тип своего аргумента.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(</a:t>
            </a:r>
            <a:r>
              <a:rPr lang="en-US" dirty="0" err="1" smtClean="0"/>
              <a:t>defun</a:t>
            </a:r>
            <a:r>
              <a:rPr lang="en-US" dirty="0" smtClean="0"/>
              <a:t> type(</a:t>
            </a:r>
            <a:r>
              <a:rPr lang="en-US" dirty="0" err="1" smtClean="0"/>
              <a:t>arg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( </a:t>
            </a:r>
            <a:r>
              <a:rPr lang="en-US" dirty="0" err="1" smtClean="0"/>
              <a:t>cond</a:t>
            </a:r>
            <a:r>
              <a:rPr lang="en-US" dirty="0" smtClean="0"/>
              <a:t> ((null </a:t>
            </a:r>
            <a:r>
              <a:rPr lang="en-US" dirty="0" err="1" smtClean="0"/>
              <a:t>arg</a:t>
            </a:r>
            <a:r>
              <a:rPr lang="en-US" dirty="0" smtClean="0"/>
              <a:t>) ‘</a:t>
            </a:r>
            <a:r>
              <a:rPr lang="ru-RU" dirty="0" err="1" smtClean="0"/>
              <a:t>пустой_список</a:t>
            </a:r>
            <a:r>
              <a:rPr lang="ru-RU" dirty="0" smtClean="0"/>
              <a:t>)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	      </a:t>
            </a:r>
            <a:r>
              <a:rPr lang="en-US" dirty="0" smtClean="0"/>
              <a:t>((atom </a:t>
            </a:r>
            <a:r>
              <a:rPr lang="en-US" dirty="0" err="1" smtClean="0"/>
              <a:t>arg</a:t>
            </a:r>
            <a:r>
              <a:rPr lang="en-US" dirty="0" smtClean="0"/>
              <a:t>)	‘ </a:t>
            </a:r>
            <a:r>
              <a:rPr lang="ru-RU" dirty="0" smtClean="0"/>
              <a:t>атом)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	       (</a:t>
            </a:r>
            <a:r>
              <a:rPr lang="en-US" dirty="0" smtClean="0"/>
              <a:t>t ‘</a:t>
            </a:r>
            <a:r>
              <a:rPr lang="ru-RU" dirty="0" smtClean="0"/>
              <a:t>список</a:t>
            </a:r>
            <a:r>
              <a:rPr lang="en-US" dirty="0" smtClean="0"/>
              <a:t>)))</a:t>
            </a:r>
            <a:r>
              <a:rPr lang="ru-RU" dirty="0" smtClean="0"/>
              <a:t>	</a:t>
            </a: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Еще несколько примеров использования предложения </a:t>
            </a:r>
            <a:r>
              <a:rPr lang="en-US" dirty="0" err="1" smtClean="0"/>
              <a:t>cond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&gt;(</a:t>
            </a:r>
            <a:r>
              <a:rPr lang="en-US" dirty="0" err="1" smtClean="0"/>
              <a:t>defun</a:t>
            </a:r>
            <a:r>
              <a:rPr lang="en-US" dirty="0" smtClean="0"/>
              <a:t> and_(x y)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 (</a:t>
            </a:r>
            <a:r>
              <a:rPr lang="en-US" dirty="0" err="1" smtClean="0"/>
              <a:t>cond</a:t>
            </a:r>
            <a:r>
              <a:rPr lang="en-US" dirty="0" smtClean="0"/>
              <a:t> (x y)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     (t nil)))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&gt;(and_ t nil)	nil</a:t>
            </a:r>
          </a:p>
          <a:p>
            <a:pPr>
              <a:buNone/>
            </a:pPr>
            <a:r>
              <a:rPr lang="en-US" dirty="0"/>
              <a:t>	</a:t>
            </a: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&gt;(</a:t>
            </a:r>
            <a:r>
              <a:rPr lang="en-US" dirty="0" err="1" smtClean="0"/>
              <a:t>defun</a:t>
            </a:r>
            <a:r>
              <a:rPr lang="en-US" dirty="0" smtClean="0"/>
              <a:t> or_(x y)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 (</a:t>
            </a:r>
            <a:r>
              <a:rPr lang="en-US" dirty="0" err="1" smtClean="0"/>
              <a:t>cond</a:t>
            </a:r>
            <a:r>
              <a:rPr lang="en-US" dirty="0" smtClean="0"/>
              <a:t> (x t)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     (t y)))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&gt;(or_ t nil)	t</a:t>
            </a:r>
          </a:p>
          <a:p>
            <a:pPr>
              <a:buNone/>
            </a:pPr>
            <a:r>
              <a:rPr lang="en-US" dirty="0" smtClean="0"/>
              <a:t>	&gt;(</a:t>
            </a:r>
            <a:r>
              <a:rPr lang="en-US" dirty="0" err="1" smtClean="0"/>
              <a:t>defun</a:t>
            </a:r>
            <a:r>
              <a:rPr lang="en-US" dirty="0" smtClean="0"/>
              <a:t> no(x)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 (not x))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&gt;(no t)	nil</a:t>
            </a: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	&gt;(</a:t>
            </a:r>
            <a:r>
              <a:rPr lang="en-US" dirty="0" err="1" smtClean="0"/>
              <a:t>defun</a:t>
            </a:r>
            <a:r>
              <a:rPr lang="en-US" dirty="0" smtClean="0"/>
              <a:t> =&gt;(x y)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 (</a:t>
            </a:r>
            <a:r>
              <a:rPr lang="en-US" dirty="0" err="1" smtClean="0"/>
              <a:t>cond</a:t>
            </a:r>
            <a:r>
              <a:rPr lang="en-US" dirty="0" smtClean="0"/>
              <a:t> (x y)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 (t </a:t>
            </a:r>
            <a:r>
              <a:rPr lang="en-US" dirty="0" err="1" smtClean="0"/>
              <a:t>t</a:t>
            </a:r>
            <a:r>
              <a:rPr lang="en-US" dirty="0" smtClean="0"/>
              <a:t>)))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&gt;(=&gt; nil t)	t</a:t>
            </a:r>
          </a:p>
          <a:p>
            <a:pPr>
              <a:buNone/>
            </a:pPr>
            <a:r>
              <a:rPr lang="ru-RU" dirty="0" smtClean="0"/>
              <a:t>Логические операции </a:t>
            </a:r>
            <a:r>
              <a:rPr lang="en-US" dirty="0" smtClean="0"/>
              <a:t>and, or, </a:t>
            </a:r>
            <a:r>
              <a:rPr lang="en-US" dirty="0" err="1" smtClean="0"/>
              <a:t>xor</a:t>
            </a:r>
            <a:r>
              <a:rPr lang="en-US" dirty="0" smtClean="0"/>
              <a:t> </a:t>
            </a:r>
            <a:r>
              <a:rPr lang="ru-RU" dirty="0" smtClean="0"/>
              <a:t>и многие другие определены среди стандартных функций Лиспа, ими можно пользоваться при составлении сложных логических выражений.</a:t>
            </a:r>
            <a:r>
              <a:rPr lang="en-US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Другие условные предложения </a:t>
            </a:r>
            <a:r>
              <a:rPr lang="en-US" dirty="0" smtClean="0"/>
              <a:t>if, when, unless</a:t>
            </a:r>
            <a:endParaRPr lang="ru-RU" dirty="0"/>
          </a:p>
          <a:p>
            <a:pPr>
              <a:buNone/>
            </a:pPr>
            <a:r>
              <a:rPr lang="ru-RU" dirty="0"/>
              <a:t>П</a:t>
            </a:r>
            <a:r>
              <a:rPr lang="ru-RU" dirty="0" smtClean="0"/>
              <a:t>редложение </a:t>
            </a:r>
            <a:r>
              <a:rPr lang="en-US" dirty="0" err="1" smtClean="0"/>
              <a:t>cond</a:t>
            </a:r>
            <a:r>
              <a:rPr lang="en-US" dirty="0" smtClean="0"/>
              <a:t> </a:t>
            </a:r>
            <a:r>
              <a:rPr lang="ru-RU" dirty="0" smtClean="0"/>
              <a:t> является наиболее общей условной структурой. Ее критикуют за «массивность», обилие скобок. В различных </a:t>
            </a:r>
            <a:r>
              <a:rPr lang="ru-RU" dirty="0" err="1" smtClean="0"/>
              <a:t>Лисп-системах</a:t>
            </a:r>
            <a:r>
              <a:rPr lang="ru-RU" dirty="0" smtClean="0"/>
              <a:t> используются боле короткие, естественные условные предложения.</a:t>
            </a:r>
            <a:endParaRPr lang="en-US" dirty="0" smtClean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Простой формой условного предложения является </a:t>
            </a:r>
            <a:r>
              <a:rPr lang="ru-RU" dirty="0"/>
              <a:t>ф</a:t>
            </a:r>
            <a:r>
              <a:rPr lang="ru-RU" dirty="0" smtClean="0"/>
              <a:t>орма </a:t>
            </a:r>
            <a:r>
              <a:rPr lang="en-US" dirty="0" smtClean="0"/>
              <a:t>if</a:t>
            </a:r>
            <a:r>
              <a:rPr lang="ru-RU" dirty="0" smtClean="0"/>
              <a:t>. Общий формат: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(</a:t>
            </a:r>
            <a:r>
              <a:rPr lang="en-US" dirty="0" smtClean="0"/>
              <a:t>if </a:t>
            </a:r>
            <a:r>
              <a:rPr lang="ru-RU" dirty="0" smtClean="0"/>
              <a:t>условие </a:t>
            </a:r>
            <a:r>
              <a:rPr lang="ru-RU" dirty="0" err="1" smtClean="0"/>
              <a:t>то_форма</a:t>
            </a:r>
            <a:r>
              <a:rPr lang="ru-RU" dirty="0" smtClean="0"/>
              <a:t> </a:t>
            </a:r>
            <a:r>
              <a:rPr lang="ru-RU" dirty="0" err="1" smtClean="0"/>
              <a:t>иначе_форма</a:t>
            </a:r>
            <a:r>
              <a:rPr lang="ru-RU" dirty="0" smtClean="0"/>
              <a:t>)</a:t>
            </a:r>
          </a:p>
          <a:p>
            <a:pPr>
              <a:buNone/>
            </a:pPr>
            <a:r>
              <a:rPr lang="ru-RU" dirty="0" smtClean="0"/>
              <a:t>Пример использования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&gt;(if (atom t) ‘</a:t>
            </a:r>
            <a:r>
              <a:rPr lang="ru-RU" dirty="0" smtClean="0"/>
              <a:t>атом </a:t>
            </a:r>
            <a:r>
              <a:rPr lang="en-US" dirty="0" smtClean="0"/>
              <a:t>‘</a:t>
            </a:r>
            <a:r>
              <a:rPr lang="ru-RU" dirty="0" smtClean="0"/>
              <a:t>список)</a:t>
            </a:r>
          </a:p>
          <a:p>
            <a:pPr>
              <a:buNone/>
            </a:pPr>
            <a:r>
              <a:rPr lang="ru-RU" dirty="0" smtClean="0"/>
              <a:t>Кроме того можно использовать следующие формы :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(</a:t>
            </a:r>
            <a:r>
              <a:rPr lang="en-US" dirty="0" smtClean="0"/>
              <a:t>when </a:t>
            </a:r>
            <a:r>
              <a:rPr lang="ru-RU" dirty="0" smtClean="0"/>
              <a:t>условие форма_1 форма_2 …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  форма</a:t>
            </a:r>
            <a:r>
              <a:rPr lang="en-US" dirty="0" smtClean="0"/>
              <a:t>N)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Это предложение последовательно выполняет формы в случае выполнения условия.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en-US" dirty="0" smtClean="0"/>
              <a:t>(unless (not </a:t>
            </a:r>
            <a:r>
              <a:rPr lang="ru-RU" dirty="0" smtClean="0"/>
              <a:t>условие</a:t>
            </a:r>
            <a:r>
              <a:rPr lang="en-US" dirty="0" smtClean="0"/>
              <a:t>)</a:t>
            </a:r>
            <a:r>
              <a:rPr lang="ru-RU" dirty="0" smtClean="0"/>
              <a:t> форма_1 форма_2 …</a:t>
            </a:r>
          </a:p>
          <a:p>
            <a:pPr>
              <a:buNone/>
            </a:pPr>
            <a:r>
              <a:rPr lang="ru-RU" dirty="0" smtClean="0"/>
              <a:t>	  форма</a:t>
            </a:r>
            <a:r>
              <a:rPr lang="en-US" dirty="0" smtClean="0"/>
              <a:t>N)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Предложение </a:t>
            </a:r>
            <a:r>
              <a:rPr lang="en-US" dirty="0" smtClean="0"/>
              <a:t>unless</a:t>
            </a:r>
            <a:r>
              <a:rPr lang="ru-RU" dirty="0" smtClean="0"/>
              <a:t> последовательно выполняет формы в случае не выполнения условия.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Циклические вычисления в Лиспе</a:t>
            </a:r>
          </a:p>
          <a:p>
            <a:pPr>
              <a:buNone/>
            </a:pPr>
            <a:r>
              <a:rPr lang="ru-RU" dirty="0" smtClean="0"/>
              <a:t>В случае повторяющихся вычислений в Лиспе используются предложения </a:t>
            </a:r>
            <a:r>
              <a:rPr lang="en-US" dirty="0" smtClean="0"/>
              <a:t>do, do*, loop</a:t>
            </a:r>
            <a:r>
              <a:rPr lang="ru-RU" dirty="0" smtClean="0"/>
              <a:t> и другие.</a:t>
            </a: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b="1" dirty="0" smtClean="0"/>
              <a:t>Внутренне представление списков</a:t>
            </a:r>
          </a:p>
          <a:p>
            <a:pPr>
              <a:buNone/>
            </a:pPr>
            <a:r>
              <a:rPr lang="ru-RU" dirty="0" smtClean="0"/>
              <a:t>Оперативная память машины, на которой работает Лисп-система, логически разбивается на небольшие области, называемые списочными ячейками. Списочная ячейка состоит из двух частей: полей </a:t>
            </a:r>
            <a:r>
              <a:rPr lang="en-US" dirty="0" smtClean="0"/>
              <a:t>car </a:t>
            </a:r>
            <a:r>
              <a:rPr lang="ru-RU" dirty="0" smtClean="0"/>
              <a:t>и </a:t>
            </a:r>
            <a:r>
              <a:rPr lang="en-US" dirty="0" err="1" smtClean="0"/>
              <a:t>cdr</a:t>
            </a:r>
            <a:r>
              <a:rPr lang="ru-RU" dirty="0" smtClean="0"/>
              <a:t>. Каждое из полей содержит указатель, который может указывать на другую списочную ячейку или на некоторый  </a:t>
            </a:r>
            <a:r>
              <a:rPr lang="ru-RU" dirty="0" err="1" smtClean="0"/>
              <a:t>лисповский</a:t>
            </a:r>
            <a:r>
              <a:rPr lang="ru-RU" dirty="0" smtClean="0"/>
              <a:t> объект – атом, число.</a:t>
            </a:r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Указатели между ячейками образуют некоторую цепочку, по которой можно из предыдущей ячейки попасть в следующую. Графически списочная ячейка представляется прямоугольником, разделенным на поля.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43808" y="4725144"/>
            <a:ext cx="2016224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car</a:t>
            </a:r>
            <a:endParaRPr lang="ru-RU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851920" y="4725144"/>
            <a:ext cx="0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4860032" y="4725144"/>
            <a:ext cx="2016224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cdr</a:t>
            </a:r>
            <a:endParaRPr lang="ru-RU" dirty="0"/>
          </a:p>
        </p:txBody>
      </p:sp>
      <p:cxnSp>
        <p:nvCxnSpPr>
          <p:cNvPr id="9" name="Прямая со стрелкой 8"/>
          <p:cNvCxnSpPr>
            <a:endCxn id="4" idx="1"/>
          </p:cNvCxnSpPr>
          <p:nvPr/>
        </p:nvCxnSpPr>
        <p:spPr>
          <a:xfrm>
            <a:off x="1403648" y="5157192"/>
            <a:ext cx="1440160" cy="360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4" idx="2"/>
          </p:cNvCxnSpPr>
          <p:nvPr/>
        </p:nvCxnSpPr>
        <p:spPr>
          <a:xfrm>
            <a:off x="3851920" y="5661248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7" idx="3"/>
          </p:cNvCxnSpPr>
          <p:nvPr/>
        </p:nvCxnSpPr>
        <p:spPr>
          <a:xfrm>
            <a:off x="6876256" y="5193196"/>
            <a:ext cx="1224136" cy="360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Имена переменных и область их действия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b="1" dirty="0" smtClean="0"/>
              <a:t>Статические переменные локальны</a:t>
            </a:r>
          </a:p>
          <a:p>
            <a:pPr>
              <a:buNone/>
            </a:pPr>
            <a:r>
              <a:rPr lang="ru-RU" dirty="0" smtClean="0"/>
              <a:t>Формальные параметры функции в </a:t>
            </a:r>
            <a:r>
              <a:rPr lang="ru-RU" dirty="0" err="1" smtClean="0"/>
              <a:t>Коммон</a:t>
            </a:r>
            <a:r>
              <a:rPr lang="ru-RU" dirty="0" smtClean="0"/>
              <a:t> Лиспе называют лексическими или статическими переменными. Связи статических переменных действительны только в пределах той формы, в которой они определены. Изменения значений переменных внутри формы не влияет на значения одноименных переменных более внешнего уровня.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Указателем списка является указатель на его первую ячейку. Этот указатель может быть связан с символом (переменной). Указатель на значение хранится вместе с символом как системное свойство. Кроме значения системным свойством символа могут быть определение функции, представленное в виде </a:t>
            </a:r>
            <a:r>
              <a:rPr lang="ru-RU" dirty="0" err="1" smtClean="0"/>
              <a:t>лямбда-выражения</a:t>
            </a:r>
            <a:r>
              <a:rPr lang="ru-RU" dirty="0" smtClean="0"/>
              <a:t>, список свойств символа и т.д.</a:t>
            </a: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Побочным символом функции </a:t>
            </a:r>
            <a:r>
              <a:rPr lang="en-US" dirty="0" err="1" smtClean="0"/>
              <a:t>setq</a:t>
            </a:r>
            <a:r>
              <a:rPr lang="ru-RU" dirty="0" smtClean="0"/>
              <a:t> является замещение указателя в поле значения символа.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Например,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en-US" dirty="0" smtClean="0"/>
              <a:t>&gt;(</a:t>
            </a:r>
            <a:r>
              <a:rPr lang="en-US" dirty="0" err="1" smtClean="0"/>
              <a:t>setq</a:t>
            </a:r>
            <a:r>
              <a:rPr lang="en-US" dirty="0" smtClean="0"/>
              <a:t> </a:t>
            </a:r>
            <a:r>
              <a:rPr lang="en-US" dirty="0" err="1" smtClean="0"/>
              <a:t>lst</a:t>
            </a:r>
            <a:r>
              <a:rPr lang="en-US" dirty="0" smtClean="0"/>
              <a:t> ‘(a b c))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Создает в качестве побочного эффекта связь.</a:t>
            </a:r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lst</a:t>
            </a:r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pPr lvl="1">
              <a:buNone/>
            </a:pPr>
            <a:r>
              <a:rPr lang="ru-RU" dirty="0"/>
              <a:t> </a:t>
            </a:r>
            <a:r>
              <a:rPr lang="ru-RU" dirty="0" smtClean="0"/>
              <a:t>           </a:t>
            </a:r>
            <a:r>
              <a:rPr lang="en-US" dirty="0" smtClean="0"/>
              <a:t>a		  b		c</a:t>
            </a:r>
            <a:endParaRPr lang="ru-RU" dirty="0"/>
          </a:p>
          <a:p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691680" y="2204864"/>
            <a:ext cx="1080120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275856" y="2204864"/>
            <a:ext cx="1080120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860032" y="2204864"/>
            <a:ext cx="1080120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nil</a:t>
            </a:r>
            <a:endParaRPr lang="ru-RU" dirty="0"/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1979712" y="2996952"/>
            <a:ext cx="36004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4" idx="3"/>
            <a:endCxn id="5" idx="1"/>
          </p:cNvCxnSpPr>
          <p:nvPr/>
        </p:nvCxnSpPr>
        <p:spPr>
          <a:xfrm>
            <a:off x="2771800" y="2600908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5" idx="3"/>
            <a:endCxn id="7" idx="1"/>
          </p:cNvCxnSpPr>
          <p:nvPr/>
        </p:nvCxnSpPr>
        <p:spPr>
          <a:xfrm>
            <a:off x="4355976" y="2600908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3491880" y="2996952"/>
            <a:ext cx="0" cy="12241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5076056" y="2996952"/>
            <a:ext cx="0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827584" y="1916832"/>
            <a:ext cx="864096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Изображение одноуровневого списка достаточно просто.  Многоуровневый список представляется сложнее. У него могут быть общие части. </a:t>
            </a:r>
          </a:p>
          <a:p>
            <a:pPr>
              <a:buNone/>
            </a:pPr>
            <a:r>
              <a:rPr lang="ru-RU" dirty="0" smtClean="0"/>
              <a:t>Допустим есть два списка:</a:t>
            </a:r>
          </a:p>
          <a:p>
            <a:pPr>
              <a:buNone/>
            </a:pPr>
            <a:r>
              <a:rPr lang="en-US" dirty="0" smtClean="0"/>
              <a:t>	&gt;(</a:t>
            </a:r>
            <a:r>
              <a:rPr lang="en-US" dirty="0" err="1" smtClean="0"/>
              <a:t>setq</a:t>
            </a:r>
            <a:r>
              <a:rPr lang="en-US" dirty="0" smtClean="0"/>
              <a:t> </a:t>
            </a:r>
            <a:r>
              <a:rPr lang="ru-RU" dirty="0" smtClean="0"/>
              <a:t>голова </a:t>
            </a:r>
            <a:r>
              <a:rPr lang="en-US" dirty="0" smtClean="0"/>
              <a:t>‘(</a:t>
            </a:r>
            <a:r>
              <a:rPr lang="en-US" dirty="0"/>
              <a:t>b</a:t>
            </a:r>
            <a:r>
              <a:rPr lang="en-US" dirty="0" smtClean="0"/>
              <a:t> c))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&gt;(</a:t>
            </a:r>
            <a:r>
              <a:rPr lang="en-US" dirty="0" err="1" smtClean="0"/>
              <a:t>setq</a:t>
            </a:r>
            <a:r>
              <a:rPr lang="en-US" dirty="0" smtClean="0"/>
              <a:t> </a:t>
            </a:r>
            <a:r>
              <a:rPr lang="ru-RU" dirty="0" smtClean="0"/>
              <a:t>хвост </a:t>
            </a:r>
            <a:r>
              <a:rPr lang="en-US" dirty="0" smtClean="0"/>
              <a:t>‘(a b c))</a:t>
            </a:r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Вызов функции </a:t>
            </a:r>
          </a:p>
          <a:p>
            <a:pPr lvl="1">
              <a:buNone/>
            </a:pPr>
            <a:r>
              <a:rPr lang="en-US" dirty="0" smtClean="0"/>
              <a:t>&gt;(cons </a:t>
            </a:r>
            <a:r>
              <a:rPr lang="ru-RU" dirty="0" smtClean="0"/>
              <a:t> голова хвост</a:t>
            </a:r>
            <a:r>
              <a:rPr lang="en-US" dirty="0" smtClean="0"/>
              <a:t>)</a:t>
            </a:r>
            <a:endParaRPr lang="ru-RU" dirty="0" smtClean="0"/>
          </a:p>
          <a:p>
            <a:pPr lvl="1">
              <a:buNone/>
            </a:pPr>
            <a:r>
              <a:rPr lang="ru-RU" dirty="0" smtClean="0"/>
              <a:t>Строит новый список из переданных аргументов 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((b c) a b c)</a:t>
            </a:r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4525963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sz="2800" dirty="0" smtClean="0"/>
              <a:t>(</a:t>
            </a:r>
            <a:r>
              <a:rPr lang="en-US" sz="2400" dirty="0" smtClean="0"/>
              <a:t>cons </a:t>
            </a:r>
            <a:r>
              <a:rPr lang="ru-RU" sz="2400" dirty="0" smtClean="0"/>
              <a:t>голова хвост) </a:t>
            </a:r>
            <a:r>
              <a:rPr lang="ru-RU" sz="2400" dirty="0" err="1" smtClean="0"/>
              <a:t>хвост</a:t>
            </a:r>
            <a:endParaRPr lang="ru-RU" sz="2400" dirty="0" smtClean="0"/>
          </a:p>
          <a:p>
            <a:pPr>
              <a:buNone/>
            </a:pPr>
            <a:endParaRPr lang="ru-RU" sz="2400" dirty="0"/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  </a:t>
            </a:r>
            <a:endParaRPr lang="ru-RU" sz="2400" dirty="0"/>
          </a:p>
          <a:p>
            <a:pPr>
              <a:buNone/>
            </a:pPr>
            <a:r>
              <a:rPr lang="ru-RU" sz="2400" dirty="0" smtClean="0"/>
              <a:t>				</a:t>
            </a:r>
            <a:r>
              <a:rPr lang="en-US" sz="2400" dirty="0" smtClean="0"/>
              <a:t>a   </a:t>
            </a:r>
            <a:r>
              <a:rPr lang="ru-RU" sz="2400" dirty="0" smtClean="0"/>
              <a:t>голова   </a:t>
            </a:r>
            <a:r>
              <a:rPr lang="en-US" sz="2400" dirty="0" smtClean="0"/>
              <a:t> b</a:t>
            </a:r>
            <a:r>
              <a:rPr lang="ru-RU" sz="2400" dirty="0" smtClean="0"/>
              <a:t>                   </a:t>
            </a:r>
            <a:r>
              <a:rPr lang="en-US" sz="2400" dirty="0" smtClean="0"/>
              <a:t>c	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331640" y="3140968"/>
            <a:ext cx="122413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012160" y="5229200"/>
            <a:ext cx="122413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nil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499992" y="5229200"/>
            <a:ext cx="122413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915816" y="3140968"/>
            <a:ext cx="122413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427984" y="3140968"/>
            <a:ext cx="122413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940152" y="3140968"/>
            <a:ext cx="122413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Nil  </a:t>
            </a:r>
            <a:endParaRPr lang="ru-RU" dirty="0"/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1619672" y="3645024"/>
            <a:ext cx="2808312" cy="1800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5" idx="3"/>
            <a:endCxn id="8" idx="1"/>
          </p:cNvCxnSpPr>
          <p:nvPr/>
        </p:nvCxnSpPr>
        <p:spPr>
          <a:xfrm>
            <a:off x="2555776" y="3392996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8" idx="3"/>
            <a:endCxn id="9" idx="1"/>
          </p:cNvCxnSpPr>
          <p:nvPr/>
        </p:nvCxnSpPr>
        <p:spPr>
          <a:xfrm>
            <a:off x="4139952" y="3392996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9" idx="3"/>
            <a:endCxn id="10" idx="1"/>
          </p:cNvCxnSpPr>
          <p:nvPr/>
        </p:nvCxnSpPr>
        <p:spPr>
          <a:xfrm>
            <a:off x="5652120" y="3392996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3203848" y="3645024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4716016" y="3645024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6228184" y="3645024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V="1">
            <a:off x="4788024" y="4653136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flipH="1" flipV="1">
            <a:off x="6228184" y="4581128"/>
            <a:ext cx="72008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1403648" y="2708920"/>
            <a:ext cx="144016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flipH="1">
            <a:off x="3203848" y="2708920"/>
            <a:ext cx="432048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7" idx="3"/>
            <a:endCxn id="6" idx="1"/>
          </p:cNvCxnSpPr>
          <p:nvPr/>
        </p:nvCxnSpPr>
        <p:spPr>
          <a:xfrm>
            <a:off x="5724128" y="5481228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4067944" y="4509120"/>
            <a:ext cx="432048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Это достаточно эффективное решение с точки зрения создания структур и их представления в памяти машины. Заметим, что функция </a:t>
            </a:r>
            <a:r>
              <a:rPr lang="en-US" dirty="0" smtClean="0"/>
              <a:t>cons </a:t>
            </a:r>
            <a:r>
              <a:rPr lang="ru-RU" dirty="0" smtClean="0"/>
              <a:t>не изменила структуры списков, являющихся аргументами.</a:t>
            </a:r>
            <a:endParaRPr lang="ru-RU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Точечная пара</a:t>
            </a:r>
          </a:p>
          <a:p>
            <a:pPr>
              <a:buNone/>
            </a:pPr>
            <a:r>
              <a:rPr lang="ru-RU" dirty="0" smtClean="0"/>
              <a:t>Определяя базовую функцию </a:t>
            </a:r>
            <a:r>
              <a:rPr lang="en-US" dirty="0" smtClean="0"/>
              <a:t>cons</a:t>
            </a:r>
            <a:r>
              <a:rPr lang="ru-RU" dirty="0" smtClean="0"/>
              <a:t>, мы предположили, что ее вторым аргументом является список. Это ограничение не является необходимым и сейчас мы его снимаем. Что получится после выполнения функции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&gt;(cons ‘a ‘b)</a:t>
            </a:r>
            <a:r>
              <a:rPr lang="ru-RU" dirty="0" smtClean="0"/>
              <a:t> </a:t>
            </a:r>
            <a:r>
              <a:rPr lang="en-US" dirty="0" smtClean="0"/>
              <a:t>?</a:t>
            </a:r>
            <a:endParaRPr lang="ru-RU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‘(a . b)</a:t>
            </a: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en-US" dirty="0" smtClean="0"/>
              <a:t>							b</a:t>
            </a: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en-US" dirty="0" smtClean="0"/>
              <a:t>				a</a:t>
            </a:r>
          </a:p>
          <a:p>
            <a:pPr>
              <a:buNone/>
            </a:pPr>
            <a:r>
              <a:rPr lang="ru-RU" dirty="0" smtClean="0"/>
              <a:t>Здесь показана структура более общая, чем список, она называется </a:t>
            </a:r>
            <a:r>
              <a:rPr lang="ru-RU" i="1" dirty="0" smtClean="0"/>
              <a:t>точечной парой</a:t>
            </a:r>
            <a:r>
              <a:rPr lang="ru-RU" dirty="0" smtClean="0"/>
              <a:t>.</a:t>
            </a:r>
            <a:endParaRPr lang="en-US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987824" y="2348880"/>
            <a:ext cx="1872208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3419872" y="3212976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>
            <a:stCxn id="4" idx="3"/>
          </p:cNvCxnSpPr>
          <p:nvPr/>
        </p:nvCxnSpPr>
        <p:spPr>
          <a:xfrm>
            <a:off x="4860032" y="2780928"/>
            <a:ext cx="10801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2339752" y="2060848"/>
            <a:ext cx="648072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Для сравнения изобразите самостоятельно список </a:t>
            </a:r>
            <a:r>
              <a:rPr lang="en-US" dirty="0" smtClean="0"/>
              <a:t>(a b) </a:t>
            </a:r>
            <a:r>
              <a:rPr lang="ru-RU" dirty="0" smtClean="0"/>
              <a:t>и вы увидите разницу. </a:t>
            </a:r>
          </a:p>
          <a:p>
            <a:pPr>
              <a:buNone/>
            </a:pPr>
            <a:r>
              <a:rPr lang="ru-RU" dirty="0" smtClean="0"/>
              <a:t>Точечная нотация позволяет расширить класс объектов, изображаемых с помощью списков.</a:t>
            </a:r>
          </a:p>
          <a:p>
            <a:pPr>
              <a:buNone/>
            </a:pPr>
            <a:r>
              <a:rPr lang="ru-RU" dirty="0" smtClean="0"/>
              <a:t>В отдельных случаях точечная запись позволяет существенно сократить расходы памяти для хранения объектов.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Имена переменных и область их действия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Статические переменный представляют собой формальные имена других </a:t>
            </a:r>
            <a:r>
              <a:rPr lang="ru-RU" dirty="0" err="1" smtClean="0"/>
              <a:t>лисповских</a:t>
            </a:r>
            <a:r>
              <a:rPr lang="ru-RU" dirty="0" smtClean="0"/>
              <a:t> объектов. После вычисления функции, созданные на это время связи формальных параметров ликвидируются и происходит возврат к тому состоянию, которое было до вызова функции. Рассмотрим несложный теоретический пример.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Варианты точечной и списочной записей</a:t>
            </a:r>
          </a:p>
          <a:p>
            <a:pPr>
              <a:buNone/>
            </a:pPr>
            <a:r>
              <a:rPr lang="ru-RU" dirty="0" smtClean="0"/>
              <a:t>Любой список можно записать в точечной нотации. Преобразования можно осуществить на всех уровнях списка следующим образом:</a:t>
            </a:r>
          </a:p>
          <a:p>
            <a:pPr>
              <a:buNone/>
            </a:pPr>
            <a:r>
              <a:rPr lang="en-US" dirty="0" smtClean="0"/>
              <a:t>(a1 a2 a3 … </a:t>
            </a:r>
            <a:r>
              <a:rPr lang="en-US" dirty="0" err="1" smtClean="0"/>
              <a:t>aN</a:t>
            </a:r>
            <a:r>
              <a:rPr lang="en-US" dirty="0" smtClean="0"/>
              <a:t>) = (a1 . (a2 . (a3 . … . (</a:t>
            </a:r>
            <a:r>
              <a:rPr lang="en-US" dirty="0" err="1" smtClean="0"/>
              <a:t>aN</a:t>
            </a:r>
            <a:r>
              <a:rPr lang="en-US" dirty="0" smtClean="0"/>
              <a:t> . </a:t>
            </a:r>
            <a:r>
              <a:rPr lang="en-US" dirty="0"/>
              <a:t>n</a:t>
            </a:r>
            <a:r>
              <a:rPr lang="en-US" dirty="0" smtClean="0"/>
              <a:t>il) ...)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Признаком списка здесь служит </a:t>
            </a:r>
            <a:r>
              <a:rPr lang="en-US" dirty="0" smtClean="0"/>
              <a:t>nil</a:t>
            </a:r>
            <a:r>
              <a:rPr lang="ru-RU" dirty="0" smtClean="0"/>
              <a:t> в поле </a:t>
            </a:r>
            <a:r>
              <a:rPr lang="en-US" dirty="0" err="1" smtClean="0"/>
              <a:t>cdr</a:t>
            </a:r>
            <a:r>
              <a:rPr lang="ru-RU" dirty="0" smtClean="0"/>
              <a:t> последнего элемента, символизирующий его окончание.</a:t>
            </a:r>
            <a:endParaRPr lang="ru-RU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Несколько примеров.</a:t>
            </a:r>
          </a:p>
          <a:p>
            <a:pPr>
              <a:buNone/>
            </a:pPr>
            <a:r>
              <a:rPr lang="en-US" dirty="0" smtClean="0"/>
              <a:t>	&gt;(a b c) = (a . (b . (c . </a:t>
            </a:r>
            <a:r>
              <a:rPr lang="en-US" dirty="0"/>
              <a:t>n</a:t>
            </a:r>
            <a:r>
              <a:rPr lang="en-US" dirty="0" smtClean="0"/>
              <a:t>il)))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&gt;(a b (c d) e) = (a . (b . ((c . (d . </a:t>
            </a:r>
            <a:r>
              <a:rPr lang="en-US" dirty="0"/>
              <a:t>n</a:t>
            </a:r>
            <a:r>
              <a:rPr lang="en-US" dirty="0" smtClean="0"/>
              <a:t>il)) . (e . </a:t>
            </a:r>
            <a:r>
              <a:rPr lang="en-US" dirty="0"/>
              <a:t>n</a:t>
            </a:r>
            <a:r>
              <a:rPr lang="en-US" dirty="0" smtClean="0"/>
              <a:t>il ))))</a:t>
            </a:r>
          </a:p>
          <a:p>
            <a:pPr>
              <a:buNone/>
            </a:pPr>
            <a:r>
              <a:rPr lang="ru-RU" dirty="0" smtClean="0"/>
              <a:t>Интерпретатор понимает обе формы записей списков, важно их составлять грамотно.</a:t>
            </a:r>
          </a:p>
          <a:p>
            <a:pPr>
              <a:buNone/>
            </a:pPr>
            <a:r>
              <a:rPr lang="ru-RU" i="1" dirty="0" smtClean="0"/>
              <a:t>Важное замечание – перед символом точки и после него обязательно надо ставить пробел.</a:t>
            </a:r>
            <a:endParaRPr lang="en-US" i="1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Использование точечных пар в практическом программировании на Лиспе в общем-то излишне. Они в большей степени используются в теоретических разделах программирования, например, для обозначений последовательностей неопределенной длины в виде 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(голова . </a:t>
            </a:r>
            <a:r>
              <a:rPr lang="ru-RU" dirty="0"/>
              <a:t>х</a:t>
            </a:r>
            <a:r>
              <a:rPr lang="ru-RU" dirty="0" smtClean="0"/>
              <a:t>вост).</a:t>
            </a:r>
            <a:endParaRPr lang="ru-RU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В практическом программировании с точечными парами можно встретиться при работе с ассоциативными списками (А-списками).</a:t>
            </a:r>
          </a:p>
          <a:p>
            <a:pPr algn="ctr">
              <a:buNone/>
            </a:pPr>
            <a:r>
              <a:rPr lang="ru-RU" b="1" dirty="0" smtClean="0"/>
              <a:t>Вычисления, изменяющие структуру </a:t>
            </a:r>
          </a:p>
          <a:p>
            <a:pPr>
              <a:buNone/>
            </a:pPr>
            <a:r>
              <a:rPr lang="ru-RU" dirty="0" smtClean="0"/>
              <a:t>Все рассмотренные ранее функции (примитивы) не вызывали каких-либо изменений во внутренней структуре выражений.</a:t>
            </a:r>
            <a:endParaRPr lang="ru-RU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Лиспе есть специальные функции, при помощи которых можно изменять структуру выражений, как это обычно принято в императивных языках программирования.</a:t>
            </a:r>
          </a:p>
          <a:p>
            <a:pPr>
              <a:buNone/>
            </a:pPr>
            <a:r>
              <a:rPr lang="ru-RU" dirty="0" smtClean="0"/>
              <a:t>Такие функции мы будем называть </a:t>
            </a:r>
            <a:r>
              <a:rPr lang="ru-RU" dirty="0" err="1" smtClean="0"/>
              <a:t>структуроразрушающими</a:t>
            </a:r>
            <a:r>
              <a:rPr lang="ru-RU" dirty="0" smtClean="0"/>
              <a:t>, </a:t>
            </a:r>
            <a:r>
              <a:rPr lang="ru-RU" dirty="0" err="1" smtClean="0"/>
              <a:t>поскольк</a:t>
            </a:r>
            <a:r>
              <a:rPr lang="ru-RU" dirty="0" smtClean="0"/>
              <a:t> с их помощью можно разорвать существующую структуру и построить новую. </a:t>
            </a:r>
            <a:endParaRPr lang="ru-RU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	</a:t>
            </a:r>
            <a:r>
              <a:rPr lang="en-US" b="1" dirty="0" err="1" smtClean="0"/>
              <a:t>rplaca</a:t>
            </a:r>
            <a:r>
              <a:rPr lang="en-US" b="1" dirty="0" smtClean="0"/>
              <a:t> </a:t>
            </a:r>
            <a:r>
              <a:rPr lang="ru-RU" b="1" dirty="0" smtClean="0"/>
              <a:t>и </a:t>
            </a:r>
            <a:r>
              <a:rPr lang="en-US" b="1" dirty="0" err="1" smtClean="0"/>
              <a:t>rplacd</a:t>
            </a:r>
            <a:r>
              <a:rPr lang="en-US" b="1" dirty="0" smtClean="0"/>
              <a:t> </a:t>
            </a:r>
            <a:r>
              <a:rPr lang="ru-RU" b="1" dirty="0" smtClean="0"/>
              <a:t>– изменение содержимого полей</a:t>
            </a:r>
          </a:p>
          <a:p>
            <a:pPr>
              <a:buNone/>
            </a:pPr>
            <a:r>
              <a:rPr lang="ru-RU" dirty="0" smtClean="0"/>
              <a:t>Основными функциями, изменяющими структуру списков, являются функции </a:t>
            </a:r>
            <a:r>
              <a:rPr lang="en-US" dirty="0" err="1" smtClean="0"/>
              <a:t>rplaca</a:t>
            </a:r>
            <a:r>
              <a:rPr lang="ru-RU" dirty="0" smtClean="0"/>
              <a:t> (</a:t>
            </a:r>
            <a:r>
              <a:rPr lang="en-US" dirty="0" smtClean="0"/>
              <a:t>replace car) </a:t>
            </a:r>
            <a:r>
              <a:rPr lang="ru-RU" dirty="0" smtClean="0"/>
              <a:t>и </a:t>
            </a:r>
            <a:r>
              <a:rPr lang="en-US" dirty="0" err="1" smtClean="0"/>
              <a:t>rplacd</a:t>
            </a:r>
            <a:r>
              <a:rPr lang="en-US" dirty="0" smtClean="0"/>
              <a:t> (replace </a:t>
            </a:r>
            <a:r>
              <a:rPr lang="en-US" dirty="0" err="1" smtClean="0"/>
              <a:t>cdr</a:t>
            </a:r>
            <a:r>
              <a:rPr lang="en-US" dirty="0" smtClean="0"/>
              <a:t>)</a:t>
            </a:r>
            <a:r>
              <a:rPr lang="ru-RU" dirty="0" smtClean="0"/>
              <a:t>, которые уничтожают прежние и записывают новые значения в поля </a:t>
            </a:r>
            <a:r>
              <a:rPr lang="en-US" dirty="0" smtClean="0"/>
              <a:t>car </a:t>
            </a:r>
            <a:r>
              <a:rPr lang="ru-RU" dirty="0" smtClean="0"/>
              <a:t>и </a:t>
            </a:r>
            <a:r>
              <a:rPr lang="en-US" dirty="0" err="1" smtClean="0"/>
              <a:t>cdr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Рассмотрим пример.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&gt;(</a:t>
            </a:r>
            <a:r>
              <a:rPr lang="en-US" dirty="0" err="1" smtClean="0"/>
              <a:t>setq</a:t>
            </a:r>
            <a:r>
              <a:rPr lang="en-US" dirty="0" smtClean="0"/>
              <a:t> </a:t>
            </a:r>
            <a:r>
              <a:rPr lang="ru-RU" dirty="0" smtClean="0"/>
              <a:t>поезд </a:t>
            </a:r>
            <a:r>
              <a:rPr lang="en-US" dirty="0" smtClean="0"/>
              <a:t>‘</a:t>
            </a:r>
            <a:r>
              <a:rPr lang="ru-RU" dirty="0" smtClean="0"/>
              <a:t>(тепловоз вагон1 вагон2 вагон3))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&gt;(</a:t>
            </a:r>
            <a:r>
              <a:rPr lang="en-US" dirty="0" err="1" smtClean="0"/>
              <a:t>rplaca</a:t>
            </a:r>
            <a:r>
              <a:rPr lang="en-US" dirty="0" smtClean="0"/>
              <a:t> </a:t>
            </a:r>
            <a:r>
              <a:rPr lang="ru-RU" dirty="0" smtClean="0"/>
              <a:t>поезд </a:t>
            </a:r>
            <a:r>
              <a:rPr lang="en-US" dirty="0" smtClean="0"/>
              <a:t>‘</a:t>
            </a:r>
            <a:r>
              <a:rPr lang="ru-RU" dirty="0" smtClean="0"/>
              <a:t>электровоз)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en-US" dirty="0" smtClean="0"/>
              <a:t>&gt;</a:t>
            </a:r>
            <a:r>
              <a:rPr lang="ru-RU" dirty="0" smtClean="0"/>
              <a:t>поезд	(электровоз вагон1 вагон2 вагон3)</a:t>
            </a:r>
          </a:p>
          <a:p>
            <a:pPr>
              <a:buNone/>
            </a:pPr>
            <a:r>
              <a:rPr lang="ru-RU" dirty="0" smtClean="0"/>
              <a:t>Функция </a:t>
            </a:r>
            <a:r>
              <a:rPr lang="en-US" dirty="0" err="1" smtClean="0"/>
              <a:t>rplacd</a:t>
            </a:r>
            <a:r>
              <a:rPr lang="en-US" dirty="0" smtClean="0"/>
              <a:t> </a:t>
            </a:r>
            <a:r>
              <a:rPr lang="ru-RU" dirty="0" smtClean="0"/>
              <a:t>работает аналогично, только ее аргументом</a:t>
            </a:r>
            <a:r>
              <a:rPr lang="en-US" dirty="0" smtClean="0"/>
              <a:t> </a:t>
            </a:r>
            <a:r>
              <a:rPr lang="ru-RU" dirty="0" smtClean="0"/>
              <a:t>будет </a:t>
            </a:r>
            <a:r>
              <a:rPr lang="ru-RU" dirty="0"/>
              <a:t>с</a:t>
            </a:r>
            <a:r>
              <a:rPr lang="en-US" dirty="0" err="1" smtClean="0"/>
              <a:t>dr</a:t>
            </a:r>
            <a:r>
              <a:rPr lang="en-US" dirty="0" smtClean="0"/>
              <a:t> </a:t>
            </a:r>
            <a:r>
              <a:rPr lang="ru-RU" dirty="0" smtClean="0"/>
              <a:t>составляющая аргумента.</a:t>
            </a:r>
            <a:endParaRPr lang="ru-RU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Вычисления в Лиспе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&gt;(</a:t>
            </a:r>
            <a:r>
              <a:rPr lang="en-US" dirty="0" err="1" smtClean="0"/>
              <a:t>rplacd</a:t>
            </a:r>
            <a:r>
              <a:rPr lang="en-US" dirty="0" smtClean="0"/>
              <a:t> </a:t>
            </a:r>
            <a:r>
              <a:rPr lang="ru-RU" dirty="0" smtClean="0"/>
              <a:t>поезд</a:t>
            </a:r>
            <a:r>
              <a:rPr lang="en-US" dirty="0" smtClean="0"/>
              <a:t> ‘(</a:t>
            </a:r>
            <a:r>
              <a:rPr lang="ru-RU" dirty="0" smtClean="0"/>
              <a:t>вагон5 вагон6 вагон7</a:t>
            </a:r>
            <a:r>
              <a:rPr lang="en-US" dirty="0" smtClean="0"/>
              <a:t>))</a:t>
            </a:r>
            <a:endParaRPr lang="ru-RU" dirty="0" smtClean="0"/>
          </a:p>
          <a:p>
            <a:pPr>
              <a:buNone/>
            </a:pPr>
            <a:r>
              <a:rPr lang="ru-RU" dirty="0"/>
              <a:t>	</a:t>
            </a:r>
            <a:r>
              <a:rPr lang="en-US" dirty="0" smtClean="0"/>
              <a:t>&gt;</a:t>
            </a:r>
            <a:r>
              <a:rPr lang="ru-RU" dirty="0" smtClean="0"/>
              <a:t>поезд 	</a:t>
            </a:r>
            <a:r>
              <a:rPr lang="en-US" dirty="0" smtClean="0"/>
              <a:t> (</a:t>
            </a:r>
            <a:r>
              <a:rPr lang="ru-RU" dirty="0" smtClean="0"/>
              <a:t>электровоз вагон5 вагон6 вагон7</a:t>
            </a:r>
            <a:r>
              <a:rPr lang="en-US" dirty="0" smtClean="0"/>
              <a:t>)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Как видите, от исходного списка ничего не осталось.</a:t>
            </a:r>
          </a:p>
          <a:p>
            <a:pPr>
              <a:buNone/>
            </a:pPr>
            <a:r>
              <a:rPr lang="ru-RU" dirty="0" smtClean="0"/>
              <a:t>Подобные действия не приветствуются, однако в практическом программировании без них не обойтись. Они позволяют ускорить вычисления.</a:t>
            </a:r>
            <a:endParaRPr lang="ru-RU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b="1" dirty="0" smtClean="0"/>
              <a:t>Основы рекурсии</a:t>
            </a:r>
          </a:p>
          <a:p>
            <a:pPr>
              <a:buNone/>
            </a:pPr>
            <a:r>
              <a:rPr lang="ru-RU" dirty="0" smtClean="0"/>
              <a:t>Одним из фундаментальных методов программирования на языке Лисп является использование рекурсии. Известно, что любое  определение, которое определяется в терминах самого себя, </a:t>
            </a:r>
            <a:r>
              <a:rPr lang="ru-RU" dirty="0"/>
              <a:t>я</a:t>
            </a:r>
            <a:r>
              <a:rPr lang="ru-RU" dirty="0" smtClean="0"/>
              <a:t>вляется рекурсивным. </a:t>
            </a:r>
          </a:p>
          <a:p>
            <a:pPr>
              <a:buNone/>
            </a:pPr>
            <a:r>
              <a:rPr lang="ru-RU" dirty="0" smtClean="0"/>
              <a:t>Другим основанием использования рекурсии в Лиспе </a:t>
            </a:r>
            <a:r>
              <a:rPr lang="ru-RU" dirty="0"/>
              <a:t>я</a:t>
            </a:r>
            <a:r>
              <a:rPr lang="ru-RU" dirty="0" smtClean="0"/>
              <a:t>вляется то, что большая часть структур данных, используемых в языке, по соей природе являются рекурсивными.</a:t>
            </a: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первую очередь это относится к спискам. В общем виде любой список можно представить следующим образом: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en-US" dirty="0" smtClean="0"/>
              <a:t>&lt;list&gt;-&gt;nil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&lt;list&gt;-&gt;(head . tail)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&lt;head&gt;-&gt; &lt;atom&gt;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&lt;head&gt;-&gt;&lt;list&gt;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&lt;tail&gt;-&gt;&lt;list&gt;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Имена переменных и область их действия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&gt;(</a:t>
            </a:r>
            <a:r>
              <a:rPr lang="en-US" dirty="0" err="1" smtClean="0"/>
              <a:t>defun</a:t>
            </a:r>
            <a:r>
              <a:rPr lang="en-US" dirty="0" smtClean="0"/>
              <a:t> </a:t>
            </a:r>
            <a:r>
              <a:rPr lang="ru-RU" dirty="0" err="1" smtClean="0"/>
              <a:t>не-изменяет</a:t>
            </a:r>
            <a:r>
              <a:rPr lang="ru-RU" dirty="0" smtClean="0"/>
              <a:t>(</a:t>
            </a:r>
            <a:r>
              <a:rPr lang="en-US" dirty="0" smtClean="0"/>
              <a:t>x)</a:t>
            </a:r>
          </a:p>
          <a:p>
            <a:pPr>
              <a:buNone/>
            </a:pPr>
            <a:r>
              <a:rPr lang="en-US" dirty="0" smtClean="0"/>
              <a:t>	  (</a:t>
            </a:r>
            <a:r>
              <a:rPr lang="en-US" dirty="0" err="1" smtClean="0"/>
              <a:t>setq</a:t>
            </a:r>
            <a:r>
              <a:rPr lang="en-US" dirty="0" smtClean="0"/>
              <a:t> x ‘</a:t>
            </a:r>
            <a:r>
              <a:rPr lang="ru-RU" dirty="0" smtClean="0"/>
              <a:t>новое))</a:t>
            </a:r>
          </a:p>
          <a:p>
            <a:pPr>
              <a:buNone/>
            </a:pPr>
            <a:r>
              <a:rPr lang="en-US" dirty="0" smtClean="0"/>
              <a:t>	&gt;(</a:t>
            </a:r>
            <a:r>
              <a:rPr lang="en-US" dirty="0" err="1" smtClean="0"/>
              <a:t>setq</a:t>
            </a:r>
            <a:r>
              <a:rPr lang="en-US" dirty="0" smtClean="0"/>
              <a:t> x ‘</a:t>
            </a:r>
            <a:r>
              <a:rPr lang="ru-RU" dirty="0" smtClean="0"/>
              <a:t>старое)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&gt;(</a:t>
            </a:r>
            <a:r>
              <a:rPr lang="ru-RU" dirty="0" err="1" smtClean="0"/>
              <a:t>не-меняет</a:t>
            </a:r>
            <a:r>
              <a:rPr lang="ru-RU" dirty="0" smtClean="0"/>
              <a:t> </a:t>
            </a:r>
            <a:r>
              <a:rPr lang="en-US" dirty="0" smtClean="0"/>
              <a:t>‘</a:t>
            </a:r>
            <a:r>
              <a:rPr lang="ru-RU" dirty="0" smtClean="0"/>
              <a:t>новое)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Вызов </a:t>
            </a:r>
            <a:r>
              <a:rPr lang="en-US" dirty="0" smtClean="0"/>
              <a:t>(</a:t>
            </a:r>
            <a:r>
              <a:rPr lang="ru-RU" dirty="0" err="1" smtClean="0"/>
              <a:t>не-меняет</a:t>
            </a:r>
            <a:r>
              <a:rPr lang="ru-RU" dirty="0" smtClean="0"/>
              <a:t> </a:t>
            </a:r>
            <a:r>
              <a:rPr lang="en-US" dirty="0" smtClean="0"/>
              <a:t>‘</a:t>
            </a:r>
            <a:r>
              <a:rPr lang="ru-RU" dirty="0" smtClean="0"/>
              <a:t>новое) не изменит значение переменной </a:t>
            </a:r>
            <a:r>
              <a:rPr lang="en-US" dirty="0" smtClean="0"/>
              <a:t>x</a:t>
            </a:r>
            <a:r>
              <a:rPr lang="ru-RU" dirty="0" smtClean="0"/>
              <a:t>, значение которой задано формой </a:t>
            </a:r>
            <a:r>
              <a:rPr lang="en-US" dirty="0" smtClean="0"/>
              <a:t>(</a:t>
            </a:r>
            <a:r>
              <a:rPr lang="en-US" dirty="0" err="1" smtClean="0"/>
              <a:t>setq</a:t>
            </a:r>
            <a:r>
              <a:rPr lang="en-US" dirty="0" smtClean="0"/>
              <a:t> x ‘</a:t>
            </a:r>
            <a:r>
              <a:rPr lang="ru-RU" dirty="0" smtClean="0"/>
              <a:t>старое).</a:t>
            </a:r>
          </a:p>
          <a:p>
            <a:pPr>
              <a:buNone/>
            </a:pPr>
            <a:r>
              <a:rPr lang="ru-RU" dirty="0" smtClean="0"/>
              <a:t>Подобный пример можно привести и для императивных языков программирования.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Рекурсия есть в определении головы и в определении хвоста. Заметим, что приведенное определение напрямую отражает определения функций, работающих со списками, которые могут обрабатывать рекурсивным вызовом голову списка (в глубину) и хвост (в ширину).</a:t>
            </a:r>
            <a:endParaRPr lang="ru-RU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Теория рекурсивных функций наряду с алгеброй списков и лямбда-исчислением является еще одной опорой, на которой базируется Лисп. В этой области математики изучаются теоретические вопросы,  связанные с вычислимостью. Под вычислимыми понимаются такие задачи, которые в принципе можно запрограммировать и </a:t>
            </a:r>
            <a:r>
              <a:rPr lang="ru-RU" dirty="0"/>
              <a:t> </a:t>
            </a:r>
            <a:r>
              <a:rPr lang="ru-RU" dirty="0" smtClean="0"/>
              <a:t>решить с помощью вычислительной машины. </a:t>
            </a:r>
            <a:endParaRPr lang="ru-RU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Простая рекурсия</a:t>
            </a:r>
          </a:p>
          <a:p>
            <a:pPr>
              <a:buNone/>
            </a:pPr>
            <a:r>
              <a:rPr lang="ru-RU" dirty="0" smtClean="0"/>
              <a:t>Функция является рекурсивной, если в ее определении содержится вызов смой этой функции. </a:t>
            </a:r>
          </a:p>
          <a:p>
            <a:pPr>
              <a:buNone/>
            </a:pPr>
            <a:r>
              <a:rPr lang="ru-RU" dirty="0" smtClean="0"/>
              <a:t>Мы будем говорит о </a:t>
            </a:r>
            <a:r>
              <a:rPr lang="ru-RU" i="1" dirty="0" smtClean="0"/>
              <a:t>рекурсии по значению</a:t>
            </a:r>
            <a:r>
              <a:rPr lang="ru-RU" dirty="0" smtClean="0"/>
              <a:t>, когда рекурсивный вызов является выражением, определяющим результат функции.</a:t>
            </a:r>
            <a:endParaRPr lang="ru-RU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Если же в качестве результата функции возвращается значение некоторой другой функции,  а рекурсивный вызов участвует в вычислении аргументов для этой функции, будем говорить о </a:t>
            </a:r>
            <a:r>
              <a:rPr lang="ru-RU" i="1" dirty="0" smtClean="0"/>
              <a:t>рекурсии по аргументам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Рассмотрим сначала пример простой рекурсии, который соответствует циклу.</a:t>
            </a:r>
            <a:endParaRPr lang="ru-RU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Первый пример связан с простой рекурсией, при котором рекурсивный вызов встречается в некоторой ветви один лишь раз.</a:t>
            </a:r>
          </a:p>
          <a:p>
            <a:pPr>
              <a:buNone/>
            </a:pPr>
            <a:r>
              <a:rPr lang="ru-RU" dirty="0" smtClean="0"/>
              <a:t>В качестве примера определим функцию </a:t>
            </a:r>
            <a:r>
              <a:rPr lang="en-US" dirty="0" smtClean="0"/>
              <a:t>copy</a:t>
            </a:r>
            <a:r>
              <a:rPr lang="ru-RU" dirty="0" smtClean="0"/>
              <a:t>, которая строит копию списка.</a:t>
            </a:r>
            <a:endParaRPr lang="ru-RU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&gt;(</a:t>
            </a:r>
            <a:r>
              <a:rPr lang="en-US" dirty="0" err="1" smtClean="0"/>
              <a:t>defun</a:t>
            </a:r>
            <a:r>
              <a:rPr lang="en-US" dirty="0" smtClean="0"/>
              <a:t> copy(</a:t>
            </a:r>
            <a:r>
              <a:rPr lang="en-US" dirty="0" err="1" smtClean="0"/>
              <a:t>lst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 (</a:t>
            </a:r>
            <a:r>
              <a:rPr lang="en-US" dirty="0" err="1" smtClean="0"/>
              <a:t>cond</a:t>
            </a:r>
            <a:r>
              <a:rPr lang="en-US" dirty="0" smtClean="0"/>
              <a:t> ((null </a:t>
            </a:r>
            <a:r>
              <a:rPr lang="en-US" dirty="0" err="1" smtClean="0"/>
              <a:t>lst</a:t>
            </a:r>
            <a:r>
              <a:rPr lang="en-US" dirty="0" smtClean="0"/>
              <a:t>) nil)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 	       (t (cons (car </a:t>
            </a:r>
            <a:r>
              <a:rPr lang="en-US" dirty="0" err="1" smtClean="0"/>
              <a:t>lst</a:t>
            </a:r>
            <a:r>
              <a:rPr lang="en-US" dirty="0" smtClean="0"/>
              <a:t>) (copy (</a:t>
            </a:r>
            <a:r>
              <a:rPr lang="en-US" dirty="0" err="1" smtClean="0"/>
              <a:t>cdr</a:t>
            </a:r>
            <a:r>
              <a:rPr lang="en-US" dirty="0" smtClean="0"/>
              <a:t> </a:t>
            </a:r>
            <a:r>
              <a:rPr lang="en-US" dirty="0" err="1" smtClean="0"/>
              <a:t>lst</a:t>
            </a:r>
            <a:r>
              <a:rPr lang="en-US" dirty="0" smtClean="0"/>
              <a:t>))) )))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&gt;(copy ‘(q w e r)) -&gt; (q w e r)</a:t>
            </a:r>
          </a:p>
          <a:p>
            <a:pPr>
              <a:buNone/>
            </a:pPr>
            <a:r>
              <a:rPr lang="ru-RU" dirty="0" smtClean="0"/>
              <a:t>Попросту говоря, эта функция строит копию списка, переданного ей в качестве </a:t>
            </a:r>
            <a:r>
              <a:rPr lang="ru-RU" dirty="0" smtClean="0"/>
              <a:t>параметра. Она </a:t>
            </a:r>
            <a:r>
              <a:rPr lang="ru-RU" dirty="0" smtClean="0"/>
              <a:t>является рекурсивной по аргументу (!).</a:t>
            </a:r>
            <a:endParaRPr lang="ru-RU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Условное предложение в теле функции имеет две ветви: ветвь с условием окончания и ветвь с рекурсией,  с помощью которой функция проходит по списку, укорачивая его по направлению </a:t>
            </a:r>
            <a:r>
              <a:rPr lang="en-US" dirty="0" err="1" smtClean="0"/>
              <a:t>cdr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smtClean="0"/>
              <a:t>За работой (поведением) рекурсивных функций можно наблюдать </a:t>
            </a:r>
            <a:r>
              <a:rPr lang="ru-RU" dirty="0" err="1" smtClean="0"/>
              <a:t>спри</a:t>
            </a:r>
            <a:r>
              <a:rPr lang="ru-RU" dirty="0" smtClean="0"/>
              <a:t> помощи имеющихся в интерпретаторе средств трассировки.</a:t>
            </a:r>
            <a:endParaRPr lang="ru-RU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Трассировка функции включается с помощью директивы </a:t>
            </a:r>
            <a:r>
              <a:rPr lang="en-US" dirty="0" smtClean="0"/>
              <a:t>trace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&gt;(trace copy)</a:t>
            </a:r>
          </a:p>
          <a:p>
            <a:pPr>
              <a:buNone/>
            </a:pPr>
            <a:r>
              <a:rPr lang="ru-RU" dirty="0" smtClean="0"/>
              <a:t>Апостроф перед именем функции ставит не нужно, поскольку директива не вычисляет значение своего аргумента. </a:t>
            </a:r>
          </a:p>
          <a:p>
            <a:pPr>
              <a:buNone/>
            </a:pPr>
            <a:r>
              <a:rPr lang="ru-RU" dirty="0" smtClean="0"/>
              <a:t>После включения трассировки можно вызвать функцию и посмотреть результат, например, </a:t>
            </a:r>
            <a:r>
              <a:rPr lang="en-US" dirty="0" smtClean="0"/>
              <a:t>(copy ‘(a s d f))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Вывод системы может быть достаточно длинный, но его смысл, суть обычно понятны с первого взгляда. Пример на следующем слайде.</a:t>
            </a:r>
            <a:endParaRPr lang="ru-RU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Функциональное программирование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6957" y="1600200"/>
            <a:ext cx="805008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Имена переменных и область их действия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Свободные переменные</a:t>
            </a:r>
          </a:p>
          <a:p>
            <a:pPr>
              <a:buNone/>
            </a:pPr>
            <a:r>
              <a:rPr lang="ru-RU" dirty="0" smtClean="0"/>
              <a:t>Возникшие в результате побочного эффекта изменения значений свободных переменных , то есть используемых в функции, но не входящих в число ее формальных параметров (статических параметров), остаются в силе после окончания выполнения функции.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Отменить трассировку можно директивой </a:t>
            </a:r>
            <a:r>
              <a:rPr lang="en-US" dirty="0" err="1" smtClean="0"/>
              <a:t>untrace</a:t>
            </a:r>
            <a:r>
              <a:rPr lang="ru-RU" dirty="0" smtClean="0"/>
              <a:t>. Формат ее аналогичен </a:t>
            </a:r>
            <a:r>
              <a:rPr lang="en-US" dirty="0" smtClean="0"/>
              <a:t>trace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smtClean="0"/>
              <a:t>Директивы очень удобны для отладки рекурсивных функций (определений).</a:t>
            </a:r>
            <a:endParaRPr lang="ru-RU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Функциональное программирование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Имена переменных и область их действия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Рассмотрим несложный пример.</a:t>
            </a:r>
          </a:p>
          <a:p>
            <a:pPr>
              <a:buNone/>
            </a:pPr>
            <a:r>
              <a:rPr lang="en-US" dirty="0" smtClean="0"/>
              <a:t>	&gt;(</a:t>
            </a:r>
            <a:r>
              <a:rPr lang="en-US" dirty="0" err="1" smtClean="0"/>
              <a:t>defun</a:t>
            </a:r>
            <a:r>
              <a:rPr lang="en-US" dirty="0" smtClean="0"/>
              <a:t> </a:t>
            </a:r>
            <a:r>
              <a:rPr lang="ru-RU" dirty="0" smtClean="0"/>
              <a:t>изменить()</a:t>
            </a:r>
          </a:p>
          <a:p>
            <a:pPr>
              <a:buNone/>
            </a:pPr>
            <a:r>
              <a:rPr lang="ru-RU" dirty="0" smtClean="0"/>
              <a:t>	  (</a:t>
            </a:r>
            <a:r>
              <a:rPr lang="en-US" dirty="0" err="1" smtClean="0"/>
              <a:t>setq</a:t>
            </a:r>
            <a:r>
              <a:rPr lang="en-US" dirty="0" smtClean="0"/>
              <a:t> x ‘</a:t>
            </a:r>
            <a:r>
              <a:rPr lang="ru-RU" dirty="0" smtClean="0"/>
              <a:t>новое))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&gt;(</a:t>
            </a:r>
            <a:r>
              <a:rPr lang="ru-RU" dirty="0" smtClean="0"/>
              <a:t>изменить)</a:t>
            </a:r>
          </a:p>
          <a:p>
            <a:pPr>
              <a:buNone/>
            </a:pPr>
            <a:r>
              <a:rPr lang="ru-RU" dirty="0" smtClean="0"/>
              <a:t>После выполнения этой функции старое значение переменной </a:t>
            </a:r>
            <a:r>
              <a:rPr lang="en-US" dirty="0" smtClean="0"/>
              <a:t>x </a:t>
            </a:r>
            <a:r>
              <a:rPr lang="ru-RU" dirty="0" smtClean="0"/>
              <a:t> заменится на новое. Это побочный эффект, который мы будем пытаться обойти, если в этом не будет необходимости. А необходимость в этом будет.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Имена переменных и область их действия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Динамическая и статическая область действия</a:t>
            </a:r>
          </a:p>
          <a:p>
            <a:pPr>
              <a:buNone/>
            </a:pPr>
            <a:r>
              <a:rPr lang="ru-RU" dirty="0" smtClean="0"/>
              <a:t>Этот вопрос рассмотреть самостоятельно.</a:t>
            </a:r>
          </a:p>
          <a:p>
            <a:pPr>
              <a:buNone/>
            </a:pPr>
            <a:r>
              <a:rPr lang="ru-RU" dirty="0" smtClean="0"/>
              <a:t>Подсказка: функция </a:t>
            </a:r>
            <a:r>
              <a:rPr lang="en-US" dirty="0" smtClean="0"/>
              <a:t>(</a:t>
            </a:r>
            <a:r>
              <a:rPr lang="en-US" dirty="0" err="1" smtClean="0"/>
              <a:t>defvar</a:t>
            </a:r>
            <a:r>
              <a:rPr lang="en-US" dirty="0" smtClean="0"/>
              <a:t> </a:t>
            </a:r>
            <a:r>
              <a:rPr lang="ru-RU" dirty="0" smtClean="0"/>
              <a:t>переменная </a:t>
            </a:r>
            <a:r>
              <a:rPr lang="ru-RU" dirty="0" err="1" smtClean="0"/>
              <a:t>начальное_значение</a:t>
            </a:r>
            <a:r>
              <a:rPr lang="ru-RU" dirty="0" smtClean="0"/>
              <a:t>) определяет динамическую переменную во время вычисления, а не в зависимости от контекста места ее определения, как для статических переменных.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</TotalTime>
  <Words>1847</Words>
  <Application>Microsoft Office PowerPoint</Application>
  <PresentationFormat>Экран (4:3)</PresentationFormat>
  <Paragraphs>307</Paragraphs>
  <Slides>71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71</vt:i4>
      </vt:variant>
    </vt:vector>
  </HeadingPairs>
  <TitlesOfParts>
    <vt:vector size="72" baseType="lpstr">
      <vt:lpstr>Тема Office</vt:lpstr>
      <vt:lpstr>Вычисления в Лиспе</vt:lpstr>
      <vt:lpstr>Имена переменных и область их действия</vt:lpstr>
      <vt:lpstr>Имена переменных и область их действия</vt:lpstr>
      <vt:lpstr>Имена переменных и область их действия</vt:lpstr>
      <vt:lpstr>Имена переменных и область их действия</vt:lpstr>
      <vt:lpstr>Имена переменных и область их действия</vt:lpstr>
      <vt:lpstr>Имена переменных и область их действия</vt:lpstr>
      <vt:lpstr>Имена переменных и область их действия</vt:lpstr>
      <vt:lpstr>Имена переменных и область их действия</vt:lpstr>
      <vt:lpstr>Вычисления в Лиспе</vt:lpstr>
      <vt:lpstr>Вычисления в Лиспе</vt:lpstr>
      <vt:lpstr>Вычисления в Лиспе</vt:lpstr>
      <vt:lpstr>Вычисления в Лиспе</vt:lpstr>
      <vt:lpstr>Вычисления в Лиспе</vt:lpstr>
      <vt:lpstr>Вычисления в Лиспе</vt:lpstr>
      <vt:lpstr>Вычисления в Лиспе</vt:lpstr>
      <vt:lpstr>Вычисления в Лиспе</vt:lpstr>
      <vt:lpstr>Вычисления в Лиспе</vt:lpstr>
      <vt:lpstr>Вычисления в Лиспе</vt:lpstr>
      <vt:lpstr>Вычисления в Лиспе</vt:lpstr>
      <vt:lpstr>Вычисления в Лиспе</vt:lpstr>
      <vt:lpstr>Вычисления в Лиспе</vt:lpstr>
      <vt:lpstr>Вычисления в Лиспе</vt:lpstr>
      <vt:lpstr>Вычисления в Лиспе</vt:lpstr>
      <vt:lpstr>Вычисления в Лиспе</vt:lpstr>
      <vt:lpstr>Вычисления в Лиспе</vt:lpstr>
      <vt:lpstr>Вычисления в Лиспе</vt:lpstr>
      <vt:lpstr>Вычисления в Лиспе</vt:lpstr>
      <vt:lpstr>Вычисления в Лиспе</vt:lpstr>
      <vt:lpstr>Вычисления в Лиспе</vt:lpstr>
      <vt:lpstr>Вычисления в Лиспе</vt:lpstr>
      <vt:lpstr>Вычисления в Лиспе</vt:lpstr>
      <vt:lpstr>Вычисления в Лиспе</vt:lpstr>
      <vt:lpstr>Вычисления в Лиспе</vt:lpstr>
      <vt:lpstr>Вычисления в Лиспе</vt:lpstr>
      <vt:lpstr>Вычисления в Лиспе</vt:lpstr>
      <vt:lpstr>Вычисления в Лиспе</vt:lpstr>
      <vt:lpstr>Вычисления в Лиспе</vt:lpstr>
      <vt:lpstr>Вычисления в Лиспе</vt:lpstr>
      <vt:lpstr>Вычисления в Лиспе</vt:lpstr>
      <vt:lpstr>Вычисления в Лиспе</vt:lpstr>
      <vt:lpstr>Вычисления в Лиспе</vt:lpstr>
      <vt:lpstr>Вычисления в Лиспе</vt:lpstr>
      <vt:lpstr>Вычисления в Лиспе</vt:lpstr>
      <vt:lpstr>Вычисления в Лиспе</vt:lpstr>
      <vt:lpstr>Вычисления в Лиспе</vt:lpstr>
      <vt:lpstr>Вычисления в Лиспе</vt:lpstr>
      <vt:lpstr>Вычисления в Лиспе</vt:lpstr>
      <vt:lpstr>Вычисления в Лиспе</vt:lpstr>
      <vt:lpstr>Вычисления в Лиспе</vt:lpstr>
      <vt:lpstr>Вычисления в Лиспе</vt:lpstr>
      <vt:lpstr>Вычисления в Лиспе</vt:lpstr>
      <vt:lpstr>Вычисления в Лиспе</vt:lpstr>
      <vt:lpstr>Вычисления в Лиспе</vt:lpstr>
      <vt:lpstr>Вычисления в Лиспе</vt:lpstr>
      <vt:lpstr>Вычисления в Лиспе</vt:lpstr>
      <vt:lpstr>Вычисления в Лиспе</vt:lpstr>
      <vt:lpstr>Функциональное программирование</vt:lpstr>
      <vt:lpstr>Функциональное программирование</vt:lpstr>
      <vt:lpstr>Функциональное программирование</vt:lpstr>
      <vt:lpstr>Функциональное программирование</vt:lpstr>
      <vt:lpstr>Функциональное программирование</vt:lpstr>
      <vt:lpstr>Функциональное программирование</vt:lpstr>
      <vt:lpstr>Функциональное программирование</vt:lpstr>
      <vt:lpstr>Функциональное программирование</vt:lpstr>
      <vt:lpstr>Функциональное программирование</vt:lpstr>
      <vt:lpstr>Функциональное программирование</vt:lpstr>
      <vt:lpstr>Функциональное программирование</vt:lpstr>
      <vt:lpstr>Функциональное программирование</vt:lpstr>
      <vt:lpstr>Функциональное программирование</vt:lpstr>
      <vt:lpstr>Функциональное программирование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Вычисления в Лиспе</dc:title>
  <dc:creator>Игорь</dc:creator>
  <cp:lastModifiedBy>Игорь</cp:lastModifiedBy>
  <cp:revision>165</cp:revision>
  <dcterms:created xsi:type="dcterms:W3CDTF">2020-12-01T15:29:57Z</dcterms:created>
  <dcterms:modified xsi:type="dcterms:W3CDTF">2020-12-02T11:08:30Z</dcterms:modified>
</cp:coreProperties>
</file>