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5" r:id="rId36"/>
    <p:sldId id="306" r:id="rId37"/>
    <p:sldId id="307" r:id="rId38"/>
    <p:sldId id="308" r:id="rId39"/>
    <p:sldId id="309" r:id="rId40"/>
    <p:sldId id="283" r:id="rId41"/>
    <p:sldId id="294" r:id="rId42"/>
    <p:sldId id="295" r:id="rId43"/>
    <p:sldId id="296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FD228-EE89-4BA6-A857-4C9AF3CA3C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0E7CB-1BD9-4EB3-BA98-57D2D51ACC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80E7CB-1BD9-4EB3-BA98-57D2D51ACC7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71409-7A8C-4785-9798-3D959F40B8EA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8B457-87E5-4C4F-93A5-D628BF6920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Стандартные типы зыка. Типы, определяемые пользователем.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Расширенный символьный тип (</a:t>
            </a:r>
            <a:r>
              <a:rPr lang="en-US" b="1" dirty="0" err="1" smtClean="0"/>
              <a:t>wchar_t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ru-RU" dirty="0" smtClean="0"/>
              <a:t>Предназначен для работы с символами для кодировки которых не достаточно 1 байта, например, </a:t>
            </a:r>
            <a:r>
              <a:rPr lang="en-US" dirty="0" smtClean="0"/>
              <a:t>Unicode</a:t>
            </a:r>
            <a:r>
              <a:rPr lang="ru-RU" dirty="0" smtClean="0"/>
              <a:t>. Обычно этот тип занимает 2 байта.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Логический тип (</a:t>
            </a:r>
            <a:r>
              <a:rPr lang="en-US" b="1" dirty="0" err="1" smtClean="0"/>
              <a:t>bool</a:t>
            </a:r>
            <a:r>
              <a:rPr lang="en-US" b="1" dirty="0" smtClean="0"/>
              <a:t>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Величины этого типа принимают всего два значения </a:t>
            </a:r>
            <a:r>
              <a:rPr lang="en-US" dirty="0" smtClean="0"/>
              <a:t>true</a:t>
            </a:r>
            <a:r>
              <a:rPr lang="ru-RU" dirty="0" smtClean="0"/>
              <a:t> (1) или</a:t>
            </a:r>
            <a:r>
              <a:rPr lang="en-US" dirty="0" smtClean="0"/>
              <a:t> false</a:t>
            </a:r>
            <a:r>
              <a:rPr lang="ru-RU" dirty="0" smtClean="0"/>
              <a:t> (0). Для их хранения выделяется один байт.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Типы с плавающей запятой (</a:t>
            </a:r>
            <a:r>
              <a:rPr lang="en-US" b="1" dirty="0" smtClean="0"/>
              <a:t>float, double)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Стандарт языка предусматривает три типа данных для хранения вещественных чисел:</a:t>
            </a:r>
          </a:p>
          <a:p>
            <a:pPr>
              <a:buNone/>
            </a:pPr>
            <a:r>
              <a:rPr lang="en-US" dirty="0" smtClean="0"/>
              <a:t>float</a:t>
            </a:r>
            <a:r>
              <a:rPr lang="ru-RU" dirty="0" smtClean="0"/>
              <a:t>,</a:t>
            </a:r>
            <a:r>
              <a:rPr lang="en-US" dirty="0" smtClean="0"/>
              <a:t> double </a:t>
            </a:r>
            <a:r>
              <a:rPr lang="ru-RU" dirty="0" smtClean="0"/>
              <a:t>и </a:t>
            </a:r>
            <a:r>
              <a:rPr lang="en-US" dirty="0" smtClean="0"/>
              <a:t>long double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Отличаются они диапазонами представляемых величин  и способами хранения их в памяти машины.</a:t>
            </a:r>
          </a:p>
          <a:p>
            <a:pPr>
              <a:buNone/>
            </a:pPr>
            <a:r>
              <a:rPr lang="ru-RU" dirty="0" smtClean="0"/>
              <a:t>В отличие от целочисленных величин, вещественные имеют мантиссу и порядок числа.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Типы </a:t>
            </a:r>
            <a:r>
              <a:rPr lang="en-US" dirty="0" smtClean="0"/>
              <a:t>char, 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ru-RU" dirty="0" smtClean="0"/>
              <a:t>относятся к целочисленным типам. А все перечисленные стандартные типы называют арифметическими типами, поскольку объявленные переменные могут быть использованы в арифметических операциях.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Типы данных, определяемые пользователем</a:t>
            </a:r>
          </a:p>
          <a:p>
            <a:pPr>
              <a:buNone/>
            </a:pPr>
            <a:r>
              <a:rPr lang="ru-RU" dirty="0" smtClean="0"/>
              <a:t>Язык С++ позволяет создавать свои собственные типы, ориентированные на решение конкретной задачи. </a:t>
            </a:r>
          </a:p>
          <a:p>
            <a:pPr algn="ctr">
              <a:buNone/>
            </a:pPr>
            <a:r>
              <a:rPr lang="ru-RU" b="1" dirty="0" smtClean="0"/>
              <a:t>Переименование типов</a:t>
            </a:r>
            <a:r>
              <a:rPr lang="en-US" b="1" dirty="0" smtClean="0"/>
              <a:t> (</a:t>
            </a:r>
            <a:r>
              <a:rPr lang="en-US" b="1" dirty="0" err="1" smtClean="0"/>
              <a:t>typedef</a:t>
            </a:r>
            <a:r>
              <a:rPr lang="en-US" b="1" dirty="0" smtClean="0"/>
              <a:t>)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Переименование по своей сути не является определением типа, оно задает типу новое имя, что делает программу более ясной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Общий формат переименования следующий: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ru-RU" dirty="0" smtClean="0"/>
              <a:t>тип </a:t>
            </a:r>
            <a:r>
              <a:rPr lang="ru-RU" dirty="0" err="1" smtClean="0"/>
              <a:t>новый_тип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размерность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unsigned </a:t>
            </a:r>
            <a:r>
              <a:rPr lang="en-US" dirty="0" err="1" smtClean="0"/>
              <a:t>int</a:t>
            </a:r>
            <a:r>
              <a:rPr lang="en-US" dirty="0" smtClean="0"/>
              <a:t> UINT;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char name[10];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date;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group;</a:t>
            </a:r>
          </a:p>
          <a:p>
            <a:pPr>
              <a:buNone/>
            </a:pPr>
            <a:r>
              <a:rPr lang="en-US" dirty="0" smtClean="0"/>
              <a:t>}  Student;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Перечислимый тип данных </a:t>
            </a:r>
            <a:r>
              <a:rPr lang="en-US" b="1" dirty="0" smtClean="0"/>
              <a:t>(</a:t>
            </a:r>
            <a:r>
              <a:rPr lang="en-US" b="1" dirty="0" err="1" smtClean="0"/>
              <a:t>enum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ru-RU" dirty="0" smtClean="0"/>
              <a:t>В некоторых случаях возникает необходимость определения конечного множества именованных констант с различными значениями. Для этого можно воспользоваться перечислимым типом данных или перечислением. В перечислении данные задаются списком целочисленных констант.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Общий формат перечисления следующий:</a:t>
            </a:r>
          </a:p>
          <a:p>
            <a:pPr>
              <a:buNone/>
            </a:pPr>
            <a:r>
              <a:rPr lang="en-US" dirty="0" err="1" smtClean="0"/>
              <a:t>enum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err="1" smtClean="0"/>
              <a:t>имя_типа</a:t>
            </a:r>
            <a:r>
              <a:rPr lang="en-US" dirty="0" smtClean="0"/>
              <a:t>]{</a:t>
            </a:r>
            <a:r>
              <a:rPr lang="ru-RU" dirty="0" smtClean="0"/>
              <a:t>список констант</a:t>
            </a:r>
            <a:r>
              <a:rPr lang="en-US" dirty="0" smtClean="0"/>
              <a:t>}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Имя типа задается в случае, если необходимо определять переменные типа перечисление. Компилятор обеспечивает, чтобы эти переменные принимали значения только из списка констант.</a:t>
            </a:r>
          </a:p>
          <a:p>
            <a:pPr>
              <a:buNone/>
            </a:pPr>
            <a:r>
              <a:rPr lang="ru-RU" dirty="0" smtClean="0"/>
              <a:t>Константы могут инициализироваться обычным образом. При отсутствии инициализации первая константа обнуляется, а каждой следующей присваивается значение на единицу большее, чем предыдущее.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en-US" dirty="0" err="1" smtClean="0"/>
              <a:t>enum</a:t>
            </a:r>
            <a:r>
              <a:rPr lang="en-US" dirty="0" smtClean="0"/>
              <a:t> Color {red, blue, green};</a:t>
            </a:r>
          </a:p>
          <a:p>
            <a:endParaRPr lang="ru-RU" dirty="0" smtClean="0"/>
          </a:p>
          <a:p>
            <a:pPr>
              <a:buNone/>
            </a:pPr>
            <a:r>
              <a:rPr lang="la-Latn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color;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red;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Color: " &lt;&lt; color &lt;&lt; endl;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//color = 1;</a:t>
            </a:r>
            <a:r>
              <a:rPr lang="en-US" dirty="0" smtClean="0"/>
              <a:t>	</a:t>
            </a:r>
            <a:r>
              <a:rPr lang="ru-RU" dirty="0" smtClean="0"/>
              <a:t>ошибка!!!!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static_cast&lt;Color&gt;(1);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Color: " &lt;&lt; color &lt;&lt; endl;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system("pause");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Следующее объявление задает инициализацию: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enum</a:t>
            </a:r>
            <a:r>
              <a:rPr lang="en-US" dirty="0" smtClean="0"/>
              <a:t> Color {red=3, blue=5, green};</a:t>
            </a:r>
          </a:p>
          <a:p>
            <a:pPr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la-Latn" dirty="0" smtClean="0"/>
              <a:t>color = green;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la-Latn" dirty="0" smtClean="0"/>
              <a:t>cout &lt;&lt; " Color: " &lt;&lt; color &lt;&lt; endl;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Концепция типов данных</a:t>
            </a:r>
          </a:p>
          <a:p>
            <a:pPr>
              <a:buNone/>
            </a:pPr>
            <a:r>
              <a:rPr lang="ru-RU" dirty="0" smtClean="0"/>
              <a:t>Отметим сразу, что язык С++ является строго типизированным языком, то есть, любой объект данных, объявленный в программе, должен принадлежать какому-либо типу.</a:t>
            </a:r>
          </a:p>
          <a:p>
            <a:pPr>
              <a:buNone/>
            </a:pPr>
            <a:r>
              <a:rPr lang="ru-RU" dirty="0" smtClean="0"/>
              <a:t>Суть любой программы состоит в обработке данных. Данные различных типов обрабатываются по-разному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объектам перечислимого типа можно применять все операции, допустимые к целочисленным типам, например, арифметические: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var_int(20);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color;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color = blue;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var_int+color &lt;&lt; endl;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Имена перечислимых констант должны быть уникальными, а значения могут совпадать.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Структуры (</a:t>
            </a:r>
            <a:r>
              <a:rPr lang="en-US" b="1" dirty="0" err="1" smtClean="0"/>
              <a:t>struct</a:t>
            </a:r>
            <a:r>
              <a:rPr lang="ru-RU" b="1" dirty="0" smtClean="0"/>
              <a:t>)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Структурные объекты или просто структуры в С++ унаследованы из языка С. Отличия есть, и в первую очередь, возможностью определения функций (операций) в теле структуры.</a:t>
            </a:r>
          </a:p>
          <a:p>
            <a:pPr>
              <a:buNone/>
            </a:pPr>
            <a:r>
              <a:rPr lang="ru-RU" dirty="0" smtClean="0"/>
              <a:t>Все компоненты структуры по умолчанию считаются открытыми.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Общий формат объявления структуры: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[name, tag]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тип_1 поле_1;</a:t>
            </a:r>
          </a:p>
          <a:p>
            <a:pPr>
              <a:buNone/>
            </a:pPr>
            <a:r>
              <a:rPr lang="ru-RU" dirty="0" smtClean="0"/>
              <a:t>	тип_2 поле_2;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…………………….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err="1" smtClean="0"/>
              <a:t>тип_</a:t>
            </a:r>
            <a:r>
              <a:rPr lang="en-US" dirty="0" smtClean="0"/>
              <a:t>N</a:t>
            </a:r>
            <a:r>
              <a:rPr lang="ru-RU" dirty="0" smtClean="0"/>
              <a:t> </a:t>
            </a:r>
            <a:r>
              <a:rPr lang="ru-RU" dirty="0" err="1" smtClean="0"/>
              <a:t>поле_</a:t>
            </a:r>
            <a:r>
              <a:rPr lang="en-US" dirty="0" smtClean="0"/>
              <a:t>N;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	</a:t>
            </a:r>
            <a:r>
              <a:rPr lang="ru-RU" dirty="0" smtClean="0"/>
              <a:t>прототипы функций (операций);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 [</a:t>
            </a:r>
            <a:r>
              <a:rPr lang="ru-RU" dirty="0" err="1" smtClean="0"/>
              <a:t>список_описателей</a:t>
            </a:r>
            <a:r>
              <a:rPr lang="en-US" dirty="0" smtClean="0"/>
              <a:t>];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точка с запятой после описания блока – обязательный элемент.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Элементы структуры, именуемые далее полями могут иметь любой известный компилятору тип, кроме определяемого типа, но могут быть указателем или ссылкой на данный тип. В качестве типа поля структуры может выступать перечислимый тип. Инициализация полей структуры в момент их определения стандартом языка не разрешена.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структуры:</a:t>
            </a:r>
          </a:p>
          <a:p>
            <a:pPr>
              <a:buNone/>
            </a:pPr>
            <a:r>
              <a:rPr lang="la-Latn" dirty="0" smtClean="0"/>
              <a:t>struct Student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char Name[20];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Age;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double Mark;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Name: " &lt;&lt; Name &lt;&lt; endl;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Age: " &lt;&lt; Age &lt;&lt; endl;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Mark: " &lt;&lt; Mark &lt;&lt; endl;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данном примере  объявлена единственная функция, позволяющая просматривать значение полей экземпляра данного типа. Она, по сути,  является одним единственным действием, применимым к объектам типа структура.</a:t>
            </a:r>
          </a:p>
          <a:p>
            <a:pPr>
              <a:buNone/>
            </a:pPr>
            <a:r>
              <a:rPr lang="ru-RU" dirty="0" smtClean="0"/>
              <a:t>Объявление объекта (экземпляра) типа структура по следующему формату:</a:t>
            </a:r>
          </a:p>
          <a:p>
            <a:pPr>
              <a:buNone/>
            </a:pPr>
            <a:r>
              <a:rPr lang="ru-RU" dirty="0" err="1" smtClean="0"/>
              <a:t>имя_типа</a:t>
            </a:r>
            <a:r>
              <a:rPr lang="ru-RU" dirty="0" smtClean="0"/>
              <a:t> </a:t>
            </a:r>
            <a:r>
              <a:rPr lang="ru-RU" dirty="0" err="1" smtClean="0"/>
              <a:t>имя_объекта</a:t>
            </a:r>
            <a:r>
              <a:rPr lang="en-US" dirty="0" smtClean="0"/>
              <a:t> [</a:t>
            </a:r>
            <a:r>
              <a:rPr lang="ru-RU" dirty="0" smtClean="0"/>
              <a:t>= инициализация</a:t>
            </a:r>
            <a:r>
              <a:rPr lang="en-US" dirty="0" smtClean="0"/>
              <a:t>];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Student st_1;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Student st_2 = {"Ivan", 20, 3.4};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r>
              <a:rPr lang="ru-RU" dirty="0" smtClean="0"/>
              <a:t>Доступ к компонентам структуры через имя объекта осуществляется с помощью операции доступа:  </a:t>
            </a:r>
            <a:r>
              <a:rPr lang="en-US" dirty="0" smtClean="0"/>
              <a:t>‘.’ </a:t>
            </a:r>
            <a:r>
              <a:rPr lang="ru-RU" dirty="0" smtClean="0"/>
              <a:t>,например  </a:t>
            </a:r>
            <a:r>
              <a:rPr lang="la-Latn" dirty="0" smtClean="0"/>
              <a:t>st_2.Show();</a:t>
            </a:r>
            <a:r>
              <a:rPr lang="ru-RU" dirty="0" smtClean="0"/>
              <a:t>.</a:t>
            </a:r>
            <a:endParaRPr lang="la-Latn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доступ осуществляется через указатель на объект, используется другая операция доступа: </a:t>
            </a:r>
            <a:r>
              <a:rPr lang="en-US" dirty="0" smtClean="0"/>
              <a:t>‘-&gt;’</a:t>
            </a:r>
            <a:r>
              <a:rPr lang="ru-RU" dirty="0" smtClean="0"/>
              <a:t>, например</a:t>
            </a:r>
          </a:p>
          <a:p>
            <a:pPr>
              <a:buNone/>
            </a:pPr>
            <a:r>
              <a:rPr lang="la-Latn" dirty="0" smtClean="0"/>
              <a:t>Student</a:t>
            </a:r>
            <a:r>
              <a:rPr lang="ru-RU" dirty="0" smtClean="0"/>
              <a:t> </a:t>
            </a:r>
            <a:r>
              <a:rPr lang="en-US" dirty="0" smtClean="0"/>
              <a:t>*</a:t>
            </a:r>
            <a:r>
              <a:rPr lang="en-US" dirty="0" err="1" smtClean="0"/>
              <a:t>ptr_Student</a:t>
            </a:r>
            <a:r>
              <a:rPr lang="en-US" dirty="0" smtClean="0"/>
              <a:t> = new Student();</a:t>
            </a:r>
          </a:p>
          <a:p>
            <a:pPr>
              <a:buNone/>
            </a:pPr>
            <a:r>
              <a:rPr lang="en-US" dirty="0" err="1" smtClean="0"/>
              <a:t>Ptr_Student</a:t>
            </a:r>
            <a:r>
              <a:rPr lang="en-US" dirty="0" smtClean="0"/>
              <a:t>-&gt;Show();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Как уже было сказано, имя структуры не является обязательным в объявлении структуры. В этом случае структура называется анонимной, при этом в конце описания структуры должен быть  объявлен и инициализирован по крайней мер один объект.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Типы данных определяют:</a:t>
            </a:r>
          </a:p>
          <a:p>
            <a:pPr>
              <a:buFontTx/>
              <a:buChar char="-"/>
            </a:pPr>
            <a:r>
              <a:rPr lang="ru-RU" i="1" dirty="0" smtClean="0"/>
              <a:t>внутреннее представление</a:t>
            </a:r>
            <a:r>
              <a:rPr lang="ru-RU" dirty="0" smtClean="0"/>
              <a:t> данных в программе;</a:t>
            </a:r>
          </a:p>
          <a:p>
            <a:pPr>
              <a:buFontTx/>
              <a:buChar char="-"/>
            </a:pPr>
            <a:r>
              <a:rPr lang="ru-RU" i="1" dirty="0" smtClean="0"/>
              <a:t>множество значений</a:t>
            </a:r>
            <a:r>
              <a:rPr lang="ru-RU" dirty="0" smtClean="0"/>
              <a:t>, которые могут принимать величины (переменные, объекты) данного типа;</a:t>
            </a:r>
          </a:p>
          <a:p>
            <a:pPr>
              <a:buFontTx/>
              <a:buChar char="-"/>
            </a:pPr>
            <a:r>
              <a:rPr lang="ru-RU" i="1" dirty="0" smtClean="0"/>
              <a:t>операции (функции)</a:t>
            </a:r>
            <a:r>
              <a:rPr lang="ru-RU" dirty="0" smtClean="0"/>
              <a:t> , применимые к величинам данного типа.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la-Latn" dirty="0" smtClean="0"/>
              <a:t>struct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char Name[20];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Age;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double Mark;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Name: " &lt;&lt; Name &lt;&lt; endl;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Age: " &lt;&lt; Age &lt;&lt; endl;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la-Latn" dirty="0" smtClean="0"/>
              <a:t>cout &lt;&lt; " Mark: " &lt;&lt; Mark &lt;&lt; endl;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} </a:t>
            </a:r>
            <a:r>
              <a:rPr lang="en-US" dirty="0" err="1" smtClean="0"/>
              <a:t>st</a:t>
            </a:r>
            <a:r>
              <a:rPr lang="en-US" dirty="0" smtClean="0"/>
              <a:t> = {“</a:t>
            </a:r>
            <a:r>
              <a:rPr lang="ru-RU" dirty="0" smtClean="0"/>
              <a:t>Петрова</a:t>
            </a:r>
            <a:r>
              <a:rPr lang="en-US" dirty="0" smtClean="0"/>
              <a:t>”</a:t>
            </a:r>
            <a:r>
              <a:rPr lang="ru-RU" dirty="0" smtClean="0"/>
              <a:t>, 19. 4.5</a:t>
            </a:r>
            <a:r>
              <a:rPr lang="en-US" dirty="0" smtClean="0"/>
              <a:t>}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Еще один примечательный момент состоит в том, что сумма длин полей может не соответствовать количеству байт, занимаемому объектом типа структура.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Битовые поля</a:t>
            </a:r>
          </a:p>
          <a:p>
            <a:pPr>
              <a:buNone/>
            </a:pPr>
            <a:r>
              <a:rPr lang="ru-RU" dirty="0" smtClean="0"/>
              <a:t>В некоторых случаях в качестве полей структуры могут выступать величины, диапазон изменений которых невелик, например, от двух до пяти возможных значений. Выделять под такие поля минимум один байт - не самое лучшее решение.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структуре есть возможность определять необходимое количество бит,  необходимое для конкретного поля. Для этого за объявлением имени поля после символа </a:t>
            </a:r>
            <a:r>
              <a:rPr lang="en-US" dirty="0" smtClean="0"/>
              <a:t>‘</a:t>
            </a:r>
            <a:r>
              <a:rPr lang="ru-RU" dirty="0" smtClean="0"/>
              <a:t>:</a:t>
            </a:r>
            <a:r>
              <a:rPr lang="en-US" dirty="0" smtClean="0"/>
              <a:t>’</a:t>
            </a:r>
            <a:r>
              <a:rPr lang="ru-RU" dirty="0" smtClean="0"/>
              <a:t> (двоеточие) указывается целое число бит, необходимых для данного поля.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/>
              <a:t>tst_int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/>
              <a:t>tst_double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unsigned </a:t>
            </a:r>
            <a:r>
              <a:rPr lang="en-US" dirty="0" err="1"/>
              <a:t>int</a:t>
            </a:r>
            <a:r>
              <a:rPr lang="en-US" dirty="0"/>
              <a:t> flag: 1</a:t>
            </a:r>
            <a:r>
              <a:rPr lang="en-US" dirty="0" smtClean="0"/>
              <a:t>;		</a:t>
            </a:r>
            <a:r>
              <a:rPr lang="en-US" dirty="0" smtClean="0"/>
              <a:t>// 2, 3, 4, ….</a:t>
            </a:r>
            <a:endParaRPr lang="en-US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объявленной структуре объявлено поле</a:t>
            </a:r>
          </a:p>
          <a:p>
            <a:pPr>
              <a:buNone/>
            </a:pPr>
            <a:r>
              <a:rPr lang="en-US" dirty="0" smtClean="0"/>
              <a:t>unsigned </a:t>
            </a:r>
            <a:r>
              <a:rPr lang="en-US" dirty="0" err="1" smtClean="0"/>
              <a:t>int</a:t>
            </a:r>
            <a:r>
              <a:rPr lang="en-US" dirty="0" smtClean="0"/>
              <a:t> flag: 1;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/>
              <a:t>с</a:t>
            </a:r>
            <a:r>
              <a:rPr lang="ru-RU" dirty="0" smtClean="0"/>
              <a:t>одержащее один единственный бит, в который можно записать или 0 или единицу.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Обращение к такому полю не отличается от обращения к обычному: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/>
              <a:t>tst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tst.flag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tst.flag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 использовании битовых полей происходит экономия памяти, но время, необходимое на обращение к ним – увеличивается.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Объединения, смеси (</a:t>
            </a:r>
            <a:r>
              <a:rPr lang="en-US" b="1" dirty="0" smtClean="0"/>
              <a:t>union)</a:t>
            </a:r>
          </a:p>
          <a:p>
            <a:pPr>
              <a:buNone/>
            </a:pPr>
            <a:r>
              <a:rPr lang="ru-RU" dirty="0" smtClean="0"/>
              <a:t>Еще одна возможность создание своего собственного типа – объединения (смеси). Их формат похож на формат объявления структур, с той лишь разницей, что вместо слова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используется </a:t>
            </a:r>
            <a:r>
              <a:rPr lang="en-US" dirty="0" smtClean="0"/>
              <a:t>union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На внутреннем представлении отличия более значительны, в частности, в объединениях под все поля выделяется одно единственное поле (место) в памяти.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Его размер равен размеру поля, занимающему максимальный объем в памяти. Пример:</a:t>
            </a:r>
          </a:p>
          <a:p>
            <a:pPr>
              <a:buNone/>
            </a:pPr>
            <a:r>
              <a:rPr lang="en-US" dirty="0" smtClean="0"/>
              <a:t>union Student</a:t>
            </a:r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char Name[20];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int Age;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double Mark;</a:t>
            </a:r>
            <a:endParaRPr lang="ru-RU" dirty="0" smtClean="0"/>
          </a:p>
          <a:p>
            <a:pPr>
              <a:buNone/>
            </a:pPr>
            <a:r>
              <a:rPr lang="la-Latn" dirty="0" smtClean="0"/>
              <a:t>void Show()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Name: " &lt;&lt; Name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Age: " &lt;&lt; Age &lt;&lt; endl;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la-Latn" dirty="0" smtClean="0"/>
              <a:t>cout &lt;&lt; " Mark: " &lt;&lt; Mark &lt;&lt; endl;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la-Latn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представления объекта этого типа потребуется 161 байт памяти (20 объектов типа </a:t>
            </a:r>
            <a:r>
              <a:rPr lang="en-US" dirty="0" smtClean="0"/>
              <a:t>char</a:t>
            </a:r>
            <a:r>
              <a:rPr lang="ru-RU" dirty="0" smtClean="0"/>
              <a:t> плюс один байт под конец строки  ноль-символ.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 типы языка делят на основные и составные. В языке С++ есть шесть основных (стандартных) типов, на основе которых строятся описания составных (пользовательских) типов.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С++ помимо структур и объединений имеется возможность определять свои типы используя классы. Отличие классов от структур в первую очередь в том, что все компоненты класса по умолчанию являются закрытыми (ключевое слово </a:t>
            </a:r>
            <a:r>
              <a:rPr lang="en-US" dirty="0" smtClean="0"/>
              <a:t>private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17810" y="3244334"/>
            <a:ext cx="2508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Основные типы данных</a:t>
            </a:r>
          </a:p>
          <a:p>
            <a:pPr>
              <a:buNone/>
            </a:pPr>
            <a:r>
              <a:rPr lang="ru-RU" dirty="0" smtClean="0"/>
              <a:t>Основные (стандартные) типы часто называют арифметическими, поскольку их можно использовать в арифметических операциях. Для их описания используются следующие ключевые слова:</a:t>
            </a:r>
          </a:p>
          <a:p>
            <a:pPr>
              <a:buFontTx/>
              <a:buChar char="-"/>
            </a:pPr>
            <a:r>
              <a:rPr lang="en-US" b="1" dirty="0" err="1" smtClean="0"/>
              <a:t>int</a:t>
            </a:r>
            <a:r>
              <a:rPr lang="en-US" dirty="0" smtClean="0"/>
              <a:t> – </a:t>
            </a:r>
            <a:r>
              <a:rPr lang="ru-RU" dirty="0" smtClean="0"/>
              <a:t>целый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char</a:t>
            </a:r>
            <a:r>
              <a:rPr lang="ru-RU" dirty="0" smtClean="0"/>
              <a:t> – символьный тип;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b="1" dirty="0" err="1" smtClean="0"/>
              <a:t>wchar_t</a:t>
            </a:r>
            <a:r>
              <a:rPr lang="en-US" dirty="0" smtClean="0"/>
              <a:t> – </a:t>
            </a:r>
            <a:r>
              <a:rPr lang="ru-RU" dirty="0" smtClean="0"/>
              <a:t>расширенный символьный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err="1" smtClean="0"/>
              <a:t>bool</a:t>
            </a:r>
            <a:r>
              <a:rPr lang="ru-RU" b="1" dirty="0" smtClean="0"/>
              <a:t> </a:t>
            </a:r>
            <a:r>
              <a:rPr lang="ru-RU" dirty="0" smtClean="0"/>
              <a:t>– логический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float</a:t>
            </a:r>
            <a:r>
              <a:rPr lang="ru-RU" dirty="0" smtClean="0"/>
              <a:t> – вещественный тип;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/>
              <a:t>double</a:t>
            </a:r>
            <a:r>
              <a:rPr lang="ru-RU" dirty="0" smtClean="0"/>
              <a:t> – вещественный с двойной точностью.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Существует четыре спецификатора, уточняющих внутренне представление и диапазон значений величин:</a:t>
            </a:r>
          </a:p>
          <a:p>
            <a:pPr>
              <a:buFontTx/>
              <a:buChar char="-"/>
            </a:pPr>
            <a:r>
              <a:rPr lang="en-US" dirty="0" smtClean="0"/>
              <a:t>short – </a:t>
            </a:r>
            <a:r>
              <a:rPr lang="ru-RU" dirty="0" smtClean="0"/>
              <a:t>короткий;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long</a:t>
            </a:r>
            <a:r>
              <a:rPr lang="ru-RU" dirty="0" smtClean="0"/>
              <a:t> – длинный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dirty="0" smtClean="0"/>
              <a:t>signed – </a:t>
            </a:r>
            <a:r>
              <a:rPr lang="ru-RU" dirty="0" smtClean="0"/>
              <a:t>знаковый;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unsigned –</a:t>
            </a:r>
            <a:r>
              <a:rPr lang="ru-RU" dirty="0" smtClean="0"/>
              <a:t> </a:t>
            </a:r>
            <a:r>
              <a:rPr lang="ru-RU" dirty="0" err="1" smtClean="0"/>
              <a:t>беззнаковый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b="1" dirty="0" smtClean="0"/>
              <a:t>Целый тип (</a:t>
            </a:r>
            <a:r>
              <a:rPr lang="en-US" b="1" dirty="0" err="1" smtClean="0"/>
              <a:t>int</a:t>
            </a:r>
            <a:r>
              <a:rPr lang="ru-RU" b="1" dirty="0" smtClean="0"/>
              <a:t>)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Стандартом языка С++ не оговаривается размер типа </a:t>
            </a:r>
            <a:r>
              <a:rPr lang="en-US" dirty="0" err="1" smtClean="0"/>
              <a:t>int</a:t>
            </a:r>
            <a:r>
              <a:rPr lang="ru-RU" dirty="0" smtClean="0"/>
              <a:t>. Он зависит от разрядности процессора и версии компилятора.</a:t>
            </a:r>
          </a:p>
          <a:p>
            <a:pPr>
              <a:buNone/>
            </a:pPr>
            <a:r>
              <a:rPr lang="ru-RU" dirty="0" smtClean="0"/>
              <a:t>С определенной точностью можно сказать, что под данные этого типа компилятор выделяет 4 (четыре) байта.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Спецификатор </a:t>
            </a:r>
            <a:r>
              <a:rPr lang="en-US" dirty="0" smtClean="0"/>
              <a:t>short</a:t>
            </a:r>
            <a:r>
              <a:rPr lang="ru-RU" dirty="0" smtClean="0"/>
              <a:t> перед именем типа указывает компилятору, что под объект выделяется 2 (два) байта.</a:t>
            </a:r>
          </a:p>
          <a:p>
            <a:pPr>
              <a:buNone/>
            </a:pPr>
            <a:r>
              <a:rPr lang="ru-RU" dirty="0" smtClean="0"/>
              <a:t>Внутреннее представление величин целого типа – это целое число в двоичном представлении, старший разряд которого обозначает знак числа (0 – положительные числа, 1 – отрицательные). По умолчанию числа считаются знаковыми ( </a:t>
            </a:r>
            <a:r>
              <a:rPr lang="en-US" dirty="0" smtClean="0"/>
              <a:t>signed)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 языка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Спецификатор </a:t>
            </a:r>
            <a:r>
              <a:rPr lang="en-US" dirty="0" smtClean="0"/>
              <a:t>unsigned </a:t>
            </a:r>
            <a:r>
              <a:rPr lang="ru-RU" dirty="0" smtClean="0"/>
              <a:t>предназначен для обозначения без знаковых положительных чисел.</a:t>
            </a:r>
            <a:endParaRPr lang="en-US" dirty="0" smtClean="0"/>
          </a:p>
          <a:p>
            <a:pPr algn="ctr">
              <a:buNone/>
            </a:pPr>
            <a:r>
              <a:rPr lang="ru-RU" b="1" dirty="0" smtClean="0"/>
              <a:t>Символьный тип (</a:t>
            </a:r>
            <a:r>
              <a:rPr lang="en-US" b="1" dirty="0" smtClean="0"/>
              <a:t>char</a:t>
            </a:r>
            <a:r>
              <a:rPr lang="ru-RU" b="1" dirty="0" smtClean="0"/>
              <a:t>)</a:t>
            </a:r>
          </a:p>
          <a:p>
            <a:pPr>
              <a:buNone/>
            </a:pPr>
            <a:r>
              <a:rPr lang="ru-RU" dirty="0" smtClean="0"/>
              <a:t>Под величины этого типа компилятор всегда выделяет один байт. Этого достаточно для размещения 256-символьного набора </a:t>
            </a:r>
            <a:r>
              <a:rPr lang="en-US" dirty="0" smtClean="0"/>
              <a:t>ASCII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Символы по сути это целые числа в диапазоне от -128 до 127 или от 0 до 255.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1438</Words>
  <Application>Microsoft Office PowerPoint</Application>
  <PresentationFormat>Экран (4:3)</PresentationFormat>
  <Paragraphs>218</Paragraphs>
  <Slides>43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Слайд 13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Типы данных языка С++</vt:lpstr>
      <vt:lpstr>Слайд 42</vt:lpstr>
      <vt:lpstr>Типы данных языка С++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34</cp:revision>
  <dcterms:created xsi:type="dcterms:W3CDTF">2020-09-14T20:02:28Z</dcterms:created>
  <dcterms:modified xsi:type="dcterms:W3CDTF">2020-09-14T22:38:23Z</dcterms:modified>
</cp:coreProperties>
</file>