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308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E7A67-622A-41A9-9955-A32FFEFF94D6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A4CA4-4DFE-414F-978D-1CB35811D7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Перегрузка функций, шаблоны функций и шаблоны классов</a:t>
            </a:r>
          </a:p>
          <a:p>
            <a:pPr>
              <a:buNone/>
            </a:pPr>
            <a:r>
              <a:rPr lang="ru-RU" dirty="0" smtClean="0"/>
              <a:t>Перегрузка функций не является отличительной особенностью объектно-ориентированного программирования. Однако, в ООП, она используется очень часто, например при перегрузке в классе операций (действий), присущих стандартным типам данных.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Ключевое слово </a:t>
            </a:r>
            <a:r>
              <a:rPr lang="en-US" dirty="0" smtClean="0"/>
              <a:t>template </a:t>
            </a:r>
            <a:r>
              <a:rPr lang="ru-RU" dirty="0" smtClean="0"/>
              <a:t>сообщает компилятору, что это не просто функция, а шаблон функции. Слово </a:t>
            </a:r>
            <a:r>
              <a:rPr lang="en-US" dirty="0" smtClean="0"/>
              <a:t>class </a:t>
            </a:r>
            <a:r>
              <a:rPr lang="ru-RU" dirty="0" smtClean="0"/>
              <a:t>в данном контексте заменимо на</a:t>
            </a:r>
            <a:r>
              <a:rPr lang="en-US" dirty="0" smtClean="0"/>
              <a:t> </a:t>
            </a:r>
            <a:r>
              <a:rPr lang="ru-RU" dirty="0" smtClean="0"/>
              <a:t>слово </a:t>
            </a:r>
            <a:r>
              <a:rPr lang="en-US" dirty="0" err="1" smtClean="0"/>
              <a:t>typename</a:t>
            </a:r>
            <a:r>
              <a:rPr lang="ru-RU" dirty="0" smtClean="0"/>
              <a:t>. В угловых скобках указывается список шаблона. Количество типов в списке стандартом не ограничено, перечисляются они  через запятую. Далее идет определение подобное определению обычной функции.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Теперь вернемся к перегруженным функциям </a:t>
            </a:r>
            <a:r>
              <a:rPr lang="en-US" dirty="0" smtClean="0"/>
              <a:t>swap </a:t>
            </a:r>
            <a:r>
              <a:rPr lang="ru-RU" dirty="0" smtClean="0"/>
              <a:t>, реализуя их через единственный шаблон:</a:t>
            </a:r>
          </a:p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void swap(Type &amp;a,  Type &amp;b)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 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=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=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= temp;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Область действия типа </a:t>
            </a:r>
            <a:r>
              <a:rPr lang="en-US" dirty="0" smtClean="0"/>
              <a:t>Type </a:t>
            </a:r>
            <a:r>
              <a:rPr lang="ru-RU" dirty="0" smtClean="0"/>
              <a:t>только в пределах данного блока.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Теперь, вместо трех функций у нас есть одно единственное определение, работающее с любым типом данных, поддерживающим данный алгоритм. Работа программиста в этом случае существенно упрощается, с другой стороны нагрузка на компилятор возрастает, так как, для каждого типа он обязан генерировать свой </a:t>
            </a:r>
            <a:r>
              <a:rPr lang="ru-RU" smtClean="0"/>
              <a:t>собственный объектный код.</a:t>
            </a: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Разработчики языка С++ пошли еще дальше – параметризировали тип. Речь идет о шаблонах классов. Для понимания сути шаблонных классов, вернемся к определению обычного класса:</a:t>
            </a:r>
          </a:p>
          <a:p>
            <a:pPr>
              <a:buNone/>
            </a:pPr>
            <a:r>
              <a:rPr lang="en-US" dirty="0" smtClean="0"/>
              <a:t>class Integer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ru-RU" dirty="0" smtClean="0"/>
              <a:t> </a:t>
            </a:r>
            <a:r>
              <a:rPr lang="en-US" dirty="0" smtClean="0"/>
              <a:t> item;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	Integer(){};</a:t>
            </a:r>
          </a:p>
          <a:p>
            <a:pPr>
              <a:buNone/>
            </a:pPr>
            <a:r>
              <a:rPr lang="en-US" dirty="0" smtClean="0"/>
              <a:t>	Integer(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):item(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Integer(const Integer &amp;);</a:t>
            </a:r>
          </a:p>
          <a:p>
            <a:pPr>
              <a:buNone/>
            </a:pPr>
            <a:r>
              <a:rPr lang="en-US" dirty="0" smtClean="0"/>
              <a:t>	~Integer(){}</a:t>
            </a:r>
          </a:p>
          <a:p>
            <a:pPr>
              <a:buNone/>
            </a:pPr>
            <a:r>
              <a:rPr lang="en-US" dirty="0" smtClean="0"/>
              <a:t>	Integer operator -(const Integer&amp;);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bool</a:t>
            </a:r>
            <a:r>
              <a:rPr lang="en-US" dirty="0" smtClean="0"/>
              <a:t> operator &lt;(const Integer &amp;);</a:t>
            </a:r>
          </a:p>
          <a:p>
            <a:pPr>
              <a:buNone/>
            </a:pPr>
            <a:r>
              <a:rPr lang="en-US" dirty="0" smtClean="0"/>
              <a:t>	Integer &amp;operator =(const Integer &amp;);</a:t>
            </a:r>
          </a:p>
          <a:p>
            <a:pPr>
              <a:buNone/>
            </a:pPr>
            <a:r>
              <a:rPr lang="en-US" dirty="0" smtClean="0"/>
              <a:t>	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Integer &amp;);</a:t>
            </a:r>
          </a:p>
          <a:p>
            <a:pPr>
              <a:buNone/>
            </a:pPr>
            <a:r>
              <a:rPr lang="ru-RU" dirty="0" smtClean="0"/>
              <a:t>};</a:t>
            </a:r>
            <a:r>
              <a:rPr lang="en-US" dirty="0" smtClean="0"/>
              <a:t>	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этом классе одно единственное поле </a:t>
            </a:r>
            <a:r>
              <a:rPr lang="en-US" dirty="0" err="1" smtClean="0"/>
              <a:t>int</a:t>
            </a:r>
            <a:r>
              <a:rPr lang="ru-RU" dirty="0" smtClean="0"/>
              <a:t> </a:t>
            </a:r>
            <a:r>
              <a:rPr lang="en-US" dirty="0" smtClean="0"/>
              <a:t> item;</a:t>
            </a:r>
            <a:r>
              <a:rPr lang="ru-RU" dirty="0" smtClean="0"/>
              <a:t> целого типа. Может появиться необходимость в аналогичном классе, но содержащим поле типа </a:t>
            </a:r>
            <a:r>
              <a:rPr lang="en-US" dirty="0" smtClean="0"/>
              <a:t>double, char</a:t>
            </a:r>
            <a:r>
              <a:rPr lang="ru-RU" dirty="0" smtClean="0"/>
              <a:t> или </a:t>
            </a:r>
            <a:r>
              <a:rPr lang="en-US" dirty="0" err="1" smtClean="0"/>
              <a:t>bool</a:t>
            </a:r>
            <a:r>
              <a:rPr lang="ru-RU" dirty="0" smtClean="0"/>
              <a:t>. Можно создать три отдельных класса, а можно воспользоваться услугами шаблонного класса, создав единственный шаблон.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Пример такого подхода:</a:t>
            </a:r>
          </a:p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class Number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en-US" dirty="0" smtClean="0"/>
              <a:t>	Type</a:t>
            </a:r>
            <a:r>
              <a:rPr lang="ru-RU" dirty="0" smtClean="0"/>
              <a:t> </a:t>
            </a:r>
            <a:r>
              <a:rPr lang="en-US" dirty="0" smtClean="0"/>
              <a:t> item;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	Number(){};</a:t>
            </a:r>
          </a:p>
          <a:p>
            <a:pPr>
              <a:buNone/>
            </a:pPr>
            <a:r>
              <a:rPr lang="en-US" dirty="0" smtClean="0"/>
              <a:t>	Number(Type </a:t>
            </a:r>
            <a:r>
              <a:rPr lang="en-US" dirty="0" err="1" smtClean="0"/>
              <a:t>i</a:t>
            </a:r>
            <a:r>
              <a:rPr lang="en-US" dirty="0" smtClean="0"/>
              <a:t>):item(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Number(const Number&lt;Type&gt;&amp;);</a:t>
            </a:r>
          </a:p>
          <a:p>
            <a:pPr>
              <a:buNone/>
            </a:pPr>
            <a:r>
              <a:rPr lang="en-US" dirty="0" smtClean="0"/>
              <a:t>	~Number(){}</a:t>
            </a:r>
          </a:p>
          <a:p>
            <a:pPr>
              <a:buNone/>
            </a:pPr>
            <a:r>
              <a:rPr lang="en-US" dirty="0" smtClean="0"/>
              <a:t>	Number operator -(const Number&lt;Type&gt;&amp;);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bool</a:t>
            </a:r>
            <a:r>
              <a:rPr lang="en-US" dirty="0" smtClean="0"/>
              <a:t> operator &lt;(const Number&lt;Type&gt; &amp;);</a:t>
            </a:r>
          </a:p>
          <a:p>
            <a:pPr>
              <a:buNone/>
            </a:pPr>
            <a:r>
              <a:rPr lang="en-US" dirty="0" smtClean="0"/>
              <a:t>	Integer &amp;operator =(const Number&lt;Type&gt; &amp;);</a:t>
            </a:r>
          </a:p>
          <a:p>
            <a:pPr>
              <a:buNone/>
            </a:pPr>
            <a:r>
              <a:rPr lang="en-US" dirty="0" smtClean="0"/>
              <a:t>	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&lt;&gt;(</a:t>
            </a:r>
            <a:r>
              <a:rPr lang="en-US" dirty="0" err="1" smtClean="0"/>
              <a:t>ostream</a:t>
            </a:r>
            <a:r>
              <a:rPr lang="en-US" dirty="0" smtClean="0"/>
              <a:t> &amp;, const  Number&lt;Type&gt;&amp;);</a:t>
            </a:r>
          </a:p>
          <a:p>
            <a:pPr>
              <a:buNone/>
            </a:pPr>
            <a:r>
              <a:rPr lang="ru-RU" dirty="0" smtClean="0"/>
              <a:t>};</a:t>
            </a:r>
            <a:r>
              <a:rPr lang="en-US" dirty="0" smtClean="0"/>
              <a:t>	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Шаблоны классов очень часто используются в практическом программировании. Силами разработчиков была создана стандартная библиотека шаблонов (</a:t>
            </a:r>
            <a:r>
              <a:rPr lang="en-US" dirty="0" smtClean="0"/>
              <a:t>STL)</a:t>
            </a:r>
            <a:r>
              <a:rPr lang="ru-RU" dirty="0" smtClean="0"/>
              <a:t>, используемая во многих приложениях.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Концепция типов данных</a:t>
            </a:r>
          </a:p>
          <a:p>
            <a:pPr>
              <a:buNone/>
            </a:pPr>
            <a:r>
              <a:rPr lang="ru-RU" dirty="0" smtClean="0"/>
              <a:t>Отметим сразу, что язык С++ является строго типизированным языком, то есть, любой объект данных, объявленный в программе, должен принадлежать какому-либо типу.</a:t>
            </a:r>
          </a:p>
          <a:p>
            <a:pPr>
              <a:buNone/>
            </a:pPr>
            <a:r>
              <a:rPr lang="ru-RU" dirty="0" smtClean="0"/>
              <a:t>Суть любой программы состоит в обработке данных. Данные различных типов обрабатываются по-разному.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Типы данных определяют:</a:t>
            </a:r>
          </a:p>
          <a:p>
            <a:pPr>
              <a:buFontTx/>
              <a:buChar char="-"/>
            </a:pPr>
            <a:r>
              <a:rPr lang="ru-RU" i="1" dirty="0" smtClean="0"/>
              <a:t>внутреннее представление</a:t>
            </a:r>
            <a:r>
              <a:rPr lang="ru-RU" dirty="0" smtClean="0"/>
              <a:t> данных в программе;</a:t>
            </a:r>
          </a:p>
          <a:p>
            <a:pPr>
              <a:buFontTx/>
              <a:buChar char="-"/>
            </a:pPr>
            <a:r>
              <a:rPr lang="ru-RU" i="1" dirty="0" smtClean="0"/>
              <a:t>множество значений</a:t>
            </a:r>
            <a:r>
              <a:rPr lang="ru-RU" dirty="0" smtClean="0"/>
              <a:t>, которые могут принимать величины (переменные, объекты) данного типа;</a:t>
            </a:r>
          </a:p>
          <a:p>
            <a:pPr>
              <a:buFontTx/>
              <a:buChar char="-"/>
            </a:pPr>
            <a:r>
              <a:rPr lang="ru-RU" i="1" dirty="0" smtClean="0"/>
              <a:t>операции (функции)</a:t>
            </a:r>
            <a:r>
              <a:rPr lang="ru-RU" dirty="0" smtClean="0"/>
              <a:t> , применимые к величинам данного типа.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 типы языка делят на основные и составные. В языке С++ есть шесть основных (стандартных) типов, на основе которых строятся описания составных (пользовательских) типов.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Часто бывает удобно, чтобы функции, реализующие один  и тот же алгоритм для различных типов данных, имели одно и то же имя. Использование одного и того же имени для нескольких функций, но имеющих различную сигнатуру, в С++ называется перегрузкой.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Основные типы данных</a:t>
            </a:r>
          </a:p>
          <a:p>
            <a:pPr>
              <a:buNone/>
            </a:pPr>
            <a:r>
              <a:rPr lang="ru-RU" dirty="0" smtClean="0"/>
              <a:t>Основные (стандартные) типы часто называют арифметическими, поскольку их можно использовать в арифметических операциях. Для их описания используются следующие ключевые слова:</a:t>
            </a:r>
          </a:p>
          <a:p>
            <a:pPr>
              <a:buFontTx/>
              <a:buChar char="-"/>
            </a:pPr>
            <a:r>
              <a:rPr lang="en-US" b="1" dirty="0" err="1" smtClean="0"/>
              <a:t>int</a:t>
            </a:r>
            <a:r>
              <a:rPr lang="en-US" dirty="0" smtClean="0"/>
              <a:t> – </a:t>
            </a:r>
            <a:r>
              <a:rPr lang="ru-RU" dirty="0" smtClean="0"/>
              <a:t>целый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char</a:t>
            </a:r>
            <a:r>
              <a:rPr lang="ru-RU" dirty="0" smtClean="0"/>
              <a:t> – символьный тип;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b="1" dirty="0" err="1" smtClean="0"/>
              <a:t>wchar_t</a:t>
            </a:r>
            <a:r>
              <a:rPr lang="en-US" dirty="0" smtClean="0"/>
              <a:t> – </a:t>
            </a:r>
            <a:r>
              <a:rPr lang="ru-RU" dirty="0" smtClean="0"/>
              <a:t>расширенный символьный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err="1" smtClean="0"/>
              <a:t>bool</a:t>
            </a:r>
            <a:r>
              <a:rPr lang="ru-RU" b="1" dirty="0" smtClean="0"/>
              <a:t> </a:t>
            </a:r>
            <a:r>
              <a:rPr lang="ru-RU" dirty="0" smtClean="0"/>
              <a:t>– логический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float</a:t>
            </a:r>
            <a:r>
              <a:rPr lang="ru-RU" dirty="0" smtClean="0"/>
              <a:t> – вещественный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double</a:t>
            </a:r>
            <a:r>
              <a:rPr lang="ru-RU" dirty="0" smtClean="0"/>
              <a:t> – вещественный с двойной точностью.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Существует четыре спецификатора, уточняющих внутренне представление и диапазон значений величин:</a:t>
            </a:r>
          </a:p>
          <a:p>
            <a:pPr>
              <a:buFontTx/>
              <a:buChar char="-"/>
            </a:pPr>
            <a:r>
              <a:rPr lang="en-US" dirty="0" smtClean="0"/>
              <a:t>short – </a:t>
            </a:r>
            <a:r>
              <a:rPr lang="ru-RU" dirty="0" smtClean="0"/>
              <a:t>короткий;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long</a:t>
            </a:r>
            <a:r>
              <a:rPr lang="ru-RU" dirty="0" smtClean="0"/>
              <a:t> – длинный;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smtClean="0"/>
              <a:t>signed – </a:t>
            </a:r>
            <a:r>
              <a:rPr lang="ru-RU" dirty="0" smtClean="0"/>
              <a:t>знаковый;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unsigned –</a:t>
            </a:r>
            <a:r>
              <a:rPr lang="ru-RU" dirty="0" smtClean="0"/>
              <a:t> </a:t>
            </a:r>
            <a:r>
              <a:rPr lang="ru-RU" dirty="0" err="1" smtClean="0"/>
              <a:t>беззнаковый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b="1" dirty="0" smtClean="0"/>
              <a:t>Целый тип (</a:t>
            </a:r>
            <a:r>
              <a:rPr lang="en-US" b="1" dirty="0" err="1" smtClean="0"/>
              <a:t>int</a:t>
            </a:r>
            <a:r>
              <a:rPr lang="ru-RU" b="1" dirty="0" smtClean="0"/>
              <a:t>)</a:t>
            </a:r>
            <a:endParaRPr lang="en-US" b="1" dirty="0" smtClean="0"/>
          </a:p>
          <a:p>
            <a:pPr>
              <a:buNone/>
            </a:pPr>
            <a:r>
              <a:rPr lang="ru-RU" dirty="0" smtClean="0"/>
              <a:t>Стандартом языка С++ не оговаривается размер типа </a:t>
            </a:r>
            <a:r>
              <a:rPr lang="en-US" dirty="0" err="1" smtClean="0"/>
              <a:t>int</a:t>
            </a:r>
            <a:r>
              <a:rPr lang="ru-RU" dirty="0" smtClean="0"/>
              <a:t>. Он зависит от разрядности процессора и версии компилятора.</a:t>
            </a:r>
          </a:p>
          <a:p>
            <a:pPr>
              <a:buNone/>
            </a:pPr>
            <a:r>
              <a:rPr lang="ru-RU" dirty="0" smtClean="0"/>
              <a:t>С определенной точностью можно сказать, что под данные этого типа компилятор выделяет 4 (четыре) байта.</a:t>
            </a:r>
            <a:endParaRPr lang="en-US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Спецификатор </a:t>
            </a:r>
            <a:r>
              <a:rPr lang="en-US" dirty="0" smtClean="0"/>
              <a:t>short</a:t>
            </a:r>
            <a:r>
              <a:rPr lang="ru-RU" dirty="0" smtClean="0"/>
              <a:t> перед именем типа указывает компилятору, что под объект выделяется 2 (два) байта.</a:t>
            </a:r>
          </a:p>
          <a:p>
            <a:pPr>
              <a:buNone/>
            </a:pPr>
            <a:r>
              <a:rPr lang="ru-RU" dirty="0" smtClean="0"/>
              <a:t>Внутреннее представление величин целого типа – это целое число в двоичном представлении, старший разряд которого обозначает знак числа (0 – положительные числа, 1 – отрицательные). По умолчанию числа считаются знаковыми ( </a:t>
            </a:r>
            <a:r>
              <a:rPr lang="en-US" dirty="0" smtClean="0"/>
              <a:t>signed)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Спецификатор </a:t>
            </a:r>
            <a:r>
              <a:rPr lang="en-US" dirty="0" smtClean="0"/>
              <a:t>unsigned </a:t>
            </a:r>
            <a:r>
              <a:rPr lang="ru-RU" dirty="0" smtClean="0"/>
              <a:t>предназначен для обозначения без знаковых положительных чисел.</a:t>
            </a:r>
            <a:endParaRPr lang="en-US" dirty="0" smtClean="0"/>
          </a:p>
          <a:p>
            <a:pPr algn="ctr">
              <a:buNone/>
            </a:pPr>
            <a:r>
              <a:rPr lang="ru-RU" b="1" dirty="0" smtClean="0"/>
              <a:t>Символьный тип (</a:t>
            </a:r>
            <a:r>
              <a:rPr lang="en-US" b="1" dirty="0" smtClean="0"/>
              <a:t>char</a:t>
            </a:r>
            <a:r>
              <a:rPr lang="ru-RU" b="1" dirty="0" smtClean="0"/>
              <a:t>)</a:t>
            </a:r>
          </a:p>
          <a:p>
            <a:pPr>
              <a:buNone/>
            </a:pPr>
            <a:r>
              <a:rPr lang="ru-RU" dirty="0" smtClean="0"/>
              <a:t>Под величины этого типа компилятор всегда выделяет один байт. Этого достаточно для размещения 256-символьного набора </a:t>
            </a:r>
            <a:r>
              <a:rPr lang="en-US" dirty="0" smtClean="0"/>
              <a:t>ASCII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Символы по сути это целые числа в диапазоне от -128 до 127 или от 0 до 255.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Расширенный символьный тип (</a:t>
            </a:r>
            <a:r>
              <a:rPr lang="en-US" b="1" dirty="0" err="1" smtClean="0"/>
              <a:t>wchar_t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ru-RU" dirty="0" smtClean="0"/>
              <a:t>Предназначен для работы с символами для кодировки которых не достаточно 1 байта, например, </a:t>
            </a:r>
            <a:r>
              <a:rPr lang="en-US" dirty="0" smtClean="0"/>
              <a:t>Unicode</a:t>
            </a:r>
            <a:r>
              <a:rPr lang="ru-RU" dirty="0" smtClean="0"/>
              <a:t>. Обычно этот тип занимает 2 байта.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Логический тип (</a:t>
            </a:r>
            <a:r>
              <a:rPr lang="en-US" b="1" dirty="0" err="1" smtClean="0"/>
              <a:t>bool</a:t>
            </a:r>
            <a:r>
              <a:rPr lang="en-US" b="1" dirty="0" smtClean="0"/>
              <a:t>)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Величины этого типа принимают всего два значения </a:t>
            </a:r>
            <a:r>
              <a:rPr lang="en-US" dirty="0" smtClean="0"/>
              <a:t>true</a:t>
            </a:r>
            <a:r>
              <a:rPr lang="ru-RU" dirty="0" smtClean="0"/>
              <a:t> (1) или</a:t>
            </a:r>
            <a:r>
              <a:rPr lang="en-US" dirty="0" smtClean="0"/>
              <a:t> false</a:t>
            </a:r>
            <a:r>
              <a:rPr lang="ru-RU" dirty="0" smtClean="0"/>
              <a:t> (0). Для их хранения выделяется один байт.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Типы с плавающей запятой (</a:t>
            </a:r>
            <a:r>
              <a:rPr lang="en-US" b="1" dirty="0" smtClean="0"/>
              <a:t>float, double)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Стандарт языка предусматривает три типа данных для хранения вещественных чисел:</a:t>
            </a:r>
          </a:p>
          <a:p>
            <a:pPr>
              <a:buNone/>
            </a:pPr>
            <a:r>
              <a:rPr lang="en-US" dirty="0" smtClean="0"/>
              <a:t>float</a:t>
            </a:r>
            <a:r>
              <a:rPr lang="ru-RU" dirty="0" smtClean="0"/>
              <a:t>,</a:t>
            </a:r>
            <a:r>
              <a:rPr lang="en-US" dirty="0" smtClean="0"/>
              <a:t> double </a:t>
            </a:r>
            <a:r>
              <a:rPr lang="ru-RU" dirty="0" smtClean="0"/>
              <a:t>и </a:t>
            </a:r>
            <a:r>
              <a:rPr lang="en-US" dirty="0" smtClean="0"/>
              <a:t>long double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Отличаются они диапазонами представляемых величин  и способами хранения их в памяти машины.</a:t>
            </a:r>
          </a:p>
          <a:p>
            <a:pPr>
              <a:buNone/>
            </a:pPr>
            <a:r>
              <a:rPr lang="ru-RU" dirty="0" smtClean="0"/>
              <a:t>В отличие от целочисленных величин, вещественные имеют мантиссу и порядок числа.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Типы </a:t>
            </a:r>
            <a:r>
              <a:rPr lang="en-US" dirty="0" smtClean="0"/>
              <a:t>char, 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ru-RU" dirty="0" smtClean="0"/>
              <a:t>относятся к целочисленным типам.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Типы данных, определяемые пользователем</a:t>
            </a:r>
          </a:p>
          <a:p>
            <a:pPr>
              <a:buNone/>
            </a:pPr>
            <a:r>
              <a:rPr lang="ru-RU" dirty="0" smtClean="0"/>
              <a:t>Язык С++ позволяет создавать свои собственные типы, ориентированные на решение конкретной задачи. </a:t>
            </a:r>
          </a:p>
          <a:p>
            <a:pPr algn="ctr">
              <a:buNone/>
            </a:pPr>
            <a:r>
              <a:rPr lang="ru-RU" b="1" dirty="0" smtClean="0"/>
              <a:t>Переименование типов</a:t>
            </a:r>
            <a:r>
              <a:rPr lang="en-US" b="1" dirty="0" smtClean="0"/>
              <a:t> (</a:t>
            </a:r>
            <a:r>
              <a:rPr lang="en-US" b="1" dirty="0" err="1" smtClean="0"/>
              <a:t>typedef</a:t>
            </a:r>
            <a:r>
              <a:rPr lang="en-US" b="1" dirty="0" smtClean="0"/>
              <a:t>)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Переименование по своей сути не является определением типа, оно задает типу новое имя, что делает программу более ясной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известной функции </a:t>
            </a:r>
            <a:r>
              <a:rPr lang="en-US" dirty="0" smtClean="0"/>
              <a:t>swap</a:t>
            </a:r>
            <a:r>
              <a:rPr lang="ru-RU" dirty="0" smtClean="0"/>
              <a:t>, меняющую  местами значения своих аргументов.</a:t>
            </a:r>
          </a:p>
          <a:p>
            <a:pPr>
              <a:buNone/>
            </a:pPr>
            <a:r>
              <a:rPr lang="en-US" dirty="0" smtClean="0"/>
              <a:t>void swap(</a:t>
            </a:r>
            <a:r>
              <a:rPr lang="en-US" dirty="0" err="1" smtClean="0"/>
              <a:t>int</a:t>
            </a:r>
            <a:r>
              <a:rPr lang="en-US" dirty="0" smtClean="0"/>
              <a:t> &amp;a,  </a:t>
            </a:r>
            <a:r>
              <a:rPr lang="en-US" dirty="0" err="1" smtClean="0"/>
              <a:t>int</a:t>
            </a:r>
            <a:r>
              <a:rPr lang="en-US" dirty="0" smtClean="0"/>
              <a:t> &amp;b)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=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=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= temp;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Общий формат переименования следующий: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ru-RU" dirty="0" smtClean="0"/>
              <a:t>тип </a:t>
            </a:r>
            <a:r>
              <a:rPr lang="ru-RU" dirty="0" err="1" smtClean="0"/>
              <a:t>новый_тип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smtClean="0"/>
              <a:t>размерность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Примеры: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unsigned int UINT;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name[10];</a:t>
            </a:r>
          </a:p>
          <a:p>
            <a:pPr>
              <a:buNone/>
            </a:pPr>
            <a:r>
              <a:rPr lang="en-US" dirty="0" smtClean="0"/>
              <a:t>	int date;</a:t>
            </a:r>
          </a:p>
          <a:p>
            <a:pPr>
              <a:buNone/>
            </a:pPr>
            <a:r>
              <a:rPr lang="en-US" dirty="0" smtClean="0"/>
              <a:t>	int group;</a:t>
            </a:r>
          </a:p>
          <a:p>
            <a:pPr>
              <a:buNone/>
            </a:pPr>
            <a:r>
              <a:rPr lang="en-US" dirty="0" smtClean="0"/>
              <a:t>}  Student;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Перечислимый тип данных </a:t>
            </a:r>
            <a:r>
              <a:rPr lang="en-US" b="1" dirty="0" smtClean="0"/>
              <a:t>(</a:t>
            </a:r>
            <a:r>
              <a:rPr lang="en-US" b="1" dirty="0" err="1" smtClean="0"/>
              <a:t>enum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ru-RU" dirty="0" smtClean="0"/>
              <a:t>В некоторых случаях возникает необходимость определения конечного множества именованных констант с различными значениями. Для этого можно воспользоваться перечислимым типом данных или перечислением. В перечислении данные задаются списком целочисленных констант.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Общий формат перечисления следующий:</a:t>
            </a:r>
          </a:p>
          <a:p>
            <a:pPr>
              <a:buNone/>
            </a:pPr>
            <a:r>
              <a:rPr lang="en-US" dirty="0" err="1" smtClean="0"/>
              <a:t>enum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err="1" smtClean="0"/>
              <a:t>имя_типа</a:t>
            </a:r>
            <a:r>
              <a:rPr lang="en-US" dirty="0" smtClean="0"/>
              <a:t>]{</a:t>
            </a:r>
            <a:r>
              <a:rPr lang="ru-RU" dirty="0" smtClean="0"/>
              <a:t>список констант</a:t>
            </a:r>
            <a:r>
              <a:rPr lang="en-US" dirty="0" smtClean="0"/>
              <a:t>}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Имя типа задается в случае, если необходимо определять переменные типа перечисление. Компилятор обеспечивает, чтобы эти переменные принимали значения только из списка констант.</a:t>
            </a:r>
          </a:p>
          <a:p>
            <a:pPr>
              <a:buNone/>
            </a:pPr>
            <a:r>
              <a:rPr lang="ru-RU" dirty="0" smtClean="0"/>
              <a:t>Константы могут инициализироваться обычным образом. При отсутствии инициализации первая константа обнуляется, а каждой следующей присваивается значение на единицу большее, чем предыдущее.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Примеры:</a:t>
            </a:r>
          </a:p>
          <a:p>
            <a:pPr>
              <a:buNone/>
            </a:pPr>
            <a:r>
              <a:rPr lang="en-US" dirty="0" err="1" smtClean="0"/>
              <a:t>enum</a:t>
            </a:r>
            <a:r>
              <a:rPr lang="en-US" dirty="0" smtClean="0"/>
              <a:t> Color {red, blue, green};</a:t>
            </a:r>
          </a:p>
          <a:p>
            <a:endParaRPr lang="ru-RU" dirty="0" smtClean="0"/>
          </a:p>
          <a:p>
            <a:pPr>
              <a:buNone/>
            </a:pPr>
            <a:r>
              <a:rPr lang="la-Latn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color;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= red;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Color: " &lt;&lt; color &lt;&lt; endl;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//color = 1;</a:t>
            </a:r>
            <a:r>
              <a:rPr lang="en-US" dirty="0" smtClean="0"/>
              <a:t>	</a:t>
            </a:r>
            <a:r>
              <a:rPr lang="ru-RU" dirty="0" smtClean="0"/>
              <a:t>ошибка!!!!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= static_cast&lt;Color&gt;(1);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Color: " &lt;&lt; color &lt;&lt; endl;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Следующее объявление задает инициализацию: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enum</a:t>
            </a:r>
            <a:r>
              <a:rPr lang="en-US" dirty="0" smtClean="0"/>
              <a:t> Color {red=3, blue=5, green};</a:t>
            </a:r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la-Latn" dirty="0" smtClean="0"/>
              <a:t>color = green;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la-Latn" dirty="0" smtClean="0"/>
              <a:t>cout &lt;&lt; " Color: " &lt;&lt; color &lt;&lt; endl</a:t>
            </a:r>
            <a:r>
              <a:rPr lang="la-Latn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ошибка !!!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</a:t>
            </a:r>
            <a:r>
              <a:rPr lang="en-US" dirty="0" smtClean="0"/>
              <a:t>color = 15; </a:t>
            </a:r>
            <a:endParaRPr lang="la-Latn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 объектам перечислимого типа можно применять все операции, допустимые к целочисленным типам, например, арифметические: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var_int(20);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color;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= blue;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var_int+color &lt;&lt; endl;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Имена перечислимых констант должны быть уникальными, а значения могут совпадать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Еще один пример, объявление логического (булевского) типа:</a:t>
            </a:r>
          </a:p>
          <a:p>
            <a:pPr>
              <a:buNone/>
            </a:pPr>
            <a:r>
              <a:rPr lang="en-US" dirty="0" err="1" smtClean="0"/>
              <a:t>enum</a:t>
            </a:r>
            <a:r>
              <a:rPr lang="en-US" dirty="0" smtClean="0"/>
              <a:t> </a:t>
            </a:r>
            <a:r>
              <a:rPr lang="en-US" dirty="0" err="1" smtClean="0"/>
              <a:t>boolean</a:t>
            </a:r>
            <a:r>
              <a:rPr lang="en-US" dirty="0" smtClean="0"/>
              <a:t> {false, true};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Структуры (</a:t>
            </a:r>
            <a:r>
              <a:rPr lang="en-US" b="1" dirty="0" err="1" smtClean="0"/>
              <a:t>struct</a:t>
            </a:r>
            <a:r>
              <a:rPr lang="ru-RU" b="1" dirty="0" smtClean="0"/>
              <a:t>)</a:t>
            </a:r>
            <a:endParaRPr lang="en-US" b="1" dirty="0" smtClean="0"/>
          </a:p>
          <a:p>
            <a:pPr>
              <a:buNone/>
            </a:pPr>
            <a:r>
              <a:rPr lang="ru-RU" dirty="0" smtClean="0"/>
              <a:t>Структурные объекты или просто структуры в С++ унаследованы из языка С. Отличия есть, и в первую очередь, возможностью определения функций (операций) в теле структуры.</a:t>
            </a:r>
          </a:p>
          <a:p>
            <a:pPr>
              <a:buNone/>
            </a:pPr>
            <a:r>
              <a:rPr lang="ru-RU" dirty="0" smtClean="0"/>
              <a:t>Все компоненты структуры по умолчанию считаются открытыми.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Общий формат объявления структуры: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[name, tag]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тип_1 поле_1;</a:t>
            </a:r>
          </a:p>
          <a:p>
            <a:pPr>
              <a:buNone/>
            </a:pPr>
            <a:r>
              <a:rPr lang="ru-RU" dirty="0" smtClean="0"/>
              <a:t>	тип_2 поле_2;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…………………….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прототипы функций (операций);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}[</a:t>
            </a:r>
            <a:r>
              <a:rPr lang="ru-RU" dirty="0" err="1" smtClean="0"/>
              <a:t>список_описателей</a:t>
            </a:r>
            <a:r>
              <a:rPr lang="en-US" dirty="0" smtClean="0"/>
              <a:t>];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Элементы структуры, именуемые далее полями могут иметь любой известный компилятору тип, кроме определяемого типа, но могут быть указателем или ссылкой на данный тип. Инициализация полей структуры в момент их определения стандартом языка не разрешена.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Эта функция работает с целым типом данных, ее можно перегрузить для других типов, указав эти типы в качестве параметров. Например, для вещественных чисел или символов.</a:t>
            </a:r>
          </a:p>
          <a:p>
            <a:pPr>
              <a:buNone/>
            </a:pPr>
            <a:r>
              <a:rPr lang="en-US" dirty="0" smtClean="0"/>
              <a:t>void swap(double &amp;a,  double &amp;b)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=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=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= temp;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Пример структуры:</a:t>
            </a:r>
          </a:p>
          <a:p>
            <a:pPr>
              <a:buNone/>
            </a:pPr>
            <a:r>
              <a:rPr lang="la-Latn" dirty="0" smtClean="0"/>
              <a:t>struct Student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char Name[20];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Age;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double Mark;</a:t>
            </a:r>
            <a:endParaRPr lang="ru-RU" dirty="0" smtClean="0"/>
          </a:p>
          <a:p>
            <a:pPr>
              <a:buNone/>
            </a:pPr>
            <a:r>
              <a:rPr lang="la-Latn" dirty="0" smtClean="0"/>
              <a:t>void Show()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Name: " &lt;&lt; Name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Age: " &lt;&lt; Age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Mark: " &lt;&lt; Mark &lt;&lt; endl;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данном примере  объявлена единственная функция, позволяющая просматривать значение полей экземпляра данного типа.</a:t>
            </a:r>
          </a:p>
          <a:p>
            <a:pPr>
              <a:buNone/>
            </a:pPr>
            <a:r>
              <a:rPr lang="ru-RU" dirty="0" smtClean="0"/>
              <a:t>Объявление объекта (экземпляра) типа структура по следующему формату:</a:t>
            </a:r>
          </a:p>
          <a:p>
            <a:pPr>
              <a:buNone/>
            </a:pPr>
            <a:r>
              <a:rPr lang="ru-RU" dirty="0" err="1" smtClean="0"/>
              <a:t>имя_типа</a:t>
            </a:r>
            <a:r>
              <a:rPr lang="ru-RU" dirty="0" smtClean="0"/>
              <a:t> </a:t>
            </a:r>
            <a:r>
              <a:rPr lang="ru-RU" dirty="0" err="1" smtClean="0"/>
              <a:t>имя_объекта</a:t>
            </a:r>
            <a:r>
              <a:rPr lang="en-US" dirty="0" smtClean="0"/>
              <a:t> [</a:t>
            </a:r>
            <a:r>
              <a:rPr lang="ru-RU" dirty="0" smtClean="0"/>
              <a:t>= инициализация</a:t>
            </a:r>
            <a:r>
              <a:rPr lang="en-US" dirty="0" smtClean="0"/>
              <a:t>];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Student st_1;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Student st_2 = {"Ivan", 20, 3.4};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/>
              <a:t>Доступ к компонентам структуры осуществляется с помощью операции доступа </a:t>
            </a:r>
            <a:r>
              <a:rPr lang="en-US" dirty="0" smtClean="0"/>
              <a:t>‘.’ </a:t>
            </a:r>
            <a:r>
              <a:rPr lang="ru-RU" dirty="0" smtClean="0"/>
              <a:t>, </a:t>
            </a:r>
            <a:r>
              <a:rPr lang="en-US" dirty="0" smtClean="0"/>
              <a:t>‘-&gt;’</a:t>
            </a:r>
            <a:r>
              <a:rPr lang="ru-RU" dirty="0" smtClean="0"/>
              <a:t>,например,  </a:t>
            </a:r>
            <a:r>
              <a:rPr lang="la-Latn" dirty="0" smtClean="0"/>
              <a:t>st_2.Show();</a:t>
            </a:r>
            <a:r>
              <a:rPr lang="ru-RU" smtClean="0"/>
              <a:t>.</a:t>
            </a:r>
            <a:endParaRPr lang="la-Latn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С++ помимо структур имеется возможность определять свои типы используя классы. Отличие классов от структур в первую очередь в том, что все компоненты класса по умолчанию являются закрытыми (ключевое слово </a:t>
            </a:r>
            <a:r>
              <a:rPr lang="en-US" dirty="0" smtClean="0"/>
              <a:t>private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Еще одна возможность создание своего собственного типа – объединения (смеси). Их формат похож на формат объявления структур, с той лишь разницей, что вместо слова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используется </a:t>
            </a:r>
            <a:r>
              <a:rPr lang="en-US" dirty="0" smtClean="0"/>
              <a:t>union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На внутреннем представлении отличия более значительны, в частности, в объединениях под все поля выделяется одно единственное поле (место) в памяти.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Его размер равен размеру поля, занимающему максимальный объем в памяти. Пример:</a:t>
            </a:r>
          </a:p>
          <a:p>
            <a:pPr>
              <a:buNone/>
            </a:pPr>
            <a:r>
              <a:rPr lang="en-US" dirty="0" smtClean="0"/>
              <a:t>union Student</a:t>
            </a:r>
          </a:p>
          <a:p>
            <a:pPr>
              <a:buNone/>
            </a:pPr>
            <a:r>
              <a:rPr lang="en-US" dirty="0" smtClean="0"/>
              <a:t>{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char Name[20];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Age;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double Mark;</a:t>
            </a:r>
            <a:endParaRPr lang="ru-RU" dirty="0" smtClean="0"/>
          </a:p>
          <a:p>
            <a:pPr>
              <a:buNone/>
            </a:pPr>
            <a:r>
              <a:rPr lang="la-Latn" dirty="0" smtClean="0"/>
              <a:t>void Show()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Name: " &lt;&lt; Name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Age: " &lt;&lt; Age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Mark: " &lt;&lt; Mark &lt;&lt; endl;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представления объекта этого типа потребуется 160 байт памяти (20 объектов типа </a:t>
            </a:r>
            <a:r>
              <a:rPr lang="en-US" dirty="0" smtClean="0"/>
              <a:t>char)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void swap(char &amp;a,  char &amp;b)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char temp;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 =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=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= temp;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 рассмотренном примере есть три функции с одинаковыми именами, но с различными типами входных параметров. Это и есть перегрузка. Перегрузка может быть осуществлена с одним типом параметров, но их количество должно отличаться.</a:t>
            </a:r>
          </a:p>
          <a:p>
            <a:pPr>
              <a:buNone/>
            </a:pPr>
            <a:r>
              <a:rPr lang="ru-RU" dirty="0" smtClean="0"/>
              <a:t>При вызове перегруженной функции компилятор в первую очередь определяет тип фактических параметров, после чего вызывает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к</a:t>
            </a:r>
            <a:r>
              <a:rPr lang="ru-RU" dirty="0" smtClean="0"/>
              <a:t>онкретный экземпляр функции. Как уже было сказано, перегрузка функций считается как слабая форма полиморфизма, то есть, вызывается та функция, типы аргументов которой совпадают с типами фактических параметров.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Дальнейшим развитием перегружаемых функций стали шаблоны функций, которые позволяют вместо множества перегружаемых функций определять один единственный экземпляр функции, работающий с любым типом данных.</a:t>
            </a:r>
          </a:p>
          <a:p>
            <a:pPr>
              <a:buNone/>
            </a:pPr>
            <a:r>
              <a:rPr lang="ru-RU" dirty="0" smtClean="0"/>
              <a:t>Появилась возможность параметризировать алгоритм, то есть, сделать его не зависящим от типов фактических параметров.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Введение в объектно-ориентированное программирование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Общий формат шаблона функции следующий:</a:t>
            </a:r>
          </a:p>
          <a:p>
            <a:pPr>
              <a:buNone/>
            </a:pPr>
            <a:r>
              <a:rPr lang="en-US" dirty="0"/>
              <a:t>t</a:t>
            </a:r>
            <a:r>
              <a:rPr lang="en-US" dirty="0" smtClean="0"/>
              <a:t>emplate&lt;class </a:t>
            </a:r>
            <a:r>
              <a:rPr lang="en-US" dirty="0" err="1" smtClean="0"/>
              <a:t>Type_Name</a:t>
            </a:r>
            <a:r>
              <a:rPr lang="en-US" dirty="0" smtClean="0"/>
              <a:t>&gt; </a:t>
            </a:r>
            <a:r>
              <a:rPr lang="ru-RU" dirty="0" err="1" smtClean="0"/>
              <a:t>тип_рез_та</a:t>
            </a:r>
            <a:endParaRPr lang="en-US" dirty="0" smtClean="0"/>
          </a:p>
          <a:p>
            <a:pPr>
              <a:buNone/>
            </a:pPr>
            <a:r>
              <a:rPr lang="ru-RU" dirty="0" err="1" smtClean="0"/>
              <a:t>имя_функции</a:t>
            </a:r>
            <a:r>
              <a:rPr lang="en-US" dirty="0" smtClean="0"/>
              <a:t>(</a:t>
            </a:r>
            <a:r>
              <a:rPr lang="ru-RU" dirty="0" smtClean="0"/>
              <a:t>список аргументов)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  <a:r>
              <a:rPr lang="ru-RU" dirty="0" smtClean="0"/>
              <a:t> тело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1764</Words>
  <Application>Microsoft Office PowerPoint</Application>
  <PresentationFormat>Экран (4:3)</PresentationFormat>
  <Paragraphs>279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Тема Office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Введение в объектно-ориентированное программирование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83</cp:revision>
  <dcterms:created xsi:type="dcterms:W3CDTF">2020-09-07T18:17:27Z</dcterms:created>
  <dcterms:modified xsi:type="dcterms:W3CDTF">2020-09-14T20:33:37Z</dcterms:modified>
</cp:coreProperties>
</file>