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83A75-D319-422C-807F-5067E73C558B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B6083-F3C5-4D94-AEB9-CBB43C3EB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Оператор переключатель</a:t>
            </a:r>
          </a:p>
          <a:p>
            <a:pPr>
              <a:buNone/>
            </a:pPr>
            <a:r>
              <a:rPr lang="ru-RU" dirty="0" smtClean="0"/>
              <a:t>Оператор переключатель </a:t>
            </a:r>
            <a:r>
              <a:rPr lang="en-US" dirty="0" smtClean="0"/>
              <a:t>– switch </a:t>
            </a:r>
            <a:r>
              <a:rPr lang="ru-RU" dirty="0" smtClean="0"/>
              <a:t>предназначен для разветвления вычислительного процесса на несколько направлений.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Общий формат этого оператора: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switch(expression)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ase const_expr_1: [opertor_list_1];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case const_expr_2: [opertor_list_2];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case const_expr_3: [opertor_list_3];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……………………………………………………..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case </a:t>
            </a:r>
            <a:r>
              <a:rPr lang="en-US" dirty="0" err="1" smtClean="0">
                <a:solidFill>
                  <a:srgbClr val="FF0000"/>
                </a:solidFill>
              </a:rPr>
              <a:t>const_expr_N</a:t>
            </a:r>
            <a:r>
              <a:rPr lang="en-US" dirty="0" smtClean="0">
                <a:solidFill>
                  <a:srgbClr val="FF0000"/>
                </a:solidFill>
              </a:rPr>
              <a:t>: [</a:t>
            </a:r>
            <a:r>
              <a:rPr lang="en-US" dirty="0" err="1" smtClean="0">
                <a:solidFill>
                  <a:srgbClr val="FF0000"/>
                </a:solidFill>
              </a:rPr>
              <a:t>opertor_list_N</a:t>
            </a:r>
            <a:r>
              <a:rPr lang="en-US" dirty="0" smtClean="0">
                <a:solidFill>
                  <a:srgbClr val="FF0000"/>
                </a:solidFill>
              </a:rPr>
              <a:t>];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[default : operators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Выполнение оператора начинается с вычисления выражения (оно должно относиться к целочисленным типам), а затем управление передается первому оператору из списка, помеченного константным выражением, значение которого совпало с вычисленным. После этого, если выход из переключателя явно не указан, последовательно выполняются все остальные ветви.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Выход из оператора </a:t>
            </a:r>
            <a:r>
              <a:rPr lang="en-US" dirty="0" smtClean="0"/>
              <a:t>switch</a:t>
            </a:r>
            <a:r>
              <a:rPr lang="ru-RU" dirty="0" smtClean="0"/>
              <a:t> обычно выполняется с помощью операторов </a:t>
            </a:r>
            <a:r>
              <a:rPr lang="en-US" dirty="0" smtClean="0"/>
              <a:t>break </a:t>
            </a:r>
            <a:r>
              <a:rPr lang="ru-RU" dirty="0" smtClean="0"/>
              <a:t>или </a:t>
            </a:r>
            <a:r>
              <a:rPr lang="en-US" dirty="0" smtClean="0"/>
              <a:t>return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Все константы должны иметь различные значения, но одного целочисленного типа.</a:t>
            </a:r>
          </a:p>
          <a:p>
            <a:pPr>
              <a:buNone/>
            </a:pPr>
            <a:r>
              <a:rPr lang="ru-RU" dirty="0" smtClean="0"/>
              <a:t>Если ни одного совпадения не произошло, выполняются операторы после </a:t>
            </a:r>
            <a:r>
              <a:rPr lang="en-US" dirty="0" smtClean="0"/>
              <a:t>default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Пример простого калькулятора: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op_1, op_2, </a:t>
            </a:r>
            <a:r>
              <a:rPr lang="en-US" dirty="0" err="1" smtClean="0"/>
              <a:t>rez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har </a:t>
            </a:r>
            <a:r>
              <a:rPr lang="en-US" dirty="0" err="1" smtClean="0"/>
              <a:t>oper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out</a:t>
            </a:r>
            <a:r>
              <a:rPr lang="en-US" dirty="0" smtClean="0"/>
              <a:t> &lt;&lt; “ </a:t>
            </a:r>
            <a:r>
              <a:rPr lang="ru-RU" dirty="0" smtClean="0"/>
              <a:t>Введите первый (левый) операнд </a:t>
            </a:r>
            <a:r>
              <a:rPr lang="en-US" dirty="0" smtClean="0"/>
              <a:t>“;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in</a:t>
            </a:r>
            <a:r>
              <a:rPr lang="en-US" dirty="0" smtClean="0"/>
              <a:t> &gt;&gt; op_1;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out</a:t>
            </a:r>
            <a:r>
              <a:rPr lang="en-US" dirty="0" smtClean="0"/>
              <a:t> &lt;&lt; “ </a:t>
            </a:r>
            <a:r>
              <a:rPr lang="ru-RU" dirty="0" smtClean="0"/>
              <a:t>Введите знак операции</a:t>
            </a:r>
            <a:r>
              <a:rPr lang="en-US" dirty="0" smtClean="0"/>
              <a:t> ”;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in</a:t>
            </a:r>
            <a:r>
              <a:rPr lang="en-US" dirty="0" smtClean="0"/>
              <a:t> &gt;&gt; </a:t>
            </a:r>
            <a:r>
              <a:rPr lang="en-US" dirty="0" err="1" smtClean="0"/>
              <a:t>oper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out</a:t>
            </a:r>
            <a:r>
              <a:rPr lang="en-US" dirty="0" smtClean="0"/>
              <a:t> &lt;&lt; “ </a:t>
            </a:r>
            <a:r>
              <a:rPr lang="ru-RU" dirty="0" smtClean="0"/>
              <a:t>Введите второй (правый) операнд </a:t>
            </a:r>
            <a:r>
              <a:rPr lang="en-US" dirty="0" smtClean="0"/>
              <a:t>“;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b</a:t>
            </a:r>
            <a:r>
              <a:rPr lang="en-US" dirty="0" smtClean="0"/>
              <a:t>ool f = true;</a:t>
            </a:r>
          </a:p>
          <a:p>
            <a:pPr>
              <a:buNone/>
            </a:pPr>
            <a:r>
              <a:rPr lang="en-US" dirty="0" smtClean="0"/>
              <a:t>Switch(</a:t>
            </a:r>
            <a:r>
              <a:rPr lang="en-US" dirty="0" err="1" smtClean="0"/>
              <a:t>oper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case ‘+’: </a:t>
            </a:r>
            <a:r>
              <a:rPr lang="en-US" dirty="0" err="1" smtClean="0"/>
              <a:t>rez</a:t>
            </a:r>
            <a:r>
              <a:rPr lang="en-US" dirty="0" smtClean="0"/>
              <a:t> = op_1 + op_2; break;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case ‘-’: </a:t>
            </a:r>
            <a:r>
              <a:rPr lang="en-US" dirty="0" err="1" smtClean="0"/>
              <a:t>rez</a:t>
            </a:r>
            <a:r>
              <a:rPr lang="en-US" dirty="0" smtClean="0"/>
              <a:t> = op_1 - op_2; break;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case ‘*’: </a:t>
            </a:r>
            <a:r>
              <a:rPr lang="en-US" dirty="0" err="1" smtClean="0"/>
              <a:t>rez</a:t>
            </a:r>
            <a:r>
              <a:rPr lang="en-US" dirty="0" smtClean="0"/>
              <a:t> = op_1 * op_2; break;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case ‘/’: </a:t>
            </a:r>
            <a:r>
              <a:rPr lang="en-US" dirty="0" err="1" smtClean="0"/>
              <a:t>rez</a:t>
            </a:r>
            <a:r>
              <a:rPr lang="en-US" dirty="0" smtClean="0"/>
              <a:t> = op_1 / op_2; break;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default: 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Неизвестная операция </a:t>
            </a:r>
            <a:r>
              <a:rPr lang="en-US" dirty="0" smtClean="0"/>
              <a:t>“;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 = false;</a:t>
            </a:r>
          </a:p>
          <a:p>
            <a:pPr>
              <a:buNone/>
            </a:pPr>
            <a:r>
              <a:rPr lang="en-US" dirty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If(f) 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Результат</a:t>
            </a:r>
            <a:r>
              <a:rPr lang="en-US" dirty="0" smtClean="0"/>
              <a:t> = “ &lt;&lt; </a:t>
            </a:r>
            <a:r>
              <a:rPr lang="en-US" dirty="0" err="1" smtClean="0"/>
              <a:t>rez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Проверьте работу этой программы и оцените результаты.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Операторы цикла</a:t>
            </a:r>
          </a:p>
          <a:p>
            <a:pPr>
              <a:buNone/>
            </a:pPr>
            <a:r>
              <a:rPr lang="ru-RU" dirty="0" smtClean="0"/>
              <a:t>Операторы цикла используются для организации многократно повторяющихся вычислений. Цикл состоит из тела, то есть из последовательности операторов, которые необходимо выполнить, начальных установок, модификации параметров цикла и проверки условий продолжения выполнения оператора цикла.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Один проход цикла называется итерацией. Проверка условия выхода выполняется на каждой итерации. Если проверка происходит до тела цикла, то говорят о операторе цикла с предусловием. Если же проверка происходит после выполнения тела цикла – то оператор цикла с постусловием. Отличие состоит в том, что оператор цикла с постусловием выполняется хотя бы один раз.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Переменные, используемые в теле цикла и при проверке условия окончания, называются параметрами цикла. Параметры цикла должны быть установлены до начала работы оператора цикла. </a:t>
            </a:r>
          </a:p>
          <a:p>
            <a:pPr>
              <a:buNone/>
            </a:pPr>
            <a:r>
              <a:rPr lang="ru-RU" dirty="0" smtClean="0"/>
              <a:t>Цикл завершается, если условие его продолжения не выполняются.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теоретическом программировании доказано, что программу для решения задачи любой сложности можно составить только из трех структур, называемых следованием, ветвлением и циклом.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Возможно принудительное завершение итерации с помощью операторов </a:t>
            </a:r>
            <a:r>
              <a:rPr lang="en-US" dirty="0" smtClean="0"/>
              <a:t>break, continue, return, </a:t>
            </a:r>
            <a:r>
              <a:rPr lang="en-US" dirty="0" err="1" smtClean="0"/>
              <a:t>goto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i="1" dirty="0" smtClean="0"/>
              <a:t>Цикл  с предусловием</a:t>
            </a:r>
          </a:p>
          <a:p>
            <a:pPr>
              <a:buNone/>
            </a:pPr>
            <a:r>
              <a:rPr lang="ru-RU" dirty="0" smtClean="0"/>
              <a:t>Общий формат оператора с предусловием следующий: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hile(expression) operator;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Выражение (арифметический тип, тип указателя) определяет условие повторения выполнения тела цикла. Если результат выражения отличен от ноля (</a:t>
            </a:r>
            <a:r>
              <a:rPr lang="en-US" dirty="0" smtClean="0"/>
              <a:t>false)</a:t>
            </a:r>
            <a:r>
              <a:rPr lang="ru-RU" dirty="0" smtClean="0"/>
              <a:t>, цикл повторяется.  Вычисление выражения осуществляется перед каждым циклом. Может случиться так, что оператор цикла не выполнится ни разу.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Распространенный прием программирования – организация бесконечного цикла:</a:t>
            </a:r>
          </a:p>
          <a:p>
            <a:pPr>
              <a:buNone/>
            </a:pPr>
            <a:r>
              <a:rPr lang="en-US" dirty="0"/>
              <a:t>w</a:t>
            </a:r>
            <a:r>
              <a:rPr lang="en-US" dirty="0" smtClean="0"/>
              <a:t>hile(true), while(1), while(-5.5), etc. </a:t>
            </a:r>
            <a:r>
              <a:rPr lang="ru-RU" dirty="0" smtClean="0"/>
              <a:t>Принудительный выход из тела осуществляется при выполнении какого-либо условия.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Цикл с постусловием</a:t>
            </a:r>
          </a:p>
          <a:p>
            <a:pPr>
              <a:buNone/>
            </a:pPr>
            <a:r>
              <a:rPr lang="ru-RU" dirty="0" smtClean="0"/>
              <a:t>Цикл с постусловием выполняется по следующему формату: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o operator while(expression);</a:t>
            </a:r>
          </a:p>
          <a:p>
            <a:pPr>
              <a:buNone/>
            </a:pPr>
            <a:r>
              <a:rPr lang="ru-RU" dirty="0" smtClean="0"/>
              <a:t>В начале выполняется простой или составной оператор, после чего вычисляется выражение. Если значения выражения отлично от ноля, выполнение цикла продолжается. Выход из цикла допустим при выполнении некоторого условия через оператор </a:t>
            </a:r>
            <a:r>
              <a:rPr lang="en-US" dirty="0" smtClean="0"/>
              <a:t>break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Следует отметить, что среди операторов тела цикла с предусловием и с постусловием должен присутствовать по крайней мере один оператор, влияющий на окончание цикла, то есть меняющий параметры цикла.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Оператор цикла с параметром</a:t>
            </a:r>
          </a:p>
          <a:p>
            <a:pPr>
              <a:buNone/>
            </a:pPr>
            <a:r>
              <a:rPr lang="ru-RU" dirty="0" smtClean="0"/>
              <a:t>Цикл с параметром имеет следующий формат: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or(</a:t>
            </a:r>
            <a:r>
              <a:rPr lang="ru-RU" dirty="0" smtClean="0">
                <a:solidFill>
                  <a:srgbClr val="FF0000"/>
                </a:solidFill>
              </a:rPr>
              <a:t>инициализатор; выражение</a:t>
            </a:r>
            <a:r>
              <a:rPr lang="en-US" dirty="0">
                <a:solidFill>
                  <a:srgbClr val="FF0000"/>
                </a:solidFill>
              </a:rPr>
              <a:t>;</a:t>
            </a:r>
            <a:r>
              <a:rPr lang="ru-RU" dirty="0" smtClean="0">
                <a:solidFill>
                  <a:srgbClr val="FF0000"/>
                </a:solidFill>
              </a:rPr>
              <a:t>модификатор)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perator;</a:t>
            </a:r>
          </a:p>
          <a:p>
            <a:pPr>
              <a:buNone/>
            </a:pPr>
            <a:r>
              <a:rPr lang="ru-RU" dirty="0" smtClean="0"/>
              <a:t>Инициализатор – область объявления параметров цикла. Если их несколько, то они перечисляются через запятую. Область действия переменных – тело цикла. Инициализация осуществляется один раз.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Выражение (имеет арифметический тип или тип указателя) определяет условие выполнения цикла. Если результат выражения отличен от ноля, цикл выполняется.</a:t>
            </a:r>
          </a:p>
          <a:p>
            <a:pPr>
              <a:buNone/>
            </a:pPr>
            <a:r>
              <a:rPr lang="ru-RU" dirty="0" smtClean="0"/>
              <a:t>Модификатор изменяет значения параметров цикла и выполняется сразу после очередной итерации. В этой части допускается несколько операторов через запятую.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теле цикла запрещается изменять параметры цикла принудительным образом!</a:t>
            </a:r>
          </a:p>
          <a:p>
            <a:pPr>
              <a:buNone/>
            </a:pPr>
            <a:r>
              <a:rPr lang="ru-RU" dirty="0" smtClean="0"/>
              <a:t>Любая из частей оператора цикла с параметром может отсутствовать, но точки с запятой обязаны быть на своих местах: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for(</a:t>
            </a:r>
            <a:r>
              <a:rPr lang="ru-RU" dirty="0" smtClean="0">
                <a:solidFill>
                  <a:srgbClr val="FF0000"/>
                </a:solidFill>
              </a:rPr>
              <a:t> ;  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operator;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Еще один пример бесконечного оператора цикла.</a:t>
            </a:r>
            <a:endParaRPr lang="ru-RU" dirty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or(int I = 0; </a:t>
            </a:r>
            <a:r>
              <a:rPr lang="en-US" dirty="0" err="1" smtClean="0"/>
              <a:t>i</a:t>
            </a:r>
            <a:r>
              <a:rPr lang="en-US" dirty="0" smtClean="0"/>
              <a:t>&lt;=10; </a:t>
            </a:r>
            <a:r>
              <a:rPr lang="en-US" dirty="0" err="1" smtClean="0"/>
              <a:t>i</a:t>
            </a:r>
            <a:r>
              <a:rPr lang="en-US" dirty="0" smtClean="0"/>
              <a:t>++) ……..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or(int I = 0, j = 0; </a:t>
            </a:r>
            <a:r>
              <a:rPr lang="en-US" dirty="0" err="1" smtClean="0"/>
              <a:t>i</a:t>
            </a:r>
            <a:r>
              <a:rPr lang="en-US" dirty="0" smtClean="0"/>
              <a:t>&lt;10 &amp;&amp; j &lt;10; </a:t>
            </a:r>
            <a:r>
              <a:rPr lang="en-US" dirty="0" err="1" smtClean="0"/>
              <a:t>i</a:t>
            </a:r>
            <a:r>
              <a:rPr lang="en-US" dirty="0" smtClean="0"/>
              <a:t>++,j++) …….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loat X, </a:t>
            </a:r>
            <a:r>
              <a:rPr lang="en-US" dirty="0" err="1" smtClean="0"/>
              <a:t>Xn</a:t>
            </a:r>
            <a:r>
              <a:rPr lang="en-US" dirty="0"/>
              <a:t> </a:t>
            </a:r>
            <a:r>
              <a:rPr lang="en-US" dirty="0" smtClean="0"/>
              <a:t>= 0.1F, </a:t>
            </a:r>
            <a:r>
              <a:rPr lang="en-US" dirty="0" err="1" smtClean="0"/>
              <a:t>Xk</a:t>
            </a:r>
            <a:r>
              <a:rPr lang="en-US" dirty="0" smtClean="0"/>
              <a:t> = 1.2F, </a:t>
            </a:r>
            <a:r>
              <a:rPr lang="en-US" dirty="0" err="1" smtClean="0"/>
              <a:t>Dx</a:t>
            </a:r>
            <a:r>
              <a:rPr lang="en-US" dirty="0" smtClean="0"/>
              <a:t> = 0.01;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or(X = </a:t>
            </a:r>
            <a:r>
              <a:rPr lang="en-US" dirty="0" err="1" smtClean="0"/>
              <a:t>Xn</a:t>
            </a:r>
            <a:r>
              <a:rPr lang="en-US" dirty="0"/>
              <a:t>;</a:t>
            </a:r>
            <a:r>
              <a:rPr lang="en-US" dirty="0" smtClean="0"/>
              <a:t> X &lt; </a:t>
            </a:r>
            <a:r>
              <a:rPr lang="en-US" dirty="0" err="1" smtClean="0"/>
              <a:t>Xk</a:t>
            </a:r>
            <a:r>
              <a:rPr lang="en-US" dirty="0" smtClean="0"/>
              <a:t>; X += </a:t>
            </a:r>
            <a:r>
              <a:rPr lang="en-US" dirty="0" err="1" smtClean="0"/>
              <a:t>Dx</a:t>
            </a:r>
            <a:r>
              <a:rPr lang="en-US" dirty="0" smtClean="0"/>
              <a:t>) …………</a:t>
            </a:r>
          </a:p>
          <a:p>
            <a:pPr>
              <a:buNone/>
            </a:pPr>
            <a:r>
              <a:rPr lang="ru-RU" dirty="0" smtClean="0"/>
              <a:t>Операторы цикла взаимозаменяемы, какой из них использовать – дело вкуса программиста и условиями, диктуемыми исходной задачей.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Операторы передачи управления</a:t>
            </a:r>
          </a:p>
          <a:p>
            <a:pPr>
              <a:buNone/>
            </a:pPr>
            <a:r>
              <a:rPr lang="ru-RU" dirty="0" smtClean="0"/>
              <a:t>В языке С++ есть четыре оператора, изменяющих естественный порядок выполнения программы:</a:t>
            </a:r>
          </a:p>
          <a:p>
            <a:pPr>
              <a:buFontTx/>
              <a:buChar char="-"/>
            </a:pPr>
            <a:r>
              <a:rPr lang="ru-RU" dirty="0" smtClean="0"/>
              <a:t>оператор безусловного перехода </a:t>
            </a:r>
            <a:r>
              <a:rPr lang="en-US" dirty="0" err="1" smtClean="0"/>
              <a:t>goto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ператор выхода из цикла </a:t>
            </a:r>
            <a:r>
              <a:rPr lang="en-US" dirty="0" smtClean="0"/>
              <a:t>break;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ператор перехода к следующей итерации </a:t>
            </a:r>
            <a:r>
              <a:rPr lang="en-US" dirty="0" smtClean="0"/>
              <a:t>continue;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ператор возврата значения из функции </a:t>
            </a:r>
            <a:r>
              <a:rPr lang="en-US" dirty="0" smtClean="0"/>
              <a:t>return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Следование	</a:t>
            </a:r>
            <a:r>
              <a:rPr lang="ru-RU" dirty="0"/>
              <a:t> </a:t>
            </a:r>
            <a:r>
              <a:rPr lang="ru-RU" dirty="0" smtClean="0"/>
              <a:t>   Ветвление 		  Цикл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420888"/>
            <a:ext cx="12961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3284984"/>
            <a:ext cx="12961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797152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</a:t>
            </a:r>
            <a:r>
              <a:rPr lang="en-US" dirty="0" smtClean="0"/>
              <a:t>N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</p:cNvCxnSpPr>
          <p:nvPr/>
        </p:nvCxnSpPr>
        <p:spPr>
          <a:xfrm>
            <a:off x="1475656" y="29249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6" idx="2"/>
          </p:cNvCxnSpPr>
          <p:nvPr/>
        </p:nvCxnSpPr>
        <p:spPr>
          <a:xfrm>
            <a:off x="1475656" y="378904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>
            <a:off x="1475656" y="450912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решение 13"/>
          <p:cNvSpPr/>
          <p:nvPr/>
        </p:nvSpPr>
        <p:spPr>
          <a:xfrm>
            <a:off x="3779912" y="2420888"/>
            <a:ext cx="1440160" cy="93610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</a:t>
            </a:r>
            <a:r>
              <a:rPr lang="ru-RU" dirty="0" smtClean="0"/>
              <a:t>словие</a:t>
            </a:r>
            <a:endParaRPr lang="ru-RU" dirty="0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2843808" y="3573016"/>
            <a:ext cx="1296144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Оператор1</a:t>
            </a:r>
            <a:endParaRPr lang="ru-RU" dirty="0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4788024" y="3573016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Оператор2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14" idx="1"/>
            <a:endCxn id="15" idx="0"/>
          </p:cNvCxnSpPr>
          <p:nvPr/>
        </p:nvCxnSpPr>
        <p:spPr>
          <a:xfrm flipH="1">
            <a:off x="3491880" y="2888940"/>
            <a:ext cx="288032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4" idx="3"/>
            <a:endCxn id="16" idx="0"/>
          </p:cNvCxnSpPr>
          <p:nvPr/>
        </p:nvCxnSpPr>
        <p:spPr>
          <a:xfrm>
            <a:off x="5220072" y="2888940"/>
            <a:ext cx="252028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5" idx="2"/>
          </p:cNvCxnSpPr>
          <p:nvPr/>
        </p:nvCxnSpPr>
        <p:spPr>
          <a:xfrm>
            <a:off x="3491880" y="4077072"/>
            <a:ext cx="115212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6" idx="2"/>
          </p:cNvCxnSpPr>
          <p:nvPr/>
        </p:nvCxnSpPr>
        <p:spPr>
          <a:xfrm flipH="1">
            <a:off x="4499992" y="4149080"/>
            <a:ext cx="97210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572000" y="472514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4" idx="0"/>
          </p:cNvCxnSpPr>
          <p:nvPr/>
        </p:nvCxnSpPr>
        <p:spPr>
          <a:xfrm>
            <a:off x="4499992" y="198884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Блок-схема: решение 35"/>
          <p:cNvSpPr/>
          <p:nvPr/>
        </p:nvSpPr>
        <p:spPr>
          <a:xfrm>
            <a:off x="7020272" y="2420888"/>
            <a:ext cx="1368152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Условие</a:t>
            </a:r>
            <a:endParaRPr lang="ru-RU" dirty="0"/>
          </a:p>
        </p:txBody>
      </p:sp>
      <p:sp>
        <p:nvSpPr>
          <p:cNvPr id="37" name="Блок-схема: процесс 36"/>
          <p:cNvSpPr/>
          <p:nvPr/>
        </p:nvSpPr>
        <p:spPr>
          <a:xfrm>
            <a:off x="7020272" y="3573016"/>
            <a:ext cx="1368152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</a:t>
            </a:r>
            <a:endParaRPr lang="ru-RU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7668344" y="3212976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7" idx="2"/>
          </p:cNvCxnSpPr>
          <p:nvPr/>
        </p:nvCxnSpPr>
        <p:spPr>
          <a:xfrm flipH="1">
            <a:off x="7668344" y="4077072"/>
            <a:ext cx="360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6660232" y="472514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6660232" y="2852936"/>
            <a:ext cx="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36" idx="1"/>
          </p:cNvCxnSpPr>
          <p:nvPr/>
        </p:nvCxnSpPr>
        <p:spPr>
          <a:xfrm>
            <a:off x="6588224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36" idx="0"/>
          </p:cNvCxnSpPr>
          <p:nvPr/>
        </p:nvCxnSpPr>
        <p:spPr>
          <a:xfrm>
            <a:off x="7668344" y="1988840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36" idx="3"/>
          </p:cNvCxnSpPr>
          <p:nvPr/>
        </p:nvCxnSpPr>
        <p:spPr>
          <a:xfrm>
            <a:off x="8388424" y="2852936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8532440" y="2852936"/>
            <a:ext cx="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i="1" dirty="0" smtClean="0"/>
              <a:t>Оператор </a:t>
            </a:r>
            <a:r>
              <a:rPr lang="en-US" i="1" dirty="0" err="1" smtClean="0"/>
              <a:t>goto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Оператор безусловного перехода имеет формат:</a:t>
            </a:r>
            <a:r>
              <a:rPr lang="en-US" dirty="0" smtClean="0"/>
              <a:t> </a:t>
            </a:r>
            <a:r>
              <a:rPr lang="en-US" dirty="0" err="1" smtClean="0"/>
              <a:t>goto</a:t>
            </a:r>
            <a:r>
              <a:rPr lang="en-US" dirty="0" smtClean="0"/>
              <a:t> </a:t>
            </a:r>
            <a:r>
              <a:rPr lang="ru-RU" dirty="0" smtClean="0"/>
              <a:t>метка;.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В теле того же блока (например, функции) должна присутствовать единственная конструкция вида: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етка: оператор;</a:t>
            </a:r>
          </a:p>
          <a:p>
            <a:pPr>
              <a:buNone/>
            </a:pPr>
            <a:r>
              <a:rPr lang="ru-RU" dirty="0" smtClean="0"/>
              <a:t>Метка – обыкновенный идентификатор, действующий в пределах блока его определения.</a:t>
            </a:r>
          </a:p>
          <a:p>
            <a:pPr>
              <a:buNone/>
            </a:pPr>
            <a:r>
              <a:rPr lang="ru-RU" dirty="0" smtClean="0"/>
              <a:t>Использование оператора безусловного перехода – признак не хорошего стиля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Не следует передавать управление в тело операторов </a:t>
            </a:r>
            <a:r>
              <a:rPr lang="en-US" dirty="0" smtClean="0"/>
              <a:t>if, switch</a:t>
            </a:r>
            <a:r>
              <a:rPr lang="ru-RU" dirty="0" smtClean="0"/>
              <a:t>, операторов цикла. Это может привести к недетерминированному поведению процесса.</a:t>
            </a:r>
          </a:p>
          <a:p>
            <a:pPr algn="ctr">
              <a:buNone/>
            </a:pPr>
            <a:r>
              <a:rPr lang="ru-RU" i="1" dirty="0" smtClean="0"/>
              <a:t>Оператор </a:t>
            </a:r>
            <a:r>
              <a:rPr lang="en-US" i="1" dirty="0" smtClean="0"/>
              <a:t>break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Этот оператор используется внутри операторов цикла, операторов </a:t>
            </a:r>
            <a:r>
              <a:rPr lang="en-US" dirty="0" smtClean="0"/>
              <a:t>if, switch</a:t>
            </a:r>
            <a:r>
              <a:rPr lang="ru-RU" dirty="0" smtClean="0"/>
              <a:t> для обеспечения перехода в точку программы, находящуюся непосредственно за оператором, внутри которого находится </a:t>
            </a:r>
            <a:r>
              <a:rPr lang="en-US" dirty="0" smtClean="0"/>
              <a:t>break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or(int n = 0; </a:t>
            </a:r>
            <a:r>
              <a:rPr lang="en-US" dirty="0" err="1" smtClean="0"/>
              <a:t>fabs</a:t>
            </a:r>
            <a:r>
              <a:rPr lang="en-US" dirty="0" smtClean="0"/>
              <a:t>(</a:t>
            </a:r>
            <a:r>
              <a:rPr lang="en-US" dirty="0" err="1" smtClean="0"/>
              <a:t>ch</a:t>
            </a:r>
            <a:r>
              <a:rPr lang="en-US" dirty="0" smtClean="0"/>
              <a:t>)&gt;</a:t>
            </a:r>
            <a:r>
              <a:rPr lang="en-US" dirty="0" err="1" smtClean="0"/>
              <a:t>eps</a:t>
            </a:r>
            <a:r>
              <a:rPr lang="en-US" dirty="0" smtClean="0"/>
              <a:t>; n++)</a:t>
            </a:r>
          </a:p>
          <a:p>
            <a:pPr>
              <a:buNone/>
            </a:pPr>
            <a:r>
              <a:rPr lang="en-US" dirty="0"/>
              <a:t>{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y += </a:t>
            </a:r>
            <a:r>
              <a:rPr lang="en-US" dirty="0" err="1" smtClean="0"/>
              <a:t>ch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if(n&gt;</a:t>
            </a:r>
            <a:r>
              <a:rPr lang="en-US" dirty="0" err="1" smtClean="0"/>
              <a:t>MaxIter</a:t>
            </a:r>
            <a:r>
              <a:rPr lang="en-US" dirty="0" smtClean="0"/>
              <a:t>) break;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 …………</a:t>
            </a:r>
          </a:p>
          <a:p>
            <a:pPr>
              <a:buNone/>
            </a:pPr>
            <a:r>
              <a:rPr lang="en-US" dirty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Оператор </a:t>
            </a:r>
            <a:r>
              <a:rPr lang="en-US" i="1" dirty="0" smtClean="0"/>
              <a:t>continue</a:t>
            </a:r>
          </a:p>
          <a:p>
            <a:pPr>
              <a:buNone/>
            </a:pPr>
            <a:r>
              <a:rPr lang="ru-RU" dirty="0" smtClean="0"/>
              <a:t>Оператор перехода к следующей итерации цикла пропускает все оставшиеся до конца операторы и передает управление на первый оператор в теле цикла.</a:t>
            </a:r>
          </a:p>
          <a:p>
            <a:pPr>
              <a:buNone/>
            </a:pPr>
            <a:r>
              <a:rPr lang="ru-RU" dirty="0" smtClean="0"/>
              <a:t>Оператор </a:t>
            </a:r>
            <a:r>
              <a:rPr lang="en-US" dirty="0" smtClean="0"/>
              <a:t>return</a:t>
            </a:r>
          </a:p>
          <a:p>
            <a:pPr>
              <a:buNone/>
            </a:pPr>
            <a:r>
              <a:rPr lang="ru-RU" dirty="0" smtClean="0"/>
              <a:t>Оператор возврата из функции завершает выполнение функции и передает управление в точку вызова функции.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Формат оператора </a:t>
            </a:r>
            <a:r>
              <a:rPr lang="en-US" dirty="0" smtClean="0"/>
              <a:t>return</a:t>
            </a:r>
            <a:r>
              <a:rPr lang="ru-RU" dirty="0" smtClean="0"/>
              <a:t> следующий:</a:t>
            </a:r>
          </a:p>
          <a:p>
            <a:pPr>
              <a:buNone/>
            </a:pPr>
            <a:r>
              <a:rPr lang="en-US" dirty="0"/>
              <a:t>r</a:t>
            </a:r>
            <a:r>
              <a:rPr lang="en-US" dirty="0" smtClean="0"/>
              <a:t>eturn[expression];</a:t>
            </a:r>
          </a:p>
          <a:p>
            <a:pPr>
              <a:buNone/>
            </a:pPr>
            <a:r>
              <a:rPr lang="ru-RU" dirty="0" smtClean="0"/>
              <a:t>Выражение </a:t>
            </a:r>
            <a:r>
              <a:rPr lang="en-US" dirty="0" smtClean="0"/>
              <a:t>expression</a:t>
            </a:r>
            <a:r>
              <a:rPr lang="ru-RU" dirty="0" smtClean="0"/>
              <a:t> должно иметь скалярный тип. Если тип возвращаемого функцией результата описан как </a:t>
            </a:r>
            <a:r>
              <a:rPr lang="en-US" dirty="0" smtClean="0"/>
              <a:t>void</a:t>
            </a:r>
            <a:r>
              <a:rPr lang="ru-RU" dirty="0" smtClean="0"/>
              <a:t>, выражение </a:t>
            </a:r>
            <a:r>
              <a:rPr lang="ru-RU" smtClean="0"/>
              <a:t>должно отсутствовать.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Указатели</a:t>
            </a:r>
          </a:p>
          <a:p>
            <a:pPr>
              <a:buNone/>
            </a:pPr>
            <a:r>
              <a:rPr lang="ru-RU" dirty="0" smtClean="0"/>
              <a:t>Когда компилятор обрабатывает оператор объявления переменной, например, </a:t>
            </a:r>
            <a:r>
              <a:rPr lang="en-US" dirty="0" smtClean="0"/>
              <a:t>int </a:t>
            </a:r>
            <a:r>
              <a:rPr lang="en-US" dirty="0" err="1" smtClean="0"/>
              <a:t>var_int</a:t>
            </a:r>
            <a:r>
              <a:rPr lang="en-US" dirty="0" smtClean="0"/>
              <a:t> = 10;</a:t>
            </a:r>
            <a:r>
              <a:rPr lang="ru-RU" dirty="0" smtClean="0"/>
              <a:t>, он выделяет память в соответствии с типом(</a:t>
            </a:r>
            <a:r>
              <a:rPr lang="en-US" dirty="0" smtClean="0"/>
              <a:t>int</a:t>
            </a:r>
            <a:r>
              <a:rPr lang="ru-RU" dirty="0" smtClean="0"/>
              <a:t>) и инициализирует его значением 10. Все обращения в программе к этой переменной по ее имени заменяется компилятором на адрес памяти, в которой хранится значение переменной.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Программист в своей программе может сам определить свои собственные переменные для хранения адресов памяти. Такие переменные называются </a:t>
            </a:r>
            <a:r>
              <a:rPr lang="ru-RU" i="1" dirty="0" smtClean="0"/>
              <a:t>указателями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С++ различают три вида указателей: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объект;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функцию;</a:t>
            </a:r>
          </a:p>
          <a:p>
            <a:pPr>
              <a:buFontTx/>
              <a:buChar char="-"/>
            </a:pPr>
            <a:r>
              <a:rPr lang="ru-RU" dirty="0" smtClean="0"/>
              <a:t>указатель на тип </a:t>
            </a:r>
            <a:r>
              <a:rPr lang="en-US" dirty="0" smtClean="0"/>
              <a:t>void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Эти указатели отличаются свойствами и набором допустимых действий (операций). Указатель не является самостоятельным типом, он всегда связан с другим конкретным типом.</a:t>
            </a:r>
          </a:p>
          <a:p>
            <a:pPr>
              <a:buNone/>
            </a:pPr>
            <a:r>
              <a:rPr lang="ru-RU" dirty="0" smtClean="0"/>
              <a:t>Указатель на объект имеет следующий формат: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тип *</a:t>
            </a:r>
            <a:r>
              <a:rPr lang="ru-RU" dirty="0" err="1" smtClean="0">
                <a:solidFill>
                  <a:srgbClr val="FF0000"/>
                </a:solidFill>
              </a:rPr>
              <a:t>имя_указателя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= инициализатор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Тип может быть любым (стандартный, пользовательский), кроме ссылки, причем, к этому моменту тип может быть только объявлен, но еще не определен.</a:t>
            </a:r>
          </a:p>
          <a:p>
            <a:pPr>
              <a:buNone/>
            </a:pPr>
            <a:r>
              <a:rPr lang="ru-RU" dirty="0" smtClean="0"/>
              <a:t>Символ </a:t>
            </a:r>
            <a:r>
              <a:rPr lang="en-US" dirty="0" smtClean="0"/>
              <a:t>‘</a:t>
            </a:r>
            <a:r>
              <a:rPr lang="ru-RU" dirty="0" smtClean="0"/>
              <a:t>*</a:t>
            </a:r>
            <a:r>
              <a:rPr lang="en-US" dirty="0" smtClean="0"/>
              <a:t>’</a:t>
            </a:r>
            <a:r>
              <a:rPr lang="ru-RU" dirty="0" smtClean="0"/>
              <a:t> (звездочка) относится непосредственно к имени, поэтому при групповом объявлении указателей, символ нужно ставить перед каждым объектом, например,</a:t>
            </a:r>
          </a:p>
          <a:p>
            <a:pPr>
              <a:buNone/>
            </a:pPr>
            <a:r>
              <a:rPr lang="en-US" dirty="0" smtClean="0"/>
              <a:t>double *ptr_d_1, </a:t>
            </a:r>
            <a:r>
              <a:rPr lang="en-US" dirty="0" err="1" smtClean="0"/>
              <a:t>var_double</a:t>
            </a:r>
            <a:r>
              <a:rPr lang="en-US" dirty="0" smtClean="0"/>
              <a:t>, *ptr_d_2;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Память выделяемая под указатель зависит от разрядности машины.</a:t>
            </a:r>
          </a:p>
          <a:p>
            <a:pPr>
              <a:buNone/>
            </a:pPr>
            <a:r>
              <a:rPr lang="ru-RU" dirty="0" smtClean="0"/>
              <a:t>Указатель на функцию по синтаксису отличается от остальных указателей, общий формат которого следующий: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тип (*</a:t>
            </a:r>
            <a:r>
              <a:rPr lang="ru-RU" dirty="0" err="1" smtClean="0">
                <a:solidFill>
                  <a:srgbClr val="FF0000"/>
                </a:solidFill>
              </a:rPr>
              <a:t>имя_указ</a:t>
            </a:r>
            <a:r>
              <a:rPr lang="ru-RU" dirty="0" smtClean="0">
                <a:solidFill>
                  <a:srgbClr val="FF0000"/>
                </a:solidFill>
              </a:rPr>
              <a:t>)(</a:t>
            </a:r>
            <a:r>
              <a:rPr lang="ru-RU" dirty="0" err="1" smtClean="0">
                <a:solidFill>
                  <a:srgbClr val="FF0000"/>
                </a:solidFill>
              </a:rPr>
              <a:t>список_параметров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double (*</a:t>
            </a:r>
            <a:r>
              <a:rPr lang="en-US" dirty="0" err="1" smtClean="0"/>
              <a:t>ptr_func</a:t>
            </a:r>
            <a:r>
              <a:rPr lang="en-US" dirty="0" smtClean="0"/>
              <a:t>)(double, const int&amp;);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Следование, ветвление и цикл называют базовыми конструкциями структурного программирования.</a:t>
            </a:r>
          </a:p>
          <a:p>
            <a:pPr>
              <a:buNone/>
            </a:pPr>
            <a:r>
              <a:rPr lang="ru-RU" i="1" dirty="0" smtClean="0"/>
              <a:t>Следованием</a:t>
            </a:r>
            <a:r>
              <a:rPr lang="ru-RU" dirty="0" smtClean="0"/>
              <a:t> называется конструкция, представляет собой последовательное выполнение двух или более операторов (простых или составных).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Указатель на тип </a:t>
            </a:r>
            <a:r>
              <a:rPr lang="en-US" dirty="0" smtClean="0"/>
              <a:t>void –</a:t>
            </a:r>
            <a:r>
              <a:rPr lang="ru-RU" dirty="0" smtClean="0"/>
              <a:t> отдельный указатель, используемый в тех случаях, когда конкретный тип объекта адрес которого необходимо сохранить, не известен или не определен. Возможны варианты хранения адресов переменных различного типа, но перед обращением к объекту через указатель на тип </a:t>
            </a:r>
            <a:r>
              <a:rPr lang="en-US" dirty="0" smtClean="0"/>
              <a:t>void</a:t>
            </a:r>
            <a:r>
              <a:rPr lang="ru-RU" dirty="0" smtClean="0"/>
              <a:t>, его необходимо преобразовать к указателю </a:t>
            </a:r>
            <a:r>
              <a:rPr lang="ru-RU" smtClean="0"/>
              <a:t>на </a:t>
            </a:r>
            <a:r>
              <a:rPr lang="ru-RU" smtClean="0"/>
              <a:t>конкретный </a:t>
            </a:r>
            <a:r>
              <a:rPr lang="ru-RU" dirty="0" smtClean="0"/>
              <a:t>тип явным образом.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Указатель может быть константой или переменной, </a:t>
            </a:r>
            <a:r>
              <a:rPr lang="ru-RU" smtClean="0"/>
              <a:t>а также </a:t>
            </a:r>
            <a:r>
              <a:rPr lang="ru-RU" dirty="0" smtClean="0"/>
              <a:t>указывать на константу или переменную.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Ветвление</a:t>
            </a:r>
            <a:r>
              <a:rPr lang="ru-RU" dirty="0" smtClean="0"/>
              <a:t> задает выполнение одного или другого оператора в зависимости от выполнения какого-либо условия.</a:t>
            </a:r>
          </a:p>
          <a:p>
            <a:pPr>
              <a:buNone/>
            </a:pPr>
            <a:r>
              <a:rPr lang="ru-RU" i="1" dirty="0" smtClean="0"/>
              <a:t>Цикл</a:t>
            </a:r>
            <a:r>
              <a:rPr lang="ru-RU" dirty="0" smtClean="0"/>
              <a:t> задает многократное выполнение оператора (простого или составного).</a:t>
            </a:r>
          </a:p>
          <a:p>
            <a:pPr>
              <a:buNone/>
            </a:pPr>
            <a:r>
              <a:rPr lang="ru-RU" dirty="0" smtClean="0"/>
              <a:t>Программа, состоящая из операторов структурного программирования легко читаема, ее проще отлаживать.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Оператор выражение</a:t>
            </a:r>
          </a:p>
          <a:p>
            <a:pPr>
              <a:buNone/>
            </a:pPr>
            <a:r>
              <a:rPr lang="ru-RU" dirty="0" smtClean="0"/>
              <a:t>Любое выражение, заканчивающееся точкой с запятой, рассматривается как оператор, вычисляющий выражение. Частным случаем считается пустой оператор. Он используется по синтаксису, но не по смыслу.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Оператор ветвление</a:t>
            </a:r>
          </a:p>
          <a:p>
            <a:pPr>
              <a:buNone/>
            </a:pPr>
            <a:r>
              <a:rPr lang="ru-RU" dirty="0" smtClean="0"/>
              <a:t>Условный оператор </a:t>
            </a:r>
            <a:r>
              <a:rPr lang="en-US" dirty="0" smtClean="0"/>
              <a:t>if</a:t>
            </a:r>
            <a:r>
              <a:rPr lang="ru-RU" dirty="0" smtClean="0"/>
              <a:t> используется в тех случаях, когда необходимо разветвить вычислительный процесс на два направления. Формат оператора: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If(expression) operator_1; [else operator_2];</a:t>
            </a:r>
          </a:p>
          <a:p>
            <a:pPr>
              <a:buNone/>
            </a:pPr>
            <a:r>
              <a:rPr lang="ru-RU" dirty="0" smtClean="0"/>
              <a:t>В первую очередь вычисляется выражение </a:t>
            </a:r>
            <a:r>
              <a:rPr lang="en-US" dirty="0" smtClean="0"/>
              <a:t>expression</a:t>
            </a:r>
            <a:r>
              <a:rPr lang="ru-RU" dirty="0" smtClean="0"/>
              <a:t>, которое может иметь арифметический тип или тип ук</a:t>
            </a:r>
            <a:r>
              <a:rPr lang="ru-RU" dirty="0"/>
              <a:t>а</a:t>
            </a:r>
            <a:r>
              <a:rPr lang="ru-RU" dirty="0" smtClean="0"/>
              <a:t>зателя.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Если результат выражения отличен от нуля (</a:t>
            </a:r>
            <a:r>
              <a:rPr lang="en-US" dirty="0" smtClean="0"/>
              <a:t>true)</a:t>
            </a:r>
            <a:r>
              <a:rPr lang="ru-RU" dirty="0" smtClean="0"/>
              <a:t>, выполняется первый оператор, иначе – второй.</a:t>
            </a:r>
            <a:r>
              <a:rPr lang="en-US" dirty="0" smtClean="0"/>
              <a:t> </a:t>
            </a:r>
            <a:r>
              <a:rPr lang="ru-RU" dirty="0" smtClean="0"/>
              <a:t>После чего </a:t>
            </a:r>
            <a:r>
              <a:rPr lang="ru-RU" dirty="0"/>
              <a:t>у</a:t>
            </a:r>
            <a:r>
              <a:rPr lang="ru-RU" dirty="0" smtClean="0"/>
              <a:t>правление передается оператору непосредственно следующему за условным. Ветвь, содержащая </a:t>
            </a:r>
            <a:r>
              <a:rPr lang="en-US" dirty="0" smtClean="0"/>
              <a:t>else</a:t>
            </a:r>
            <a:r>
              <a:rPr lang="ru-RU" dirty="0" smtClean="0"/>
              <a:t> может отсутствовать.</a:t>
            </a:r>
          </a:p>
          <a:p>
            <a:pPr>
              <a:buNone/>
            </a:pPr>
            <a:r>
              <a:rPr lang="ru-RU" dirty="0" smtClean="0"/>
              <a:t>Если в какой-либо ветви необходимо выполнить более одного оператора, операторы заключаются в блок – </a:t>
            </a:r>
            <a:r>
              <a:rPr lang="en-US" dirty="0" smtClean="0"/>
              <a:t>{ }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Следует отметить, что переменные описанные внутри блока, вне блока не существуют.</a:t>
            </a:r>
          </a:p>
          <a:p>
            <a:pPr>
              <a:buNone/>
            </a:pPr>
            <a:r>
              <a:rPr lang="ru-RU" dirty="0" smtClean="0"/>
              <a:t>Несколько примеров:</a:t>
            </a:r>
          </a:p>
          <a:p>
            <a:pPr>
              <a:buNone/>
            </a:pPr>
            <a:r>
              <a:rPr lang="en-US" dirty="0" smtClean="0"/>
              <a:t>If(x&lt;100) y = 20;	</a:t>
            </a:r>
          </a:p>
          <a:p>
            <a:pPr>
              <a:buNone/>
            </a:pPr>
            <a:r>
              <a:rPr lang="en-US" dirty="0" smtClean="0"/>
              <a:t>If(x&gt;10&amp;&amp;y&lt;20) z = x*y;</a:t>
            </a:r>
          </a:p>
          <a:p>
            <a:pPr>
              <a:buNone/>
            </a:pPr>
            <a:r>
              <a:rPr lang="en-US" dirty="0" smtClean="0"/>
              <a:t>If(‘a’) </a:t>
            </a:r>
            <a:r>
              <a:rPr lang="en-US" dirty="0" err="1" smtClean="0"/>
              <a:t>ch</a:t>
            </a:r>
            <a:r>
              <a:rPr lang="en-US" dirty="0" smtClean="0"/>
              <a:t> = ‘c’;</a:t>
            </a:r>
          </a:p>
          <a:p>
            <a:pPr>
              <a:buNone/>
            </a:pPr>
            <a:r>
              <a:rPr lang="en-US" dirty="0" smtClean="0"/>
              <a:t>If(-0.3287) max = b; else b += a;</a:t>
            </a:r>
          </a:p>
          <a:p>
            <a:pPr>
              <a:buNone/>
            </a:pPr>
            <a:r>
              <a:rPr lang="en-US" dirty="0" smtClean="0"/>
              <a:t>If(true) </a:t>
            </a:r>
            <a:r>
              <a:rPr lang="en-US" dirty="0" err="1" smtClean="0"/>
              <a:t>rez</a:t>
            </a:r>
            <a:r>
              <a:rPr lang="en-US" dirty="0" smtClean="0"/>
              <a:t> = false;</a:t>
            </a:r>
          </a:p>
          <a:p>
            <a:pPr>
              <a:buNone/>
            </a:pPr>
            <a:r>
              <a:rPr lang="en-US" dirty="0" smtClean="0"/>
              <a:t>If(0) break;</a:t>
            </a:r>
          </a:p>
          <a:p>
            <a:pPr>
              <a:buNone/>
            </a:pPr>
            <a:r>
              <a:rPr lang="en-US" dirty="0" smtClean="0"/>
              <a:t>If(64) continue;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1662</Words>
  <Application>Microsoft Office PowerPoint</Application>
  <PresentationFormat>Экран (4:3)</PresentationFormat>
  <Paragraphs>205</Paragraphs>
  <Slides>45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Тема Office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Структурное программирование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  <vt:lpstr>Указатели и массивы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Структурное программирование</dc:title>
  <dc:creator>Игорь</dc:creator>
  <cp:lastModifiedBy>user</cp:lastModifiedBy>
  <cp:revision>83</cp:revision>
  <dcterms:created xsi:type="dcterms:W3CDTF">2020-09-21T16:46:13Z</dcterms:created>
  <dcterms:modified xsi:type="dcterms:W3CDTF">2020-09-22T11:50:06Z</dcterms:modified>
</cp:coreProperties>
</file>