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3" r:id="rId25"/>
    <p:sldId id="284" r:id="rId26"/>
    <p:sldId id="278" r:id="rId27"/>
    <p:sldId id="279" r:id="rId28"/>
    <p:sldId id="280" r:id="rId29"/>
    <p:sldId id="281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306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CFF1-DCAC-4076-80C5-7D523FBA1FB6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70546-9EA8-480A-BBCD-CE97BA8BCA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Пространства имен</a:t>
            </a:r>
          </a:p>
          <a:p>
            <a:pPr>
              <a:buNone/>
            </a:pPr>
            <a:r>
              <a:rPr lang="ru-RU" dirty="0" smtClean="0"/>
              <a:t>Пространство имен (именованная область) служит для логического группирования определений, объявлений и ограничения доступа к ним. Чем больше объем программы, тем актуальнее использование именованных областей. Их удобно использовать в больших программных проектах.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объявления именованной области следующий: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namespace [</a:t>
            </a:r>
            <a:r>
              <a:rPr lang="ru-RU" dirty="0" err="1" smtClean="0">
                <a:solidFill>
                  <a:srgbClr val="FF0000"/>
                </a:solidFill>
              </a:rPr>
              <a:t>имя_области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/* </a:t>
            </a:r>
            <a:r>
              <a:rPr lang="ru-RU" dirty="0" smtClean="0">
                <a:solidFill>
                  <a:srgbClr val="FF0000"/>
                </a:solidFill>
              </a:rPr>
              <a:t>определения и объявления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Одно и то же пространство имен может объявляться многократно, причем все последующие будут пониматься как продолжения предыдущих.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Продолжение именованных областей можно делать в различных файлах.</a:t>
            </a:r>
          </a:p>
          <a:p>
            <a:pPr>
              <a:buNone/>
            </a:pPr>
            <a:r>
              <a:rPr lang="ru-RU" dirty="0" smtClean="0"/>
              <a:t>Рассмотрим простой пример:</a:t>
            </a:r>
          </a:p>
          <a:p>
            <a:pPr>
              <a:buNone/>
            </a:pPr>
            <a:r>
              <a:rPr lang="en-US" dirty="0" smtClean="0"/>
              <a:t>namespace demo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int I = 1;	//	</a:t>
            </a:r>
            <a:r>
              <a:rPr lang="ru-RU" dirty="0" smtClean="0"/>
              <a:t>определение переменной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int k = 0;	//</a:t>
            </a:r>
            <a:r>
              <a:rPr lang="ru-RU" dirty="0" smtClean="0"/>
              <a:t>	определение переменной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//</a:t>
            </a:r>
            <a:r>
              <a:rPr lang="ru-RU" dirty="0" smtClean="0"/>
              <a:t>	прототип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void fun_1(int);	</a:t>
            </a:r>
          </a:p>
          <a:p>
            <a:pPr>
              <a:buNone/>
            </a:pPr>
            <a:r>
              <a:rPr lang="en-US" dirty="0" smtClean="0"/>
              <a:t>	//</a:t>
            </a:r>
            <a:r>
              <a:rPr lang="ru-RU" dirty="0" smtClean="0"/>
              <a:t>	определение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int fun_2(int I, int j)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	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Дальнейшее расширение пространства</a:t>
            </a:r>
          </a:p>
          <a:p>
            <a:pPr>
              <a:buNone/>
            </a:pPr>
            <a:r>
              <a:rPr lang="en-US" dirty="0" smtClean="0"/>
              <a:t>namespace demo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int </a:t>
            </a:r>
            <a:r>
              <a:rPr lang="en-US" dirty="0" err="1" smtClean="0"/>
              <a:t>i</a:t>
            </a:r>
            <a:r>
              <a:rPr lang="en-US" dirty="0" smtClean="0"/>
              <a:t> = 2; </a:t>
            </a:r>
            <a:r>
              <a:rPr lang="ru-RU" dirty="0" smtClean="0"/>
              <a:t>ошибка, повторное объявление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func_1(double);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ru-RU" dirty="0" smtClean="0"/>
              <a:t>Если имя области не задано (анонимная область), компилятор определяет его самостоятельно с помощью уникального идентификатора.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Нельзя получить доступ из именованной области одного файла к неименованной области другого файла.</a:t>
            </a:r>
          </a:p>
          <a:p>
            <a:pPr>
              <a:buNone/>
            </a:pPr>
            <a:r>
              <a:rPr lang="ru-RU" dirty="0" smtClean="0"/>
              <a:t>В именованной области логичнее всего помещать объявления объектов, а их определения выносить в файлы реализации, например,</a:t>
            </a:r>
          </a:p>
          <a:p>
            <a:pPr>
              <a:buNone/>
            </a:pPr>
            <a:r>
              <a:rPr lang="en-US" dirty="0" smtClean="0"/>
              <a:t>void demo:: func_1(double d)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</a:t>
            </a:r>
            <a:r>
              <a:rPr lang="ru-RU" dirty="0" smtClean="0"/>
              <a:t>	тело функции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Такой прием обеспечивает разделение интерфейса и реализации.</a:t>
            </a:r>
          </a:p>
          <a:p>
            <a:pPr>
              <a:buNone/>
            </a:pPr>
            <a:r>
              <a:rPr lang="ru-RU" dirty="0" smtClean="0"/>
              <a:t>Объекты программы, определенные внутри пространства имен, становятся доступными с момента объявления пространства. Обратиться к ним можно с помощью имени области и оператора доступа к области видимости, например, </a:t>
            </a:r>
            <a:r>
              <a:rPr lang="en-US" dirty="0" smtClean="0"/>
              <a:t>demo:: </a:t>
            </a:r>
            <a:r>
              <a:rPr lang="en-US" dirty="0" err="1" smtClean="0"/>
              <a:t>i</a:t>
            </a:r>
            <a:r>
              <a:rPr lang="en-US" dirty="0" smtClean="0"/>
              <a:t> == 100;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какое-либо имя из именованной области используется часто, его можно сделать доступным с помощью оператора </a:t>
            </a:r>
            <a:r>
              <a:rPr lang="en-US" dirty="0" smtClean="0"/>
              <a:t>using</a:t>
            </a:r>
            <a:r>
              <a:rPr lang="ru-RU" dirty="0" smtClean="0"/>
              <a:t>, например, </a:t>
            </a:r>
            <a:r>
              <a:rPr lang="en-US" dirty="0" smtClean="0"/>
              <a:t>using demo:: I;.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чего к нему можно обращаться без указания области видимости.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требуется открыть всю область видимости, используется оператор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using namespace demo;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Вспомните, например,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using namespace std;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Именованные области могут быть вложены друг в друга.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Преобразования в стиле С++</a:t>
            </a:r>
          </a:p>
          <a:p>
            <a:pPr>
              <a:buNone/>
            </a:pPr>
            <a:r>
              <a:rPr lang="ru-RU" dirty="0" smtClean="0"/>
              <a:t>При выполнении программы производятся явные и неявные преобразования величин из одного типа в другой. Неявные преобразования типов происходит в соответствие со стандартом языка, то есть, от «меньшего» типа к «большему». Например, величины типа </a:t>
            </a:r>
            <a:r>
              <a:rPr lang="en-US" dirty="0" smtClean="0"/>
              <a:t>bool, char </a:t>
            </a:r>
            <a:r>
              <a:rPr lang="ru-RU" dirty="0" smtClean="0"/>
              <a:t>будут автоматически приведены к типу </a:t>
            </a:r>
            <a:r>
              <a:rPr lang="en-US" dirty="0" smtClean="0"/>
              <a:t>int</a:t>
            </a:r>
            <a:r>
              <a:rPr lang="ru-RU" dirty="0" smtClean="0"/>
              <a:t>, а </a:t>
            </a:r>
            <a:r>
              <a:rPr lang="en-US" dirty="0" smtClean="0"/>
              <a:t>int </a:t>
            </a:r>
            <a:r>
              <a:rPr lang="ru-RU" dirty="0" smtClean="0"/>
              <a:t>и </a:t>
            </a:r>
            <a:r>
              <a:rPr lang="en-US" dirty="0" smtClean="0"/>
              <a:t>float</a:t>
            </a:r>
            <a:r>
              <a:rPr lang="ru-RU" dirty="0" smtClean="0"/>
              <a:t> – к типу</a:t>
            </a:r>
            <a:r>
              <a:rPr lang="en-US" dirty="0" smtClean="0"/>
              <a:t> double.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Простой пример:</a:t>
            </a:r>
          </a:p>
          <a:p>
            <a:pPr>
              <a:buNone/>
            </a:pPr>
            <a:r>
              <a:rPr lang="en-US" dirty="0"/>
              <a:t>i</a:t>
            </a:r>
            <a:r>
              <a:rPr lang="en-US" dirty="0" smtClean="0"/>
              <a:t>nt </a:t>
            </a:r>
            <a:r>
              <a:rPr lang="en-US" dirty="0" err="1" smtClean="0"/>
              <a:t>var_int</a:t>
            </a:r>
            <a:r>
              <a:rPr lang="en-US" dirty="0" smtClean="0"/>
              <a:t> =22;</a:t>
            </a:r>
          </a:p>
          <a:p>
            <a:pPr>
              <a:buNone/>
            </a:pPr>
            <a:r>
              <a:rPr lang="en-US" dirty="0"/>
              <a:t>d</a:t>
            </a:r>
            <a:r>
              <a:rPr lang="en-US" dirty="0" smtClean="0"/>
              <a:t>ouble </a:t>
            </a:r>
            <a:r>
              <a:rPr lang="en-US" dirty="0" err="1" smtClean="0"/>
              <a:t>var_double</a:t>
            </a:r>
            <a:r>
              <a:rPr lang="en-US" dirty="0" smtClean="0"/>
              <a:t> = 3.45;</a:t>
            </a:r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err="1"/>
              <a:t>c</a:t>
            </a:r>
            <a:r>
              <a:rPr lang="en-US" dirty="0" err="1" smtClean="0"/>
              <a:t>out</a:t>
            </a:r>
            <a:r>
              <a:rPr lang="en-US" dirty="0" smtClean="0"/>
              <a:t> &lt;&lt; </a:t>
            </a:r>
            <a:r>
              <a:rPr lang="en-US" dirty="0" err="1" smtClean="0"/>
              <a:t>var_int</a:t>
            </a:r>
            <a:r>
              <a:rPr lang="ru-RU" dirty="0" smtClean="0"/>
              <a:t> </a:t>
            </a:r>
            <a:r>
              <a:rPr lang="en-US" dirty="0" smtClean="0"/>
              <a:t>*</a:t>
            </a:r>
            <a:r>
              <a:rPr lang="ru-RU" dirty="0" smtClean="0"/>
              <a:t> </a:t>
            </a:r>
            <a:r>
              <a:rPr lang="en-US" dirty="0" err="1" smtClean="0"/>
              <a:t>var_double</a:t>
            </a:r>
            <a:r>
              <a:rPr lang="en-US" dirty="0" smtClean="0"/>
              <a:t> &lt;&lt; </a:t>
            </a:r>
            <a:r>
              <a:rPr lang="en-US" dirty="0" err="1" smtClean="0"/>
              <a:t>cout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То есть, выражение </a:t>
            </a:r>
            <a:r>
              <a:rPr lang="en-US" dirty="0" err="1" smtClean="0"/>
              <a:t>var_int</a:t>
            </a:r>
            <a:r>
              <a:rPr lang="ru-RU" dirty="0" smtClean="0"/>
              <a:t> </a:t>
            </a:r>
            <a:r>
              <a:rPr lang="en-US" dirty="0" smtClean="0"/>
              <a:t>*</a:t>
            </a:r>
            <a:r>
              <a:rPr lang="ru-RU" dirty="0" smtClean="0"/>
              <a:t> </a:t>
            </a:r>
            <a:r>
              <a:rPr lang="en-US" dirty="0" err="1" smtClean="0"/>
              <a:t>var_double</a:t>
            </a:r>
            <a:r>
              <a:rPr lang="ru-RU" dirty="0" smtClean="0"/>
              <a:t>, следует понимать как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(double)</a:t>
            </a:r>
            <a:r>
              <a:rPr lang="en-US" dirty="0" err="1" smtClean="0"/>
              <a:t>var_int</a:t>
            </a:r>
            <a:r>
              <a:rPr lang="ru-RU" dirty="0" smtClean="0"/>
              <a:t> </a:t>
            </a:r>
            <a:r>
              <a:rPr lang="en-US" dirty="0" smtClean="0"/>
              <a:t>*</a:t>
            </a:r>
            <a:r>
              <a:rPr lang="ru-RU" dirty="0" smtClean="0"/>
              <a:t> </a:t>
            </a:r>
            <a:r>
              <a:rPr lang="en-US" dirty="0" err="1" smtClean="0"/>
              <a:t>var_double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Области действия и пространства имен</a:t>
            </a:r>
          </a:p>
          <a:p>
            <a:pPr>
              <a:buNone/>
            </a:pPr>
            <a:r>
              <a:rPr lang="ru-RU" dirty="0" smtClean="0"/>
              <a:t>Каждый программный объект имеет область действия и время жизни, которые определяются видом и местом его определения. Существуют следующие разновидности областей действия:</a:t>
            </a:r>
          </a:p>
          <a:p>
            <a:pPr>
              <a:buNone/>
            </a:pPr>
            <a:r>
              <a:rPr lang="ru-RU" dirty="0" smtClean="0"/>
              <a:t>	- блок;</a:t>
            </a:r>
          </a:p>
          <a:p>
            <a:pPr>
              <a:buNone/>
            </a:pPr>
            <a:r>
              <a:rPr lang="ru-RU" dirty="0" smtClean="0"/>
              <a:t>	- прототип функции;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действительности такие преобразования не делаются, поскольку компилятор делает их автоматически. </a:t>
            </a:r>
          </a:p>
          <a:p>
            <a:pPr>
              <a:buNone/>
            </a:pPr>
            <a:r>
              <a:rPr lang="ru-RU" dirty="0" smtClean="0"/>
              <a:t>Преобразование от «большего» типа к «меньшему» необходимо указывать явно, 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var_int</a:t>
            </a:r>
            <a:r>
              <a:rPr lang="ru-RU" dirty="0" smtClean="0"/>
              <a:t> </a:t>
            </a:r>
            <a:r>
              <a:rPr lang="en-US" dirty="0" smtClean="0"/>
              <a:t>*</a:t>
            </a:r>
            <a:r>
              <a:rPr lang="ru-RU" dirty="0" smtClean="0"/>
              <a:t> (</a:t>
            </a:r>
            <a:r>
              <a:rPr lang="en-US" dirty="0" smtClean="0"/>
              <a:t>int</a:t>
            </a:r>
            <a:r>
              <a:rPr lang="ru-RU" dirty="0" smtClean="0"/>
              <a:t>)</a:t>
            </a:r>
            <a:r>
              <a:rPr lang="en-US" dirty="0" err="1" smtClean="0"/>
              <a:t>var_double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Необходимо помнить, что в данном случае будет потеря точности.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Общий формат преобразования в стиле С следующий: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тип(выражение);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(тип)выражение;</a:t>
            </a:r>
          </a:p>
          <a:p>
            <a:pPr>
              <a:buNone/>
            </a:pPr>
            <a:r>
              <a:rPr lang="ru-RU" dirty="0" smtClean="0"/>
              <a:t>Необходимость в преобразовании типов возникает, например, в случае когда функция возвращает указатель на тип </a:t>
            </a:r>
            <a:r>
              <a:rPr lang="en-US" dirty="0" smtClean="0"/>
              <a:t>void</a:t>
            </a:r>
            <a:r>
              <a:rPr lang="ru-RU" dirty="0" smtClean="0"/>
              <a:t>, который необходимо присвоить переменной конкретного типа для последующих действий:</a:t>
            </a:r>
          </a:p>
          <a:p>
            <a:pPr>
              <a:buNone/>
            </a:pPr>
            <a:r>
              <a:rPr lang="en-US" dirty="0"/>
              <a:t>f</a:t>
            </a:r>
            <a:r>
              <a:rPr lang="en-US" dirty="0" smtClean="0"/>
              <a:t>loat *p = (float *)</a:t>
            </a:r>
            <a:r>
              <a:rPr lang="en-US" dirty="0" err="1" smtClean="0"/>
              <a:t>malloc</a:t>
            </a:r>
            <a:r>
              <a:rPr lang="en-US" dirty="0" smtClean="0"/>
              <a:t>(100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Еще один пример – это переопределение операции </a:t>
            </a:r>
            <a:r>
              <a:rPr lang="en-US" dirty="0" smtClean="0"/>
              <a:t>new</a:t>
            </a:r>
            <a:r>
              <a:rPr lang="ru-RU" dirty="0" smtClean="0"/>
              <a:t>, которая всегда возвращает указатель на тип </a:t>
            </a:r>
            <a:r>
              <a:rPr lang="en-US" dirty="0" smtClean="0"/>
              <a:t>void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Явные преобразования типа являются источником возможных ошибок, поскольку вся ответственность за его результат возлагается на программиста. Поэтому в С++ введены операции, позволяющие выполнять частичный контроль над преобразованиями.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const_cast</a:t>
            </a:r>
            <a:endParaRPr lang="en-US" i="1" dirty="0" smtClean="0"/>
          </a:p>
          <a:p>
            <a:pPr>
              <a:buNone/>
            </a:pPr>
            <a:r>
              <a:rPr lang="ru-RU" dirty="0" smtClean="0"/>
              <a:t>Эта операция служит для удаления модификатора </a:t>
            </a:r>
            <a:r>
              <a:rPr lang="en-US" dirty="0" smtClean="0"/>
              <a:t>const</a:t>
            </a:r>
            <a:r>
              <a:rPr lang="ru-RU" dirty="0" smtClean="0"/>
              <a:t>. Как правило она используется при передаче в функцию константного указателя на место формального параметра , не имеющего данного модификатора.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операции следующий: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const_cast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ru-RU" dirty="0" smtClean="0">
                <a:solidFill>
                  <a:srgbClr val="FF0000"/>
                </a:solidFill>
              </a:rPr>
              <a:t>тип</a:t>
            </a:r>
            <a:r>
              <a:rPr lang="en-US" dirty="0" smtClean="0">
                <a:solidFill>
                  <a:srgbClr val="FF0000"/>
                </a:solidFill>
              </a:rPr>
              <a:t>&gt;(</a:t>
            </a:r>
            <a:r>
              <a:rPr lang="ru-RU" dirty="0" smtClean="0">
                <a:solidFill>
                  <a:srgbClr val="FF0000"/>
                </a:solidFill>
              </a:rPr>
              <a:t>выражение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Обозначенный тип должен быть таким же, как и тип выражения, за исключением модификатора </a:t>
            </a:r>
            <a:r>
              <a:rPr lang="en-US" dirty="0" smtClean="0"/>
              <a:t>const</a:t>
            </a:r>
            <a:r>
              <a:rPr lang="ru-RU" dirty="0" smtClean="0"/>
              <a:t>. Обычно это указатель. Операция формирует результат указанного типа.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Необходимость введения этой операции обусловлена тем, что программист, реализующий функцию, не обязан описывать формальные параметры как неизменяемые (</a:t>
            </a:r>
            <a:r>
              <a:rPr lang="en-US" dirty="0" smtClean="0"/>
              <a:t>const)</a:t>
            </a:r>
            <a:r>
              <a:rPr lang="ru-RU" dirty="0" smtClean="0"/>
              <a:t>, хотя это рекомендуется. Правила С++ запрещают передачу константного указателя на место обычного.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</a:t>
            </a:r>
            <a:r>
              <a:rPr lang="en-US" dirty="0"/>
              <a:t>(int *</a:t>
            </a:r>
            <a:r>
              <a:rPr lang="en-US" dirty="0" err="1"/>
              <a:t>arg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en-US" dirty="0" err="1"/>
              <a:t>Arg</a:t>
            </a:r>
            <a:r>
              <a:rPr lang="en-US" dirty="0"/>
              <a:t>: " &lt;&lt; *</a:t>
            </a:r>
            <a:r>
              <a:rPr lang="en-US" dirty="0" err="1"/>
              <a:t>arg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/>
              <a:t>const int </a:t>
            </a:r>
            <a:r>
              <a:rPr lang="en-US" dirty="0" err="1"/>
              <a:t>var_int</a:t>
            </a:r>
            <a:r>
              <a:rPr lang="en-US" dirty="0"/>
              <a:t> = 10;</a:t>
            </a:r>
          </a:p>
          <a:p>
            <a:pPr>
              <a:buNone/>
            </a:pPr>
            <a:r>
              <a:rPr lang="en-US" dirty="0" err="1" smtClean="0"/>
              <a:t>func</a:t>
            </a:r>
            <a:r>
              <a:rPr lang="en-US" dirty="0"/>
              <a:t>(&amp;</a:t>
            </a:r>
            <a:r>
              <a:rPr lang="en-US" dirty="0" err="1"/>
              <a:t>var_int</a:t>
            </a:r>
            <a:r>
              <a:rPr lang="en-US" dirty="0" smtClean="0"/>
              <a:t>);	// </a:t>
            </a:r>
            <a:r>
              <a:rPr lang="ru-RU" dirty="0" smtClean="0"/>
              <a:t>Ошибка !!!</a:t>
            </a:r>
          </a:p>
          <a:p>
            <a:pPr>
              <a:buNone/>
            </a:pPr>
            <a:r>
              <a:rPr lang="en-US" dirty="0" err="1"/>
              <a:t>func</a:t>
            </a:r>
            <a:r>
              <a:rPr lang="en-US" dirty="0"/>
              <a:t>(</a:t>
            </a:r>
            <a:r>
              <a:rPr lang="en-US" dirty="0" err="1"/>
              <a:t>const_cast</a:t>
            </a:r>
            <a:r>
              <a:rPr lang="en-US" dirty="0"/>
              <a:t>&lt;int *&gt;(&amp;</a:t>
            </a:r>
            <a:r>
              <a:rPr lang="en-US" dirty="0" err="1"/>
              <a:t>var_int</a:t>
            </a:r>
            <a:r>
              <a:rPr lang="en-US" dirty="0" smtClean="0"/>
              <a:t>));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Ошибки нет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Еще один пример, более близкий к  ООП: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</a:t>
            </a:r>
            <a:r>
              <a:rPr lang="en-US" dirty="0"/>
              <a:t>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Test: " &lt;&lt; test 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Объявим константный указатель на объект данного класса:</a:t>
            </a:r>
          </a:p>
          <a:p>
            <a:pPr>
              <a:buNone/>
            </a:pPr>
            <a:r>
              <a:rPr lang="en-US" dirty="0"/>
              <a:t>const Test *</a:t>
            </a:r>
            <a:r>
              <a:rPr lang="en-US" dirty="0" err="1"/>
              <a:t>ptr_Test</a:t>
            </a:r>
            <a:r>
              <a:rPr lang="en-US" dirty="0"/>
              <a:t> = new Test(100);</a:t>
            </a:r>
          </a:p>
          <a:p>
            <a:pPr>
              <a:buNone/>
            </a:pPr>
            <a:r>
              <a:rPr lang="ru-RU" dirty="0" smtClean="0"/>
              <a:t>Попытка следующего обращения приведет к ошибке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ptr_Test</a:t>
            </a:r>
            <a:r>
              <a:rPr lang="en-US" dirty="0" smtClean="0"/>
              <a:t>-</a:t>
            </a:r>
            <a:r>
              <a:rPr lang="en-US" dirty="0"/>
              <a:t>&gt;Out</a:t>
            </a:r>
            <a:r>
              <a:rPr lang="en-US" dirty="0" smtClean="0"/>
              <a:t>();</a:t>
            </a:r>
            <a:r>
              <a:rPr lang="ru-RU" dirty="0" smtClean="0"/>
              <a:t>, но</a:t>
            </a:r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ызов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/>
              <a:t>const_cast</a:t>
            </a:r>
            <a:r>
              <a:rPr lang="en-US" dirty="0" smtClean="0"/>
              <a:t>&lt;Test </a:t>
            </a:r>
            <a:r>
              <a:rPr lang="en-US" dirty="0"/>
              <a:t>*&gt;(</a:t>
            </a:r>
            <a:r>
              <a:rPr lang="en-US" dirty="0" err="1"/>
              <a:t>ptr_Test</a:t>
            </a:r>
            <a:r>
              <a:rPr lang="en-US" dirty="0"/>
              <a:t>)-&gt;Out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будет  абсолютно верным.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Ошибку подобного рода можно избежать, объявив метод </a:t>
            </a:r>
            <a:r>
              <a:rPr lang="en-US" dirty="0" smtClean="0"/>
              <a:t>Out() </a:t>
            </a:r>
            <a:r>
              <a:rPr lang="ru-RU" dirty="0" smtClean="0"/>
              <a:t>как константный (безопасный):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/>
              <a:t>Out() const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Test: " &lt;&lt; test 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функция;</a:t>
            </a:r>
          </a:p>
          <a:p>
            <a:pPr>
              <a:buNone/>
            </a:pPr>
            <a:r>
              <a:rPr lang="ru-RU" dirty="0" smtClean="0"/>
              <a:t>	- файл;</a:t>
            </a:r>
          </a:p>
          <a:p>
            <a:pPr>
              <a:buNone/>
            </a:pPr>
            <a:r>
              <a:rPr lang="ru-RU" dirty="0" smtClean="0"/>
              <a:t>	- группа файлов, в пределе включающая все файлы программного проекта (глобальная область действия);</a:t>
            </a:r>
          </a:p>
          <a:p>
            <a:pPr>
              <a:buNone/>
            </a:pPr>
            <a:r>
              <a:rPr lang="ru-RU" dirty="0" smtClean="0"/>
              <a:t>	- класс;</a:t>
            </a:r>
          </a:p>
          <a:p>
            <a:pPr>
              <a:buNone/>
            </a:pPr>
            <a:r>
              <a:rPr lang="ru-RU" dirty="0" smtClean="0"/>
              <a:t>	- пространство имен (часть глобальной области).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i="1" smtClean="0"/>
              <a:t>*</a:t>
            </a:r>
            <a:r>
              <a:rPr lang="ru-RU" i="1" smtClean="0"/>
              <a:t>Операция </a:t>
            </a:r>
            <a:r>
              <a:rPr lang="en-US" i="1" dirty="0" err="1" smtClean="0"/>
              <a:t>static_cast</a:t>
            </a:r>
            <a:endParaRPr lang="ru-RU" i="1" dirty="0" smtClean="0"/>
          </a:p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err="1" smtClean="0"/>
              <a:t>static_cast</a:t>
            </a:r>
            <a:r>
              <a:rPr lang="ru-RU" dirty="0" smtClean="0"/>
              <a:t> используется на этапе компиляции между: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целыми типами;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целыми и вещественными;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целыми и перечислимыми;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указателями и ссылками на объекты одной иерархии, при условии, что оно однозначно и  не связанно с понижающим преобразованием виртуального базового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Формат операции: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static_cast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ru-RU" dirty="0" smtClean="0">
                <a:solidFill>
                  <a:srgbClr val="FF0000"/>
                </a:solidFill>
              </a:rPr>
              <a:t>тип</a:t>
            </a:r>
            <a:r>
              <a:rPr lang="en-US" dirty="0" smtClean="0">
                <a:solidFill>
                  <a:srgbClr val="FF0000"/>
                </a:solidFill>
              </a:rPr>
              <a:t>&gt;(</a:t>
            </a:r>
            <a:r>
              <a:rPr lang="ru-RU" dirty="0" smtClean="0">
                <a:solidFill>
                  <a:srgbClr val="FF0000"/>
                </a:solidFill>
              </a:rPr>
              <a:t>выражение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Результат операции имеет указанный тип, который может быть ссылкой, указателем, арифметическим или перечислимым типом.</a:t>
            </a:r>
          </a:p>
          <a:p>
            <a:pPr>
              <a:buNone/>
            </a:pPr>
            <a:r>
              <a:rPr lang="ru-RU" dirty="0" smtClean="0"/>
              <a:t>При выполнении операции внутреннее представление может быть модифицировано, хотя численное значение остается неизменным.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float f = 100;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&lt;int&gt;(f);</a:t>
            </a:r>
          </a:p>
          <a:p>
            <a:pPr>
              <a:buNone/>
            </a:pPr>
            <a:r>
              <a:rPr lang="ru-RU" dirty="0" smtClean="0"/>
              <a:t>Преобразования подобного рода должны иметь серьезное основание. Результат преобразования остается на совести программиста.</a:t>
            </a:r>
          </a:p>
          <a:p>
            <a:pPr>
              <a:buNone/>
            </a:pPr>
            <a:r>
              <a:rPr lang="ru-RU" dirty="0" smtClean="0"/>
              <a:t>Перечисленные преобразования попробуйте самостоятельно.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 же рассмотрим пример преобразований в иерархии родственных классов, что для нас имеет больший интерес.</a:t>
            </a:r>
          </a:p>
          <a:p>
            <a:pPr>
              <a:buNone/>
            </a:pPr>
            <a:r>
              <a:rPr lang="ru-RU" dirty="0" smtClean="0"/>
              <a:t>Рассмотрим пример простой иерархии.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/>
              <a:t>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smtClean="0"/>
              <a:t>protected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r>
              <a:rPr lang="en-US" dirty="0"/>
              <a:t>void Base::Out()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" Base class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/>
              <a:t>Derived : public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derived;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r>
              <a:rPr lang="en-US" dirty="0"/>
              <a:t>void Derived::Out()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Derived class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Рассмотрим несколько примеров преобразований между этими классами.</a:t>
            </a:r>
          </a:p>
          <a:p>
            <a:pPr>
              <a:buNone/>
            </a:pPr>
            <a:r>
              <a:rPr lang="ru-RU" dirty="0" smtClean="0"/>
              <a:t>Преобразования «вверх», то есть от объекта производного типа к типу базового класса, относятся к стандартным преобразованиям и не требуют явных преобразований. Например,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 err="1"/>
              <a:t>der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</a:t>
            </a:r>
            <a:r>
              <a:rPr lang="en-US" dirty="0" err="1"/>
              <a:t>base</a:t>
            </a:r>
            <a:r>
              <a:rPr lang="en-US" dirty="0"/>
              <a:t> = </a:t>
            </a:r>
            <a:r>
              <a:rPr lang="en-US" dirty="0" err="1"/>
              <a:t>der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Выражение 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</a:t>
            </a:r>
            <a:r>
              <a:rPr lang="en-US" dirty="0" err="1" smtClean="0"/>
              <a:t>der</a:t>
            </a:r>
            <a:r>
              <a:rPr lang="en-US" dirty="0" smtClean="0"/>
              <a:t>; </a:t>
            </a:r>
            <a:r>
              <a:rPr lang="ru-RU" dirty="0" smtClean="0"/>
              <a:t>вполне оправдано, хотя правильнее (понятней) была бы запись: </a:t>
            </a:r>
            <a:r>
              <a:rPr lang="en-US" dirty="0"/>
              <a:t>Base </a:t>
            </a:r>
            <a:r>
              <a:rPr lang="en-US" dirty="0" err="1"/>
              <a:t>base</a:t>
            </a:r>
            <a:r>
              <a:rPr lang="en-US" dirty="0"/>
              <a:t> = (Base)</a:t>
            </a:r>
            <a:r>
              <a:rPr lang="en-US" dirty="0" err="1"/>
              <a:t>der</a:t>
            </a:r>
            <a:r>
              <a:rPr lang="en-US" dirty="0" smtClean="0"/>
              <a:t>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или </a:t>
            </a:r>
            <a:r>
              <a:rPr lang="en-US" dirty="0" smtClean="0"/>
              <a:t>Base </a:t>
            </a:r>
            <a:r>
              <a:rPr lang="en-US" dirty="0" err="1" smtClean="0"/>
              <a:t>base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&lt;Base&gt;(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Как было сказано, что преобразования «вверх» относятся к стандартным, то последнее преобразование не является обязательным.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Рассмотренное преобразование типа производного класса возможно, если производный класс описан с обобществленным базовым классом, как в нашем  примере: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</a:t>
            </a:r>
            <a:r>
              <a:rPr lang="en-US" dirty="0"/>
              <a:t>Derived : </a:t>
            </a:r>
            <a:r>
              <a:rPr lang="en-US" dirty="0">
                <a:solidFill>
                  <a:srgbClr val="FF0000"/>
                </a:solidFill>
              </a:rPr>
              <a:t>public </a:t>
            </a:r>
            <a:r>
              <a:rPr lang="en-US" dirty="0" smtClean="0">
                <a:solidFill>
                  <a:srgbClr val="FF0000"/>
                </a:solidFill>
              </a:rPr>
              <a:t>Base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{}</a:t>
            </a:r>
          </a:p>
          <a:p>
            <a:pPr>
              <a:buNone/>
            </a:pPr>
            <a:r>
              <a:rPr lang="ru-RU" dirty="0" smtClean="0"/>
              <a:t>Если объявить базовый класс как защищенный или закрытый</a:t>
            </a:r>
          </a:p>
          <a:p>
            <a:pPr>
              <a:buNone/>
            </a:pPr>
            <a:r>
              <a:rPr lang="en-US" dirty="0" smtClean="0"/>
              <a:t>class Derived : </a:t>
            </a:r>
            <a:r>
              <a:rPr lang="en-US" dirty="0" smtClean="0">
                <a:solidFill>
                  <a:srgbClr val="FF0000"/>
                </a:solidFill>
              </a:rPr>
              <a:t>protected Base {}</a:t>
            </a:r>
          </a:p>
          <a:p>
            <a:pPr>
              <a:buNone/>
            </a:pPr>
            <a:r>
              <a:rPr lang="ru-RU" sz="4200" dirty="0" smtClean="0"/>
              <a:t>Подобные преобразования будут возможны, но не доступны.</a:t>
            </a:r>
            <a:endParaRPr lang="en-US" sz="4200" dirty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Преобразования объектов производного класса к типу базового встречается на практике достаточно часто, например при инициализации объекта базового класса объектом производного.</a:t>
            </a:r>
          </a:p>
          <a:p>
            <a:pPr>
              <a:buNone/>
            </a:pPr>
            <a:r>
              <a:rPr lang="ru-RU" dirty="0" smtClean="0"/>
              <a:t>Более интересный пример – попытка преобразования «вниз», то есть из типа базового класса в производный тип.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i="1" smtClean="0"/>
              <a:t>*</a:t>
            </a:r>
            <a:r>
              <a:rPr lang="ru-RU" i="1" smtClean="0"/>
              <a:t>Функция</a:t>
            </a:r>
            <a:r>
              <a:rPr lang="ru-RU" dirty="0" smtClean="0"/>
              <a:t>. Программные объекты, определенные в блоке функции, имеют область действия и время жизни точно такие же как в обычном блоке. </a:t>
            </a:r>
          </a:p>
          <a:p>
            <a:pPr>
              <a:buNone/>
            </a:pPr>
            <a:r>
              <a:rPr lang="ru-RU" dirty="0" smtClean="0"/>
              <a:t>Параметры функции, передаваемые по значению, имеют областью действия всю функцию, а время жизни – время работы функции. </a:t>
            </a:r>
          </a:p>
          <a:p>
            <a:pPr>
              <a:buNone/>
            </a:pPr>
            <a:r>
              <a:rPr lang="ru-RU" dirty="0" smtClean="0"/>
              <a:t>Параметры функции, передаваемые по ссылке, имеют область действия и время жизни, определяемое соответствующими аргументами в вызове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Следует оговориться, что преобразования допустимы только уровне указателей или ссылок, но не объектов.</a:t>
            </a:r>
          </a:p>
          <a:p>
            <a:pPr>
              <a:buNone/>
            </a:pPr>
            <a:r>
              <a:rPr lang="ru-RU" dirty="0" smtClean="0"/>
              <a:t>Для рассмотренных классов:</a:t>
            </a:r>
          </a:p>
          <a:p>
            <a:pPr>
              <a:buNone/>
            </a:pPr>
            <a:r>
              <a:rPr lang="en-US" dirty="0"/>
              <a:t>Base *</a:t>
            </a:r>
            <a:r>
              <a:rPr lang="en-US" dirty="0" err="1"/>
              <a:t>ptr_Base</a:t>
            </a:r>
            <a:r>
              <a:rPr lang="en-US" dirty="0"/>
              <a:t> = new Base();</a:t>
            </a:r>
          </a:p>
          <a:p>
            <a:pPr>
              <a:buNone/>
            </a:pPr>
            <a:r>
              <a:rPr lang="en-US" dirty="0" err="1"/>
              <a:t>ptr_Derived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&lt;Derived *&gt;(</a:t>
            </a:r>
            <a:r>
              <a:rPr lang="en-US" dirty="0" err="1"/>
              <a:t>ptr_Base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en-US" dirty="0" err="1"/>
              <a:t>ptr_Derived</a:t>
            </a:r>
            <a:r>
              <a:rPr lang="en-US" dirty="0"/>
              <a:t>-&gt;Out();</a:t>
            </a:r>
          </a:p>
          <a:p>
            <a:pPr>
              <a:buNone/>
            </a:pPr>
            <a:r>
              <a:rPr lang="ru-RU" dirty="0" smtClean="0"/>
              <a:t>Что можно ожидать в этом случае?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Сработает функция производного класса и выведет «</a:t>
            </a:r>
            <a:r>
              <a:rPr lang="en-US" dirty="0"/>
              <a:t>Derived </a:t>
            </a:r>
            <a:r>
              <a:rPr lang="en-US" dirty="0" smtClean="0"/>
              <a:t>class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А что будет при вызове </a:t>
            </a:r>
            <a:r>
              <a:rPr lang="en-US" dirty="0" err="1"/>
              <a:t>ptr_Base</a:t>
            </a:r>
            <a:r>
              <a:rPr lang="en-US" dirty="0"/>
              <a:t>-&gt;Out</a:t>
            </a:r>
            <a:r>
              <a:rPr lang="en-US" dirty="0" smtClean="0"/>
              <a:t>();</a:t>
            </a:r>
            <a:r>
              <a:rPr lang="ru-RU" dirty="0" smtClean="0"/>
              <a:t> ?</a:t>
            </a:r>
          </a:p>
          <a:p>
            <a:pPr>
              <a:buNone/>
            </a:pPr>
            <a:r>
              <a:rPr lang="ru-RU" dirty="0" smtClean="0"/>
              <a:t>В данном случае вывод будет: «</a:t>
            </a:r>
            <a:r>
              <a:rPr lang="en-US" dirty="0"/>
              <a:t>Base </a:t>
            </a:r>
            <a:r>
              <a:rPr lang="en-US" dirty="0" smtClean="0"/>
              <a:t>class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Ничего странного, ничего не обычного.</a:t>
            </a:r>
          </a:p>
          <a:p>
            <a:pPr>
              <a:buNone/>
            </a:pPr>
            <a:r>
              <a:rPr lang="ru-RU" dirty="0" smtClean="0"/>
              <a:t>Изменим несколько объявления:</a:t>
            </a:r>
          </a:p>
          <a:p>
            <a:pPr>
              <a:buNone/>
            </a:pPr>
            <a:r>
              <a:rPr lang="en-US" dirty="0"/>
              <a:t>Base *</a:t>
            </a:r>
            <a:r>
              <a:rPr lang="en-US" dirty="0" err="1"/>
              <a:t>ptr_Base</a:t>
            </a:r>
            <a:r>
              <a:rPr lang="en-US" dirty="0"/>
              <a:t> = new Derived();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Такое объявление также допустимо, указатель на базовый класс инициализируется значением указателя на производный. </a:t>
            </a:r>
          </a:p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err="1"/>
              <a:t>ptr_Base</a:t>
            </a:r>
            <a:r>
              <a:rPr lang="en-US" dirty="0"/>
              <a:t>-&gt;Out</a:t>
            </a:r>
            <a:r>
              <a:rPr lang="en-US" dirty="0" smtClean="0"/>
              <a:t>();</a:t>
            </a:r>
            <a:r>
              <a:rPr lang="ru-RU" dirty="0" smtClean="0"/>
              <a:t> приведет к активизации функции базового класса.</a:t>
            </a:r>
          </a:p>
          <a:p>
            <a:pPr>
              <a:buNone/>
            </a:pPr>
            <a:r>
              <a:rPr lang="ru-RU" dirty="0" smtClean="0"/>
              <a:t>Для того чтобы активизировать функцию производного класса, функцию базового класса нужно описать как виртуальную:  </a:t>
            </a:r>
            <a:r>
              <a:rPr lang="en-US" dirty="0" smtClean="0"/>
              <a:t>virtual </a:t>
            </a:r>
            <a:r>
              <a:rPr lang="en-US" dirty="0"/>
              <a:t>void Out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проявление полиморфизма в С++.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dynamic_cast</a:t>
            </a:r>
            <a:endParaRPr lang="en-US" i="1" dirty="0" smtClean="0"/>
          </a:p>
          <a:p>
            <a:pPr>
              <a:buNone/>
            </a:pPr>
            <a:r>
              <a:rPr lang="ru-RU" dirty="0" smtClean="0"/>
              <a:t>Эта операция используется в основном для преобразования указателей и ссылок на объекты базового типа в указатели и ссылки на производный тип. При этом во время выполнения программы появляется возможность проверки (контроля) допустимости преобразований.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Несложно догадаться, что преобразования будут выполняться в период выполнения программы. </a:t>
            </a:r>
          </a:p>
          <a:p>
            <a:pPr>
              <a:buNone/>
            </a:pPr>
            <a:r>
              <a:rPr lang="ru-RU" dirty="0" smtClean="0"/>
              <a:t>Общий формат операции: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i="1" dirty="0" smtClean="0"/>
              <a:t> </a:t>
            </a:r>
            <a:r>
              <a:rPr lang="en-US" dirty="0" err="1" smtClean="0"/>
              <a:t>dynamic_cast</a:t>
            </a:r>
            <a:r>
              <a:rPr lang="en-US" dirty="0" smtClean="0"/>
              <a:t>&lt;</a:t>
            </a:r>
            <a:r>
              <a:rPr lang="ru-RU" dirty="0" smtClean="0"/>
              <a:t>тип</a:t>
            </a:r>
            <a:r>
              <a:rPr lang="en-US" dirty="0" smtClean="0"/>
              <a:t>&gt;(</a:t>
            </a:r>
            <a:r>
              <a:rPr lang="ru-RU" dirty="0" smtClean="0"/>
              <a:t>выражение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Выражение должно быть указателем или ссылкой на класс, тип – базовым или производным для данного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случае успешного выполнения операции формируется результат заданного типа, в противном случае для указателей результат равен нулю, а для ссылок порождается исключение </a:t>
            </a:r>
            <a:r>
              <a:rPr lang="en-US" dirty="0" err="1" smtClean="0"/>
              <a:t>bad_cast</a:t>
            </a:r>
            <a:r>
              <a:rPr lang="ru-RU" dirty="0" smtClean="0"/>
              <a:t>. Если заданный тип не относится к одной иерархии, преобразования не допускаются.</a:t>
            </a:r>
          </a:p>
          <a:p>
            <a:pPr>
              <a:buNone/>
            </a:pPr>
            <a:r>
              <a:rPr lang="ru-RU" dirty="0" smtClean="0"/>
              <a:t>Все дальнейшие рассуждения при рассмотрении наследования и полиморфизма.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Операция </a:t>
            </a:r>
            <a:r>
              <a:rPr lang="en-US" i="1" dirty="0" err="1" smtClean="0"/>
              <a:t>reinterpret_cast</a:t>
            </a:r>
            <a:endParaRPr lang="en-US" i="1" dirty="0" smtClean="0"/>
          </a:p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err="1" smtClean="0"/>
              <a:t>reinterpret_cast</a:t>
            </a:r>
            <a:r>
              <a:rPr lang="ru-RU" dirty="0" smtClean="0"/>
              <a:t> </a:t>
            </a:r>
            <a:r>
              <a:rPr lang="ru-RU" dirty="0"/>
              <a:t>п</a:t>
            </a:r>
            <a:r>
              <a:rPr lang="ru-RU" dirty="0" smtClean="0"/>
              <a:t>рименяется для преобразования не связанных между </a:t>
            </a:r>
            <a:r>
              <a:rPr lang="ru-RU" dirty="0"/>
              <a:t>с</a:t>
            </a:r>
            <a:r>
              <a:rPr lang="ru-RU" dirty="0" smtClean="0"/>
              <a:t>обой типов, например, указателе	 в целые типы или наоборот, а также указателей типа </a:t>
            </a:r>
            <a:r>
              <a:rPr lang="en-US" dirty="0" smtClean="0"/>
              <a:t>void </a:t>
            </a:r>
            <a:r>
              <a:rPr lang="ru-RU" dirty="0" smtClean="0"/>
              <a:t>в конкретный тип. При этом внутреннее представление данных не меняется, меняется только точка зрения компилятора на данные.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Struct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str_int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string </a:t>
            </a:r>
            <a:r>
              <a:rPr lang="en-US" dirty="0" err="1"/>
              <a:t>str_string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(int </a:t>
            </a:r>
            <a:r>
              <a:rPr lang="en-US" dirty="0" err="1"/>
              <a:t>s_i</a:t>
            </a:r>
            <a:r>
              <a:rPr lang="en-US" dirty="0"/>
              <a:t>, string </a:t>
            </a:r>
            <a:r>
              <a:rPr lang="en-US" dirty="0" err="1"/>
              <a:t>s_s</a:t>
            </a:r>
            <a:r>
              <a:rPr lang="en-US" dirty="0"/>
              <a:t>):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/>
              <a:t>str_int</a:t>
            </a:r>
            <a:r>
              <a:rPr lang="en-US" dirty="0" smtClean="0"/>
              <a:t>(</a:t>
            </a:r>
            <a:r>
              <a:rPr lang="en-US" dirty="0" err="1" smtClean="0"/>
              <a:t>s_i</a:t>
            </a:r>
            <a:r>
              <a:rPr lang="en-US" dirty="0"/>
              <a:t>), </a:t>
            </a:r>
            <a:r>
              <a:rPr lang="en-US" dirty="0" err="1"/>
              <a:t>str_string</a:t>
            </a:r>
            <a:r>
              <a:rPr lang="en-US" dirty="0"/>
              <a:t>(</a:t>
            </a:r>
            <a:r>
              <a:rPr lang="en-US" dirty="0" err="1"/>
              <a:t>s_s</a:t>
            </a:r>
            <a:r>
              <a:rPr lang="en-US" dirty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str_int</a:t>
            </a:r>
            <a:r>
              <a:rPr lang="en-US" dirty="0"/>
              <a:t> &lt;&lt; ' ' &lt;&lt; </a:t>
            </a:r>
            <a:r>
              <a:rPr lang="en-US" dirty="0" err="1"/>
              <a:t>str_string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Далее использование объекта этого типа через указатель на тип </a:t>
            </a:r>
            <a:r>
              <a:rPr lang="en-US" dirty="0" smtClean="0"/>
              <a:t>void *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/>
              <a:t>str</a:t>
            </a:r>
            <a:r>
              <a:rPr lang="en-US" dirty="0"/>
              <a:t>(120, "string");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*</a:t>
            </a:r>
            <a:r>
              <a:rPr lang="en-US" dirty="0" err="1"/>
              <a:t>ptr_void</a:t>
            </a:r>
            <a:r>
              <a:rPr lang="en-US" dirty="0"/>
              <a:t> = &amp;</a:t>
            </a:r>
            <a:r>
              <a:rPr lang="en-US" dirty="0" err="1"/>
              <a:t>str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reinterpret_cast</a:t>
            </a:r>
            <a:r>
              <a:rPr lang="en-US" dirty="0" smtClean="0"/>
              <a:t>&lt;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/>
              <a:t>*&gt;(</a:t>
            </a:r>
            <a:r>
              <a:rPr lang="en-US" dirty="0" err="1"/>
              <a:t>ptr_void</a:t>
            </a:r>
            <a:r>
              <a:rPr lang="en-US" dirty="0"/>
              <a:t>)-&gt;Out();</a:t>
            </a:r>
          </a:p>
          <a:p>
            <a:pPr>
              <a:buNone/>
            </a:pPr>
            <a:r>
              <a:rPr lang="ru-RU" dirty="0" smtClean="0"/>
              <a:t>Этот пример того, что не следует делать в практическом программировании, поскольку результат операции останется на совести программиста.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Практическое использование этого оператора при форматированном вводе-выводе числовых величин.</a:t>
            </a:r>
          </a:p>
          <a:p>
            <a:pPr>
              <a:buNone/>
            </a:pPr>
            <a:r>
              <a:rPr lang="en-US" dirty="0" smtClean="0"/>
              <a:t>	#include&lt;</a:t>
            </a:r>
            <a:r>
              <a:rPr lang="en-US" dirty="0" err="1" smtClean="0"/>
              <a:t>fstream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	#include&lt;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const int MAX = 100;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buffer[MAX];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Локальные объекты, объявленные в теле функции, действуют в пределах конкретного блока. Время жизни – время работы функции. В период работы функции эти объекты хранятся в программном стеке. От вызова к вызову их значения не сохраняются. </a:t>
            </a:r>
          </a:p>
          <a:p>
            <a:pPr>
              <a:buNone/>
            </a:pPr>
            <a:r>
              <a:rPr lang="ru-RU" dirty="0" smtClean="0"/>
              <a:t>Если есть необходимость сохранить значение локальных объектов, их необходимо объявить с модификатором класса памяти </a:t>
            </a:r>
            <a:r>
              <a:rPr lang="en-US" dirty="0" smtClean="0"/>
              <a:t>static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создаем выходной поток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/>
              <a:t>o</a:t>
            </a:r>
            <a:r>
              <a:rPr lang="en-US" dirty="0" err="1" smtClean="0"/>
              <a:t>fstream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(“data.dat”, </a:t>
            </a:r>
            <a:r>
              <a:rPr lang="en-US" dirty="0" err="1" smtClean="0"/>
              <a:t>ios</a:t>
            </a:r>
            <a:r>
              <a:rPr lang="en-US" dirty="0" smtClean="0"/>
              <a:t>::binary);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записываем в него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os.write</a:t>
            </a:r>
            <a:r>
              <a:rPr lang="en-US" dirty="0" smtClean="0"/>
              <a:t>(</a:t>
            </a:r>
            <a:r>
              <a:rPr lang="en-US" dirty="0" err="1" smtClean="0"/>
              <a:t>reinterpret_cast</a:t>
            </a:r>
            <a:r>
              <a:rPr lang="en-US" dirty="0" smtClean="0"/>
              <a:t>&lt;char *&gt;(buffer),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Max*</a:t>
            </a:r>
            <a:r>
              <a:rPr lang="en-US" dirty="0" err="1" smtClean="0"/>
              <a:t>sizeof</a:t>
            </a:r>
            <a:r>
              <a:rPr lang="en-US" dirty="0" smtClean="0"/>
              <a:t>(int));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 </a:t>
            </a:r>
            <a:r>
              <a:rPr lang="ru-RU" dirty="0" smtClean="0"/>
              <a:t>закрываем поток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os.close</a:t>
            </a:r>
            <a:r>
              <a:rPr lang="en-US" dirty="0" smtClean="0"/>
              <a:t>();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стиле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данном случае использование оператора </a:t>
            </a:r>
            <a:r>
              <a:rPr lang="en-US" dirty="0" err="1" smtClean="0"/>
              <a:t>reinterpret_cast</a:t>
            </a:r>
            <a:r>
              <a:rPr lang="ru-RU" dirty="0" smtClean="0"/>
              <a:t> вполне оправдано, поскольку его действие позволяет существенно сократить ресурсы памяти.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 этом случае переменные будут храниться в программном сегменте и время их жизни совпадает со временем работы программы.</a:t>
            </a:r>
          </a:p>
          <a:p>
            <a:pPr>
              <a:buNone/>
            </a:pPr>
            <a:r>
              <a:rPr lang="ru-RU" dirty="0" smtClean="0"/>
              <a:t>Пример:</a:t>
            </a:r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func</a:t>
            </a:r>
            <a:r>
              <a:rPr lang="en-US" dirty="0" smtClean="0"/>
              <a:t>(double d)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double temp = 3.5;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Temp: " &lt;&lt; temp++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d*temp;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Переменная </a:t>
            </a:r>
            <a:r>
              <a:rPr lang="en-US" dirty="0" smtClean="0"/>
              <a:t>static double temp </a:t>
            </a:r>
            <a:r>
              <a:rPr lang="ru-RU" dirty="0" smtClean="0"/>
              <a:t> будет сохраняться от одного вызова функции к другому.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Файл</a:t>
            </a:r>
            <a:r>
              <a:rPr lang="ru-RU" dirty="0" smtClean="0"/>
              <a:t>. Программный объект, определенный с описателем класса </a:t>
            </a:r>
            <a:r>
              <a:rPr lang="en-US" dirty="0" smtClean="0"/>
              <a:t>static</a:t>
            </a:r>
            <a:r>
              <a:rPr lang="ru-RU" dirty="0" smtClean="0"/>
              <a:t> вне любого блока, функции, класса, имеет областью действия, начинающуюся в точке его объявления и заканчивается в конце файла. В область действия попадают вложенные блоки.</a:t>
            </a:r>
          </a:p>
          <a:p>
            <a:pPr>
              <a:buNone/>
            </a:pPr>
            <a:r>
              <a:rPr lang="ru-RU" dirty="0" smtClean="0"/>
              <a:t>Если во внутреннем блоке определен объект с таким же именем, тогда внешний объект становится невидимым.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Но обратиться к нему можно через оператор разрешения области видимости -::.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Класс. </a:t>
            </a:r>
            <a:r>
              <a:rPr lang="ru-RU" dirty="0" smtClean="0"/>
              <a:t>Компоненты класса (поля, методы), за исключением статических, имеют областью действия класс. Время жизни компонентов класса определяется промежутком времени от создания объекта до его разрушения.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Пространства имен (именованные области). </a:t>
            </a:r>
            <a:r>
              <a:rPr lang="ru-RU" dirty="0" smtClean="0"/>
              <a:t>В С++ есть возможность явным образом задать область действия имен как часть глобальной области с помощью  оператора </a:t>
            </a:r>
            <a:r>
              <a:rPr lang="en-US" dirty="0" smtClean="0"/>
              <a:t>namespace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1588</Words>
  <Application>Microsoft Office PowerPoint</Application>
  <PresentationFormat>Экран (4:3)</PresentationFormat>
  <Paragraphs>299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Тема Office</vt:lpstr>
      <vt:lpstr>Модульное программирование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Пространства имен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  <vt:lpstr>Преобразования в стиле языка С++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Модульное программирование</dc:title>
  <dc:creator>Игорь</dc:creator>
  <cp:lastModifiedBy>user</cp:lastModifiedBy>
  <cp:revision>102</cp:revision>
  <dcterms:created xsi:type="dcterms:W3CDTF">2020-11-08T12:08:01Z</dcterms:created>
  <dcterms:modified xsi:type="dcterms:W3CDTF">2020-11-10T13:24:22Z</dcterms:modified>
</cp:coreProperties>
</file>