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3" r:id="rId47"/>
    <p:sldId id="304" r:id="rId48"/>
    <p:sldId id="305" r:id="rId49"/>
    <p:sldId id="306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01" r:id="rId5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3ABE8-F3F8-437E-9112-191C0F929B23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B4DEA-1F17-4351-952C-1C55D101F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Указатели и массивы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2. Присваивание указателю адреса области памяти в явном виде:</a:t>
            </a:r>
          </a:p>
          <a:p>
            <a:pPr>
              <a:buNone/>
            </a:pPr>
            <a:r>
              <a:rPr lang="en-US" dirty="0" smtClean="0"/>
              <a:t>char *</a:t>
            </a:r>
            <a:r>
              <a:rPr lang="en-US" dirty="0" err="1" smtClean="0"/>
              <a:t>vp</a:t>
            </a:r>
            <a:r>
              <a:rPr lang="en-US" dirty="0" smtClean="0"/>
              <a:t> = (char *)0xB8000000;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</a:t>
            </a:r>
            <a:r>
              <a:rPr lang="en-US" dirty="0" err="1" smtClean="0"/>
              <a:t>vp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		</a:t>
            </a:r>
            <a:r>
              <a:rPr lang="en-US" dirty="0" smtClean="0"/>
              <a:t>// ???????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Присваивание пустого указателя:</a:t>
            </a:r>
          </a:p>
          <a:p>
            <a:pPr>
              <a:buNone/>
            </a:pPr>
            <a:r>
              <a:rPr lang="en-US" dirty="0" smtClean="0"/>
              <a:t>short *</a:t>
            </a:r>
            <a:r>
              <a:rPr lang="en-US" dirty="0" err="1" smtClean="0"/>
              <a:t>ptr_short</a:t>
            </a:r>
            <a:r>
              <a:rPr lang="en-US" dirty="0" smtClean="0"/>
              <a:t> = NULL;</a:t>
            </a:r>
          </a:p>
          <a:p>
            <a:pPr>
              <a:buNone/>
            </a:pPr>
            <a:r>
              <a:rPr lang="en-US" dirty="0" smtClean="0"/>
              <a:t>long *</a:t>
            </a:r>
            <a:r>
              <a:rPr lang="en-US" dirty="0" err="1" smtClean="0"/>
              <a:t>ptr_long</a:t>
            </a:r>
            <a:r>
              <a:rPr lang="en-US" dirty="0" smtClean="0"/>
              <a:t> = 0;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Выделение участка динамической памяти: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i="1" dirty="0" smtClean="0"/>
              <a:t>с помощью операции </a:t>
            </a:r>
            <a:r>
              <a:rPr lang="en-US" i="1" dirty="0" smtClean="0"/>
              <a:t>new</a:t>
            </a:r>
            <a:r>
              <a:rPr lang="ru-RU" i="1" dirty="0" smtClean="0"/>
              <a:t>: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en-US" dirty="0" smtClean="0"/>
              <a:t>int *</a:t>
            </a:r>
            <a:r>
              <a:rPr lang="en-US" dirty="0" err="1" smtClean="0"/>
              <a:t>p_i</a:t>
            </a:r>
            <a:r>
              <a:rPr lang="en-US" dirty="0" smtClean="0"/>
              <a:t> = new int;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Здесь в динамической памяти выделяется место для хранения величины типа </a:t>
            </a:r>
            <a:r>
              <a:rPr lang="en-US" dirty="0" smtClean="0"/>
              <a:t>int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p_j</a:t>
            </a:r>
            <a:r>
              <a:rPr lang="en-US" dirty="0" smtClean="0"/>
              <a:t> = new int(100);</a:t>
            </a:r>
          </a:p>
          <a:p>
            <a:pPr>
              <a:buNone/>
            </a:pPr>
            <a:r>
              <a:rPr lang="ru-RU" dirty="0" smtClean="0"/>
              <a:t>Здесь помимо выделение памяти, заносится значение 100.</a:t>
            </a:r>
          </a:p>
          <a:p>
            <a:pPr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p_array</a:t>
            </a:r>
            <a:r>
              <a:rPr lang="en-US" dirty="0" smtClean="0"/>
              <a:t> new int[10];</a:t>
            </a:r>
          </a:p>
          <a:p>
            <a:pPr>
              <a:buNone/>
            </a:pPr>
            <a:r>
              <a:rPr lang="ru-RU" dirty="0" smtClean="0"/>
              <a:t>Здесь выделяется место в динамической области памяти для хранения массива целых чисел.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- с помощью функции </a:t>
            </a:r>
            <a:r>
              <a:rPr lang="en-US" dirty="0" err="1" smtClean="0"/>
              <a:t>malloc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p_i</a:t>
            </a:r>
            <a:r>
              <a:rPr lang="en-US" dirty="0" smtClean="0"/>
              <a:t> = (int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(int));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err="1" smtClean="0"/>
              <a:t>malloc</a:t>
            </a:r>
            <a:r>
              <a:rPr lang="ru-RU" dirty="0" smtClean="0"/>
              <a:t> заимствована из языка С, тем не менее, она работает.</a:t>
            </a:r>
          </a:p>
          <a:p>
            <a:pPr>
              <a:buNone/>
            </a:pPr>
            <a:r>
              <a:rPr lang="ru-RU" dirty="0" smtClean="0"/>
              <a:t>При работе с динамической областью памяти необходимо следить за тем, чтобы указатель не вышел за пределы области видимости. В этом случае память отведенная под указатель освобождается, указатель обнуляется, а переменная становится недоступной.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На программистском сленге это означает появление «мусора» в памяти.</a:t>
            </a:r>
          </a:p>
          <a:p>
            <a:pPr>
              <a:buNone/>
            </a:pPr>
            <a:r>
              <a:rPr lang="ru-RU" dirty="0" smtClean="0"/>
              <a:t>Полезный совет при попытке выделения памяти в динамической области. Проверяйте значение указателя после выполнения операции </a:t>
            </a:r>
            <a:r>
              <a:rPr lang="en-US" dirty="0" smtClean="0"/>
              <a:t>new </a:t>
            </a:r>
            <a:r>
              <a:rPr lang="ru-RU" dirty="0" smtClean="0"/>
              <a:t>или функции </a:t>
            </a:r>
            <a:r>
              <a:rPr lang="en-US" dirty="0" err="1" smtClean="0"/>
              <a:t>malloc</a:t>
            </a:r>
            <a:r>
              <a:rPr lang="ru-RU" dirty="0" smtClean="0"/>
              <a:t> на равенство нулю. Если указатель нулевой, то операционной системе не удалось найти достаточного свободного объема. Это предотвратит последующие ошибки.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*</a:t>
            </a:r>
            <a:r>
              <a:rPr lang="en-US" dirty="0" err="1" smtClean="0"/>
              <a:t>ptr_float</a:t>
            </a:r>
            <a:r>
              <a:rPr lang="en-US" dirty="0" smtClean="0"/>
              <a:t> = new float(67.44f);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if(!</a:t>
            </a:r>
            <a:r>
              <a:rPr lang="en-US" dirty="0" err="1" smtClean="0"/>
              <a:t>ptr_float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Недостаточно памяти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exit(1);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</a:t>
            </a:r>
            <a:r>
              <a:rPr lang="en-US" dirty="0" err="1" smtClean="0"/>
              <a:t>cout</a:t>
            </a:r>
            <a:r>
              <a:rPr lang="en-US" dirty="0" smtClean="0"/>
              <a:t> &lt;&lt; " Ok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Операции над указателями</a:t>
            </a:r>
          </a:p>
          <a:p>
            <a:pPr>
              <a:buNone/>
            </a:pPr>
            <a:r>
              <a:rPr lang="ru-RU" dirty="0" smtClean="0"/>
              <a:t>Как уже было сказано, указатели – переменные, хранящие адреса ячеек памяти, то есть, величины, относящиеся к без знаковому целому типу. Не сложно догадаться, что к величинам данного типа применимы арифметические операции, но не все. Кроме того над ними допускаются и другие операции.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Определим основные операции допустимые над указателями:</a:t>
            </a:r>
          </a:p>
          <a:p>
            <a:pPr>
              <a:buFontTx/>
              <a:buChar char="-"/>
            </a:pPr>
            <a:r>
              <a:rPr lang="ru-RU" dirty="0" smtClean="0"/>
              <a:t>операция </a:t>
            </a:r>
            <a:r>
              <a:rPr lang="ru-RU" dirty="0" err="1" smtClean="0"/>
              <a:t>разадресации</a:t>
            </a:r>
            <a:r>
              <a:rPr lang="ru-RU" dirty="0" smtClean="0"/>
              <a:t> (разыменования), косвенное обращение к объекту (*);</a:t>
            </a:r>
          </a:p>
          <a:p>
            <a:pPr>
              <a:buFontTx/>
              <a:buChar char="-"/>
            </a:pPr>
            <a:r>
              <a:rPr lang="ru-RU" dirty="0" smtClean="0"/>
              <a:t>присваивание;</a:t>
            </a:r>
          </a:p>
          <a:p>
            <a:pPr>
              <a:buFontTx/>
              <a:buChar char="-"/>
            </a:pPr>
            <a:r>
              <a:rPr lang="ru-RU" dirty="0" smtClean="0"/>
              <a:t>сложение с константой;</a:t>
            </a:r>
          </a:p>
          <a:p>
            <a:pPr>
              <a:buFontTx/>
              <a:buChar char="-"/>
            </a:pPr>
            <a:r>
              <a:rPr lang="ru-RU" dirty="0" smtClean="0"/>
              <a:t>вычитание константы;</a:t>
            </a:r>
          </a:p>
          <a:p>
            <a:pPr>
              <a:buFontTx/>
              <a:buChar char="-"/>
            </a:pPr>
            <a:r>
              <a:rPr lang="ru-RU" dirty="0" smtClean="0"/>
              <a:t>инкремент (--);</a:t>
            </a:r>
          </a:p>
          <a:p>
            <a:pPr>
              <a:buFontTx/>
              <a:buChar char="-"/>
            </a:pPr>
            <a:r>
              <a:rPr lang="ru-RU" dirty="0" smtClean="0"/>
              <a:t>декремент (++);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ru-RU" dirty="0" smtClean="0"/>
              <a:t>сравнение;</a:t>
            </a:r>
          </a:p>
          <a:p>
            <a:pPr>
              <a:buFontTx/>
              <a:buChar char="-"/>
            </a:pPr>
            <a:r>
              <a:rPr lang="ru-RU" dirty="0" smtClean="0"/>
              <a:t>приведение типов.</a:t>
            </a:r>
          </a:p>
          <a:p>
            <a:pPr>
              <a:buNone/>
            </a:pPr>
            <a:r>
              <a:rPr lang="ru-RU" dirty="0" smtClean="0"/>
              <a:t>При работе с указателями очень часто используется операция получения (взятия) адреса (</a:t>
            </a:r>
            <a:r>
              <a:rPr lang="en-US" dirty="0" smtClean="0"/>
              <a:t>&amp;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Основной операцией над указателями является операция </a:t>
            </a:r>
            <a:r>
              <a:rPr lang="ru-RU" dirty="0" err="1" smtClean="0"/>
              <a:t>разадресации</a:t>
            </a:r>
            <a:r>
              <a:rPr lang="ru-RU" dirty="0" smtClean="0"/>
              <a:t> или разыменования, которая предназначена для доступа к величине, на которую указывает указатель.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Эта операция симметрична, то есть с ее помощью можно получить значение объекта или изменить его.</a:t>
            </a:r>
          </a:p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typedef</a:t>
            </a:r>
            <a:r>
              <a:rPr lang="en-US" dirty="0" smtClean="0"/>
              <a:t> unsigned long int UINT;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UINT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err="1" smtClean="0"/>
              <a:t>ptr_UINT</a:t>
            </a:r>
            <a:r>
              <a:rPr lang="en-US" dirty="0" smtClean="0"/>
              <a:t> = new UINT(12L);</a:t>
            </a:r>
          </a:p>
          <a:p>
            <a:pPr>
              <a:buNone/>
            </a:pPr>
            <a:r>
              <a:rPr lang="en-US" dirty="0" smtClean="0"/>
              <a:t>//	</a:t>
            </a:r>
            <a:r>
              <a:rPr lang="ru-RU" dirty="0" smtClean="0"/>
              <a:t>объявление и инициализация указателя на объект </a:t>
            </a:r>
            <a:r>
              <a:rPr lang="en-US" dirty="0" smtClean="0"/>
              <a:t>UINT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cout &lt;&lt; " Величина UINT " &lt;&lt; 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  <a:r>
              <a:rPr lang="fr-FR" dirty="0" smtClean="0"/>
              <a:t>ptr_UINT &lt;&lt; endl;</a:t>
            </a:r>
          </a:p>
          <a:p>
            <a:pPr>
              <a:buNone/>
            </a:pPr>
            <a:r>
              <a:rPr lang="fr-FR" dirty="0" smtClean="0"/>
              <a:t>//</a:t>
            </a:r>
            <a:r>
              <a:rPr lang="ru-RU" dirty="0" smtClean="0"/>
              <a:t>	получение значения по указателю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Инициализация указателей</a:t>
            </a:r>
          </a:p>
          <a:p>
            <a:pPr>
              <a:buNone/>
            </a:pPr>
            <a:r>
              <a:rPr lang="ru-RU" dirty="0" smtClean="0"/>
              <a:t>При объявлении указателя надо стремиться выполнить его инициализацию, то есть присвоить ему некоторое начальное значение. Использование неинициализированного указателя – распространенный источник ошибок в программе. Инициализатор записывается после имени указателя после знака равенства или в круглых скобках.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Эта операция применима только к указателям на объект какого-либо типа и на тип </a:t>
            </a:r>
            <a:r>
              <a:rPr lang="en-US" dirty="0" smtClean="0"/>
              <a:t>void</a:t>
            </a:r>
            <a:r>
              <a:rPr lang="ru-RU" dirty="0" smtClean="0"/>
              <a:t>. К указателям на функцию она не имеет смысла.</a:t>
            </a:r>
          </a:p>
          <a:p>
            <a:pPr>
              <a:buNone/>
            </a:pPr>
            <a:r>
              <a:rPr lang="ru-RU" dirty="0" smtClean="0"/>
              <a:t>Арифметические операции над указателями, в частности, сложение с константой, вычитание константы, инкремент, декремент допустимы, но не над всеми видами указателей.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 при работе с массивами они допустимы, а с указателями на обычные переменные или с указателями на функции, лишены смысла. Кроме перечисленных арифметических операций допускается использование операции вычитания указателей. Все остальные, то есть сложение, умножение или деление указателей не допускаются.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использования арифметических операций:</a:t>
            </a:r>
          </a:p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array_float</a:t>
            </a:r>
            <a:r>
              <a:rPr lang="en-US" dirty="0" smtClean="0"/>
              <a:t> = {3.2, -44.6, -0.073, 12, 5.0};</a:t>
            </a:r>
          </a:p>
          <a:p>
            <a:pPr>
              <a:buNone/>
            </a:pPr>
            <a:r>
              <a:rPr lang="en-US" dirty="0" smtClean="0"/>
              <a:t>// ….</a:t>
            </a:r>
          </a:p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summa_array</a:t>
            </a:r>
            <a:r>
              <a:rPr lang="en-US" dirty="0" smtClean="0"/>
              <a:t>(float </a:t>
            </a:r>
            <a:r>
              <a:rPr lang="en-US" dirty="0" err="1" smtClean="0"/>
              <a:t>arr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float </a:t>
            </a:r>
            <a:r>
              <a:rPr lang="en-US" dirty="0" err="1" smtClean="0"/>
              <a:t>rez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	for(int </a:t>
            </a:r>
            <a:r>
              <a:rPr lang="en-US" dirty="0" err="1" smtClean="0"/>
              <a:t>i</a:t>
            </a:r>
            <a:r>
              <a:rPr lang="en-US" dirty="0" smtClean="0"/>
              <a:t> =0; </a:t>
            </a:r>
            <a:r>
              <a:rPr lang="en-US" dirty="0" err="1" smtClean="0"/>
              <a:t>i</a:t>
            </a:r>
            <a:r>
              <a:rPr lang="en-US" dirty="0" smtClean="0"/>
              <a:t>&lt;5;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rez</a:t>
            </a:r>
            <a:r>
              <a:rPr lang="en-US" dirty="0" smtClean="0"/>
              <a:t> += *(</a:t>
            </a:r>
            <a:r>
              <a:rPr lang="en-US" dirty="0" err="1" smtClean="0"/>
              <a:t>arr+i</a:t>
            </a:r>
            <a:r>
              <a:rPr lang="en-US" dirty="0" smtClean="0"/>
              <a:t>);	//</a:t>
            </a:r>
            <a:r>
              <a:rPr lang="ru-RU" dirty="0" smtClean="0"/>
              <a:t>сложение указателя с константой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return </a:t>
            </a:r>
            <a:r>
              <a:rPr lang="en-US" dirty="0" err="1" smtClean="0"/>
              <a:t>rez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Операции инкременты, декремента, вычитание константы рассмотреть самостоятельно.</a:t>
            </a:r>
          </a:p>
          <a:p>
            <a:pPr>
              <a:buNone/>
            </a:pPr>
            <a:r>
              <a:rPr lang="ru-RU" dirty="0" smtClean="0"/>
              <a:t>Важную операцию представляет операция преобразования указателей. Преобразование указателей в С++ допускается двумя способами:</a:t>
            </a:r>
          </a:p>
          <a:p>
            <a:pPr>
              <a:buFontTx/>
              <a:buChar char="-"/>
            </a:pPr>
            <a:r>
              <a:rPr lang="ru-RU" dirty="0" smtClean="0"/>
              <a:t>унаследованным от языка С. Общий формат оператора преобразования следующий:</a:t>
            </a:r>
          </a:p>
          <a:p>
            <a:pPr>
              <a:buNone/>
            </a:pPr>
            <a:r>
              <a:rPr lang="ru-RU" dirty="0" smtClean="0"/>
              <a:t>	(тип </a:t>
            </a:r>
            <a:r>
              <a:rPr lang="ru-RU" dirty="0" smtClean="0">
                <a:solidFill>
                  <a:srgbClr val="FF0000"/>
                </a:solidFill>
              </a:rPr>
              <a:t>*</a:t>
            </a:r>
            <a:r>
              <a:rPr lang="ru-RU" dirty="0" smtClean="0"/>
              <a:t>) </a:t>
            </a:r>
            <a:r>
              <a:rPr lang="ru-RU" dirty="0" err="1" smtClean="0"/>
              <a:t>имя_указателя</a:t>
            </a:r>
            <a:r>
              <a:rPr lang="ru-RU" dirty="0" smtClean="0"/>
              <a:t>;, или</a:t>
            </a:r>
          </a:p>
          <a:p>
            <a:pPr>
              <a:buNone/>
            </a:pPr>
            <a:r>
              <a:rPr lang="ru-RU" dirty="0" smtClean="0"/>
              <a:t>	тип </a:t>
            </a:r>
            <a:r>
              <a:rPr lang="ru-RU" dirty="0" smtClean="0">
                <a:solidFill>
                  <a:srgbClr val="FF0000"/>
                </a:solidFill>
              </a:rPr>
              <a:t>*</a:t>
            </a:r>
            <a:r>
              <a:rPr lang="ru-RU" dirty="0" smtClean="0"/>
              <a:t> (</a:t>
            </a:r>
            <a:r>
              <a:rPr lang="ru-RU" dirty="0" err="1" smtClean="0"/>
              <a:t>имя_указателя</a:t>
            </a:r>
            <a:r>
              <a:rPr lang="ru-RU" dirty="0" smtClean="0"/>
              <a:t>);.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в стиле языка С++, используя операции </a:t>
            </a:r>
            <a:r>
              <a:rPr lang="en-US" dirty="0" err="1" smtClean="0"/>
              <a:t>static_cast</a:t>
            </a:r>
            <a:r>
              <a:rPr lang="en-US" dirty="0" smtClean="0"/>
              <a:t>, </a:t>
            </a:r>
            <a:r>
              <a:rPr lang="en-US" dirty="0" err="1" smtClean="0"/>
              <a:t>dynamic_cast</a:t>
            </a:r>
            <a:r>
              <a:rPr lang="en-US" dirty="0" smtClean="0"/>
              <a:t>, </a:t>
            </a:r>
            <a:r>
              <a:rPr lang="en-US" dirty="0" err="1" smtClean="0"/>
              <a:t>reinterpret_cast</a:t>
            </a:r>
            <a:r>
              <a:rPr lang="ru-RU" dirty="0" smtClean="0"/>
              <a:t>, например, </a:t>
            </a:r>
          </a:p>
          <a:p>
            <a:pPr>
              <a:buNone/>
            </a:pPr>
            <a:r>
              <a:rPr lang="en-US" dirty="0" err="1" smtClean="0"/>
              <a:t>static_cast</a:t>
            </a:r>
            <a:r>
              <a:rPr lang="en-US" dirty="0" smtClean="0"/>
              <a:t>&lt;float *&gt; (</a:t>
            </a:r>
            <a:r>
              <a:rPr lang="en-US" dirty="0" err="1" smtClean="0"/>
              <a:t>ptr_int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Операции преобразования широко используются при преобразовании в иерархии родственных классов в условиях наследования.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Обычно операция преобразования используется при выполнении операции присваивания. Присваивание без явного преобразования допускается если в левой части выражения используется указатель на тип </a:t>
            </a:r>
            <a:r>
              <a:rPr lang="en-US" dirty="0" smtClean="0"/>
              <a:t>void </a:t>
            </a:r>
            <a:r>
              <a:rPr lang="ru-RU" dirty="0" smtClean="0"/>
              <a:t>или типы указателей совпадают. Значение 0 неявно приводится к указателю на любой тип.</a:t>
            </a:r>
          </a:p>
          <a:p>
            <a:pPr>
              <a:buNone/>
            </a:pPr>
            <a:r>
              <a:rPr lang="ru-RU" dirty="0" smtClean="0"/>
              <a:t>Присваивание указателей на объекты указателям на функции и наоборот не допускается.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Ссылки</a:t>
            </a:r>
          </a:p>
          <a:p>
            <a:pPr>
              <a:buNone/>
            </a:pPr>
            <a:r>
              <a:rPr lang="ru-RU" dirty="0" smtClean="0"/>
              <a:t>Ссылка (ссылочный тип данных) – синоним имени, указанного при инициализации ссылки. Ссылку можно рассматривать как указатель, который не надо разыменовывать. Формат объявления ссылки следующий: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тип_ссылки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&amp;</a:t>
            </a:r>
            <a:r>
              <a:rPr lang="ru-RU" dirty="0" err="1" smtClean="0">
                <a:solidFill>
                  <a:srgbClr val="FF0000"/>
                </a:solidFill>
              </a:rPr>
              <a:t>имя_ссылки</a:t>
            </a:r>
            <a:r>
              <a:rPr lang="ru-RU" dirty="0" smtClean="0">
                <a:solidFill>
                  <a:srgbClr val="FF0000"/>
                </a:solidFill>
              </a:rPr>
              <a:t> = инициализация;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Пример объявления ссылки: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var_int</a:t>
            </a:r>
            <a:r>
              <a:rPr lang="en-US" dirty="0" smtClean="0"/>
              <a:t> = 57;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int  &amp;</a:t>
            </a:r>
            <a:r>
              <a:rPr lang="en-US" dirty="0" err="1" smtClean="0">
                <a:solidFill>
                  <a:srgbClr val="FF0000"/>
                </a:solidFill>
              </a:rPr>
              <a:t>ref_int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var_int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const char &amp;</a:t>
            </a:r>
            <a:r>
              <a:rPr lang="en-US" dirty="0" err="1" smtClean="0">
                <a:solidFill>
                  <a:srgbClr val="FF0000"/>
                </a:solidFill>
              </a:rPr>
              <a:t>ref_char</a:t>
            </a:r>
            <a:r>
              <a:rPr lang="en-US" dirty="0" smtClean="0">
                <a:solidFill>
                  <a:srgbClr val="FF0000"/>
                </a:solidFill>
              </a:rPr>
              <a:t> = ‘\n’;</a:t>
            </a:r>
          </a:p>
          <a:p>
            <a:pPr>
              <a:buNone/>
            </a:pPr>
            <a:r>
              <a:rPr lang="ru-RU" i="1" dirty="0" smtClean="0"/>
              <a:t>Следует запомнить следующие правила определения и использования ссылок:</a:t>
            </a:r>
          </a:p>
          <a:p>
            <a:pPr>
              <a:buNone/>
            </a:pPr>
            <a:r>
              <a:rPr lang="ru-RU" dirty="0" smtClean="0"/>
              <a:t>	- переменная-ссылка должна явно инициализироваться при ее описании, кроме случаев, когда она является параметром функции, описана как </a:t>
            </a:r>
            <a:r>
              <a:rPr lang="en-US" dirty="0" smtClean="0"/>
              <a:t>extern</a:t>
            </a:r>
            <a:r>
              <a:rPr lang="ru-RU" dirty="0" smtClean="0"/>
              <a:t> или ссылается на поле данных класса;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тип ссылки должен совпадать с типом величины, на которую она ссылается;</a:t>
            </a:r>
          </a:p>
          <a:p>
            <a:pPr>
              <a:buNone/>
            </a:pPr>
            <a:r>
              <a:rPr lang="ru-RU" dirty="0" smtClean="0"/>
              <a:t>	- не разрешается определять указатели на ссылки, создавать массивы ссылок и ссылки на ссылки.</a:t>
            </a:r>
          </a:p>
          <a:p>
            <a:pPr>
              <a:buNone/>
            </a:pPr>
            <a:r>
              <a:rPr lang="ru-RU" dirty="0" smtClean="0"/>
              <a:t>Ссылки применяются чаще всего в качестве параметров функций и типов возвращаемых функциями результатов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Ссылки позволяют использовать в функциях переменные, передаваемые по адресу, без операции разыменования, что упрощает процесс программирования. </a:t>
            </a:r>
          </a:p>
          <a:p>
            <a:pPr>
              <a:buNone/>
            </a:pPr>
            <a:r>
              <a:rPr lang="ru-RU" dirty="0" smtClean="0"/>
              <a:t>Ссылки, в отличие от указателей не занимают место в памяти и являются по сути другим именем объекта. Операции над ссылкой приводит к изменению величины, на которую она ссылается.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Существуют следующие способы инициализации указателей: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Присваивание указателю адреса существующего объекта:</a:t>
            </a:r>
          </a:p>
          <a:p>
            <a:pPr marL="514350" indent="-514350">
              <a:buNone/>
            </a:pPr>
            <a:r>
              <a:rPr lang="ru-RU" dirty="0" smtClean="0"/>
              <a:t>	- </a:t>
            </a:r>
            <a:r>
              <a:rPr lang="ru-RU" i="1" dirty="0" smtClean="0"/>
              <a:t>с помощью операции получения адреса </a:t>
            </a:r>
            <a:r>
              <a:rPr lang="en-US" i="1" dirty="0" smtClean="0">
                <a:solidFill>
                  <a:srgbClr val="FF0000"/>
                </a:solidFill>
              </a:rPr>
              <a:t>&amp;</a:t>
            </a:r>
            <a:endParaRPr lang="ru-RU" i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 smtClean="0"/>
              <a:t>int </a:t>
            </a:r>
            <a:r>
              <a:rPr lang="en-US" dirty="0" err="1" smtClean="0"/>
              <a:t>var_int</a:t>
            </a:r>
            <a:r>
              <a:rPr lang="en-US" dirty="0" smtClean="0"/>
              <a:t> = 6338;</a:t>
            </a:r>
          </a:p>
          <a:p>
            <a:pPr marL="514350" indent="-514350"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ptr_int</a:t>
            </a:r>
            <a:r>
              <a:rPr lang="en-US" dirty="0" smtClean="0"/>
              <a:t> = &amp;</a:t>
            </a:r>
            <a:r>
              <a:rPr lang="en-US" dirty="0" err="1" smtClean="0"/>
              <a:t>var_int</a:t>
            </a:r>
            <a:r>
              <a:rPr lang="en-US" dirty="0" smtClean="0"/>
              <a:t>;	// </a:t>
            </a:r>
            <a:r>
              <a:rPr lang="ru-RU" dirty="0" smtClean="0"/>
              <a:t>или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int *</a:t>
            </a:r>
            <a:r>
              <a:rPr lang="en-US" dirty="0" err="1" smtClean="0"/>
              <a:t>ptr_int</a:t>
            </a:r>
            <a:r>
              <a:rPr lang="en-US" dirty="0" smtClean="0"/>
              <a:t>(&amp;</a:t>
            </a:r>
            <a:r>
              <a:rPr lang="en-US" dirty="0" err="1" smtClean="0"/>
              <a:t>var_int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использовании простых переменных каждой области памяти для хранения данных соответствует свое имя. Если с группой величин (объектов) необходимо выполнить однообразные действия, им дают одно имя, а различают по порядковому номеру (индексу). Конечная именованная область памяти, содержащая однотипные элементы, называется </a:t>
            </a:r>
            <a:r>
              <a:rPr lang="ru-RU" i="1" dirty="0" smtClean="0"/>
              <a:t>массивом.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описания массива:</a:t>
            </a:r>
          </a:p>
          <a:p>
            <a:pPr>
              <a:buNone/>
            </a:pPr>
            <a:r>
              <a:rPr lang="ru-RU" dirty="0" err="1">
                <a:solidFill>
                  <a:srgbClr val="FF0000"/>
                </a:solidFill>
              </a:rPr>
              <a:t>т</a:t>
            </a:r>
            <a:r>
              <a:rPr lang="ru-RU" dirty="0" err="1" smtClean="0">
                <a:solidFill>
                  <a:srgbClr val="FF0000"/>
                </a:solidFill>
              </a:rPr>
              <a:t>ип_массива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имя_массива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размерность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 =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ru-RU" dirty="0" smtClean="0">
                <a:solidFill>
                  <a:srgbClr val="FF0000"/>
                </a:solidFill>
              </a:rPr>
              <a:t>инициализация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Массивы в С++ имеют ряд особенностей:</a:t>
            </a:r>
          </a:p>
          <a:p>
            <a:pPr>
              <a:buFontTx/>
              <a:buChar char="-"/>
            </a:pPr>
            <a:r>
              <a:rPr lang="ru-RU" dirty="0" smtClean="0"/>
              <a:t>нумерация (индексация) элементов начинается с нуля;</a:t>
            </a:r>
          </a:p>
          <a:p>
            <a:pPr>
              <a:buFontTx/>
              <a:buChar char="-"/>
            </a:pPr>
            <a:r>
              <a:rPr lang="ru-RU" dirty="0"/>
              <a:t>к</a:t>
            </a:r>
            <a:r>
              <a:rPr lang="ru-RU" dirty="0" smtClean="0"/>
              <a:t>омпилятор не отслеживает границ массива.</a:t>
            </a:r>
            <a:endParaRPr lang="ru-RU" dirty="0"/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Примеры объявлений массивов: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array_double</a:t>
            </a:r>
            <a:r>
              <a:rPr lang="en-US" dirty="0" smtClean="0"/>
              <a:t>[20];</a:t>
            </a:r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объявление массива из 20 чисел типа </a:t>
            </a:r>
            <a:r>
              <a:rPr lang="en-US" dirty="0" smtClean="0"/>
              <a:t>double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</a:t>
            </a:r>
            <a:r>
              <a:rPr lang="en-US" dirty="0" err="1" smtClean="0"/>
              <a:t>array_int</a:t>
            </a:r>
            <a:r>
              <a:rPr lang="en-US" dirty="0" smtClean="0"/>
              <a:t>[10] = {34, 86, -53, 1024, 0, -778};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объявление массива из 10 целых чисел с инициализацией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array_int</a:t>
            </a:r>
            <a:r>
              <a:rPr lang="en-US" dirty="0" smtClean="0"/>
              <a:t>[] = {553, 749, -503, 46, 120, 59};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тоже, но без указания размерности</a:t>
            </a:r>
            <a:endParaRPr lang="en-US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/>
              <a:t>array_int</a:t>
            </a:r>
            <a:r>
              <a:rPr lang="en-US" dirty="0"/>
              <a:t>[10] = {32, -453, 6, 562, -322, 78</a:t>
            </a:r>
            <a:r>
              <a:rPr lang="en-US" dirty="0" smtClean="0"/>
              <a:t>};</a:t>
            </a:r>
            <a:endParaRPr lang="ru-RU" dirty="0"/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</a:t>
            </a:r>
            <a:r>
              <a:rPr lang="nn-NO" dirty="0"/>
              <a:t>i=0; i&lt;=5; i++)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Array: " &lt;&lt; </a:t>
            </a:r>
            <a:r>
              <a:rPr lang="en-US" dirty="0" err="1" smtClean="0"/>
              <a:t>array_int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</a:t>
            </a:r>
            <a:r>
              <a:rPr lang="en-US" dirty="0"/>
              <a:t>&lt;&lt; ' 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Здесь объявлен массив целых чисел </a:t>
            </a:r>
            <a:r>
              <a:rPr lang="en-US" dirty="0" err="1" smtClean="0"/>
              <a:t>array_int</a:t>
            </a:r>
            <a:r>
              <a:rPr lang="en-US" dirty="0" smtClean="0"/>
              <a:t>[10]</a:t>
            </a:r>
            <a:r>
              <a:rPr lang="ru-RU" dirty="0" smtClean="0"/>
              <a:t> и инициализирован значениями. Инициализация массива осуществлена не полностью, только первые 6 элементов. Все остальные заполняются нулями целого типа. Если при объявлении не указана размерность, инициализация массива обязательна. </a:t>
            </a:r>
            <a:endParaRPr lang="ru-RU" i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Обращение к элементам массива можно осуществлять двумя способами:</a:t>
            </a:r>
          </a:p>
          <a:p>
            <a:pPr>
              <a:buFontTx/>
              <a:buChar char="-"/>
            </a:pPr>
            <a:r>
              <a:rPr lang="ru-RU" dirty="0"/>
              <a:t>с</a:t>
            </a:r>
            <a:r>
              <a:rPr lang="ru-RU" dirty="0" smtClean="0"/>
              <a:t> помощью операции индексирования – </a:t>
            </a:r>
            <a:r>
              <a:rPr lang="en-US" dirty="0" smtClean="0"/>
              <a:t>[n]</a:t>
            </a:r>
            <a:r>
              <a:rPr lang="ru-RU" dirty="0" smtClean="0"/>
              <a:t>, как в приведенном выше примере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ч</a:t>
            </a:r>
            <a:r>
              <a:rPr lang="ru-RU" dirty="0" smtClean="0"/>
              <a:t>ерез указатель.</a:t>
            </a:r>
          </a:p>
          <a:p>
            <a:pPr>
              <a:buNone/>
            </a:pPr>
            <a:r>
              <a:rPr lang="ru-RU" dirty="0" smtClean="0"/>
              <a:t>Как уже было сказано, имя массива компилятором понимается как указатель на его первый элемент.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Поэтому выражение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Array: " &lt;&lt; </a:t>
            </a:r>
            <a:r>
              <a:rPr lang="en-US" dirty="0" err="1" smtClean="0"/>
              <a:t>array_int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можно записать в следующем виде: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Array: " &lt;&lt; *(</a:t>
            </a:r>
            <a:r>
              <a:rPr lang="en-US" dirty="0" err="1" smtClean="0"/>
              <a:t>array_int+i</a:t>
            </a:r>
            <a:r>
              <a:rPr lang="en-US" dirty="0"/>
              <a:t>)</a:t>
            </a:r>
            <a:r>
              <a:rPr lang="en-US" dirty="0" smtClean="0"/>
              <a:t> &lt;&lt; ' ';</a:t>
            </a:r>
          </a:p>
          <a:p>
            <a:pPr>
              <a:buNone/>
            </a:pPr>
            <a:r>
              <a:rPr lang="ru-RU" dirty="0" smtClean="0"/>
              <a:t>В памяти машины все элементы массива будут расположены в последовательных ячейках ОЗУ.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 smtClean="0"/>
              <a:t>Размерность массива принято задавать с помощью именованных констант, например: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onst int </a:t>
            </a:r>
            <a:r>
              <a:rPr lang="en-US" dirty="0" err="1" smtClean="0"/>
              <a:t>n_str</a:t>
            </a:r>
            <a:r>
              <a:rPr lang="en-US" dirty="0" smtClean="0"/>
              <a:t>=10, </a:t>
            </a:r>
            <a:r>
              <a:rPr lang="en-US" dirty="0" err="1" smtClean="0"/>
              <a:t>n_stb</a:t>
            </a:r>
            <a:r>
              <a:rPr lang="en-US" dirty="0" smtClean="0"/>
              <a:t>=15;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поскольку при таком подходе значение константы достаточно скорректировать только в одном месте.</a:t>
            </a:r>
            <a:endParaRPr lang="en-US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32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-453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562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-322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64088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78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56176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740352" y="278092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2060848"/>
            <a:ext cx="129614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</a:t>
            </a:r>
            <a:r>
              <a:rPr lang="en-US" dirty="0" err="1" smtClean="0"/>
              <a:t>rray_int</a:t>
            </a:r>
            <a:r>
              <a:rPr lang="en-US" dirty="0" smtClean="0"/>
              <a:t> *</a:t>
            </a:r>
            <a:endParaRPr lang="ru-RU" dirty="0"/>
          </a:p>
        </p:txBody>
      </p:sp>
      <p:cxnSp>
        <p:nvCxnSpPr>
          <p:cNvPr id="16" name="Прямая со стрелкой 15"/>
          <p:cNvCxnSpPr>
            <a:stCxn id="14" idx="2"/>
            <a:endCxn id="4" idx="0"/>
          </p:cNvCxnSpPr>
          <p:nvPr/>
        </p:nvCxnSpPr>
        <p:spPr>
          <a:xfrm flipH="1">
            <a:off x="935596" y="2348880"/>
            <a:ext cx="18002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3"/>
            <a:endCxn id="5" idx="1"/>
          </p:cNvCxnSpPr>
          <p:nvPr/>
        </p:nvCxnSpPr>
        <p:spPr>
          <a:xfrm>
            <a:off x="1259632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3"/>
            <a:endCxn id="6" idx="1"/>
          </p:cNvCxnSpPr>
          <p:nvPr/>
        </p:nvCxnSpPr>
        <p:spPr>
          <a:xfrm>
            <a:off x="2051720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3"/>
            <a:endCxn id="7" idx="1"/>
          </p:cNvCxnSpPr>
          <p:nvPr/>
        </p:nvCxnSpPr>
        <p:spPr>
          <a:xfrm>
            <a:off x="2843808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3"/>
            <a:endCxn id="8" idx="1"/>
          </p:cNvCxnSpPr>
          <p:nvPr/>
        </p:nvCxnSpPr>
        <p:spPr>
          <a:xfrm>
            <a:off x="3635896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8" idx="3"/>
            <a:endCxn id="10" idx="1"/>
          </p:cNvCxnSpPr>
          <p:nvPr/>
        </p:nvCxnSpPr>
        <p:spPr>
          <a:xfrm>
            <a:off x="4427984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0" idx="3"/>
            <a:endCxn id="9" idx="1"/>
          </p:cNvCxnSpPr>
          <p:nvPr/>
        </p:nvCxnSpPr>
        <p:spPr>
          <a:xfrm>
            <a:off x="5220072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9" idx="3"/>
            <a:endCxn id="11" idx="1"/>
          </p:cNvCxnSpPr>
          <p:nvPr/>
        </p:nvCxnSpPr>
        <p:spPr>
          <a:xfrm>
            <a:off x="6012160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1" idx="3"/>
            <a:endCxn id="12" idx="1"/>
          </p:cNvCxnSpPr>
          <p:nvPr/>
        </p:nvCxnSpPr>
        <p:spPr>
          <a:xfrm>
            <a:off x="6804248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2" idx="3"/>
            <a:endCxn id="13" idx="1"/>
          </p:cNvCxnSpPr>
          <p:nvPr/>
        </p:nvCxnSpPr>
        <p:spPr>
          <a:xfrm>
            <a:off x="7596336" y="292494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Многомерные массивы</a:t>
            </a:r>
          </a:p>
          <a:p>
            <a:pPr>
              <a:buNone/>
            </a:pPr>
            <a:r>
              <a:rPr lang="ru-RU" dirty="0" smtClean="0"/>
              <a:t>Многомерные массивы задаются указанием каждого измерения в отдельных квадратных скобках, например,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</a:t>
            </a:r>
            <a:r>
              <a:rPr lang="en-US" dirty="0" err="1" smtClean="0"/>
              <a:t>matr</a:t>
            </a:r>
            <a:r>
              <a:rPr lang="en-US" dirty="0" smtClean="0"/>
              <a:t>[6][8];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Здесь задается двумерный массив целых чисел, состоящий из 6 строк и 8 столбцов.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Инициализация многомерного массива также допускается, например,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</a:t>
            </a:r>
            <a:r>
              <a:rPr lang="en-US" dirty="0" err="1" smtClean="0"/>
              <a:t>arr_int</a:t>
            </a:r>
            <a:r>
              <a:rPr lang="en-US" dirty="0" smtClean="0"/>
              <a:t>[3][3] = {{1,2,3}, {2,3,4}, {3,4,5}}; </a:t>
            </a:r>
            <a:r>
              <a:rPr lang="ru-RU" dirty="0" smtClean="0"/>
              <a:t>или же: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arr_int</a:t>
            </a:r>
            <a:r>
              <a:rPr lang="en-US" dirty="0" smtClean="0"/>
              <a:t>[3][3] = {1,2,3,2,3,4,3,4,5};</a:t>
            </a:r>
          </a:p>
          <a:p>
            <a:pPr>
              <a:buNone/>
            </a:pPr>
            <a:r>
              <a:rPr lang="ru-RU" dirty="0" smtClean="0"/>
              <a:t>Для доступа к многомерному массиву можно использовать операцию индексирования -</a:t>
            </a:r>
          </a:p>
          <a:p>
            <a:pPr>
              <a:buNone/>
            </a:pPr>
            <a:r>
              <a:rPr lang="en-US" dirty="0" err="1" smtClean="0"/>
              <a:t>arr_int</a:t>
            </a:r>
            <a:r>
              <a:rPr lang="en-US" dirty="0" smtClean="0"/>
              <a:t>[2,1]</a:t>
            </a:r>
            <a:r>
              <a:rPr lang="ru-RU" dirty="0"/>
              <a:t> </a:t>
            </a:r>
            <a:r>
              <a:rPr lang="ru-RU" dirty="0" smtClean="0"/>
              <a:t>или посредством указателя - </a:t>
            </a:r>
            <a:r>
              <a:rPr lang="en-US" dirty="0" smtClean="0"/>
              <a:t>*(*(arr_int+2)+1)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Еще один пример: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test_int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</a:t>
            </a:r>
            <a:r>
              <a:rPr lang="en-US" dirty="0" err="1" smtClean="0"/>
              <a:t>test_char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 smtClean="0"/>
              <a:t>tetst_double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 test={10, 'A', 4.78};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Многомерные массивы размещаются в памяти так, что при переходе к следующему элементу, быстрее всех изменяется последний индекс.</a:t>
            </a:r>
          </a:p>
          <a:p>
            <a:pPr>
              <a:buNone/>
            </a:pPr>
            <a:r>
              <a:rPr lang="ru-RU" dirty="0" smtClean="0"/>
              <a:t>Массивы можно объявлять в динамической области памяти, например,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onst int </a:t>
            </a:r>
            <a:r>
              <a:rPr lang="en-US" dirty="0" err="1" smtClean="0"/>
              <a:t>nstr</a:t>
            </a:r>
            <a:r>
              <a:rPr lang="en-US" dirty="0" smtClean="0"/>
              <a:t> =5, </a:t>
            </a:r>
            <a:r>
              <a:rPr lang="en-US" dirty="0" err="1" smtClean="0"/>
              <a:t>nstb</a:t>
            </a:r>
            <a:r>
              <a:rPr lang="en-US" dirty="0" smtClean="0"/>
              <a:t> =6;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**</a:t>
            </a:r>
            <a:r>
              <a:rPr lang="en-US" dirty="0" err="1" smtClean="0"/>
              <a:t>array_int</a:t>
            </a:r>
            <a:r>
              <a:rPr lang="en-US" dirty="0" smtClean="0"/>
              <a:t> = new int *[</a:t>
            </a:r>
            <a:r>
              <a:rPr lang="en-US" dirty="0" err="1" smtClean="0"/>
              <a:t>nstr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or(int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nstr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array_int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new int[</a:t>
            </a:r>
            <a:r>
              <a:rPr lang="en-US" dirty="0" err="1" smtClean="0"/>
              <a:t>nstb</a:t>
            </a:r>
            <a:r>
              <a:rPr lang="en-US" dirty="0" smtClean="0"/>
              <a:t>];</a:t>
            </a:r>
            <a:r>
              <a:rPr lang="en-US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Строки</a:t>
            </a:r>
          </a:p>
          <a:p>
            <a:pPr>
              <a:buNone/>
            </a:pPr>
            <a:r>
              <a:rPr lang="ru-RU" dirty="0" smtClean="0"/>
              <a:t>Строка – это массив символов, заканчивающийся нуль-символом </a:t>
            </a:r>
            <a:r>
              <a:rPr lang="en-US" dirty="0" smtClean="0"/>
              <a:t>(‘\0’)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По положению нуль-символа компилятор определяет конец строки. В отличие от обычного массива строка занимает на один элемент больше (под нуль-символ).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простой пример:</a:t>
            </a:r>
          </a:p>
          <a:p>
            <a:pPr>
              <a:buNone/>
            </a:pP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[10] = "Hello!";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i</a:t>
            </a:r>
            <a:r>
              <a:rPr lang="en-US" dirty="0"/>
              <a:t>=0</a:t>
            </a:r>
            <a:r>
              <a:rPr lang="en-US" dirty="0" smtClean="0"/>
              <a:t>;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while(</a:t>
            </a:r>
            <a:r>
              <a:rPr lang="en-US" dirty="0" err="1" smtClean="0"/>
              <a:t>str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/>
              <a:t>] != '\0')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str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++;</a:t>
            </a:r>
            <a:endParaRPr lang="en-US" dirty="0"/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Строку можно задать как </a:t>
            </a:r>
            <a:r>
              <a:rPr lang="ru-RU" dirty="0" smtClean="0"/>
              <a:t>указатель</a:t>
            </a:r>
            <a:r>
              <a:rPr lang="en-US" dirty="0" smtClean="0"/>
              <a:t> </a:t>
            </a:r>
            <a:r>
              <a:rPr lang="ru-RU" dirty="0" smtClean="0"/>
              <a:t>на константную величину:</a:t>
            </a:r>
            <a:endParaRPr lang="ru-RU" dirty="0" smtClean="0"/>
          </a:p>
          <a:p>
            <a:pPr>
              <a:buNone/>
            </a:pPr>
            <a:r>
              <a:rPr lang="en-US" dirty="0"/>
              <a:t>char *</a:t>
            </a:r>
            <a:r>
              <a:rPr lang="en-US" dirty="0" err="1"/>
              <a:t>str</a:t>
            </a:r>
            <a:r>
              <a:rPr lang="en-US" dirty="0"/>
              <a:t> = "Hello!";</a:t>
            </a:r>
          </a:p>
          <a:p>
            <a:pPr>
              <a:buNone/>
            </a:pPr>
            <a:r>
              <a:rPr lang="ru-RU" dirty="0" smtClean="0"/>
              <a:t>Изменение элементов этой строки не допускается.</a:t>
            </a:r>
          </a:p>
          <a:p>
            <a:pPr>
              <a:buNone/>
            </a:pPr>
            <a:r>
              <a:rPr lang="ru-RU" dirty="0" smtClean="0"/>
              <a:t>Операции над строками можно осуществлять через операторы цикла, кроме того, много операций определено в стандартной библиотеке. </a:t>
            </a:r>
          </a:p>
          <a:p>
            <a:pPr>
              <a:buNone/>
            </a:pPr>
            <a:r>
              <a:rPr lang="ru-RU" dirty="0" smtClean="0"/>
              <a:t>Стандартная библиотека размещена в файле </a:t>
            </a:r>
            <a:r>
              <a:rPr lang="en-US" dirty="0" smtClean="0"/>
              <a:t>&lt;string&gt;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До сих пор мы говорили о массивах, содержащих объекты стандартные типы. А можно ли создавать массивы объектов пользовательского типа? </a:t>
            </a:r>
          </a:p>
          <a:p>
            <a:pPr>
              <a:buNone/>
            </a:pPr>
            <a:r>
              <a:rPr lang="ru-RU" dirty="0" smtClean="0"/>
              <a:t>Рассмотрим пример простой структуры: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Student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Name;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Age;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Объявим массив типа </a:t>
            </a:r>
            <a:r>
              <a:rPr lang="en-US" dirty="0" smtClean="0"/>
              <a:t>Student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Student </a:t>
            </a:r>
            <a:r>
              <a:rPr lang="en-US" dirty="0" err="1" smtClean="0"/>
              <a:t>arr_Student</a:t>
            </a:r>
            <a:r>
              <a:rPr lang="en-US" dirty="0" smtClean="0"/>
              <a:t>[10];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Воспользуемся этим массивом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[0].Name = "</a:t>
            </a:r>
            <a:r>
              <a:rPr lang="ru-RU" dirty="0" smtClean="0"/>
              <a:t>Иван";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[0].Age = 20;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[1].Name = "</a:t>
            </a:r>
            <a:r>
              <a:rPr lang="ru-RU" dirty="0" smtClean="0"/>
              <a:t>Маша";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[1].Age = 19;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Заметим, что </a:t>
            </a:r>
            <a:r>
              <a:rPr lang="ru-RU" dirty="0" smtClean="0"/>
              <a:t>отличия в обращении к элементам такого массива есть</a:t>
            </a:r>
            <a:r>
              <a:rPr lang="ru-RU" dirty="0" smtClean="0"/>
              <a:t>, в частности, используется операция доступа к полям структуры (</a:t>
            </a:r>
            <a:r>
              <a:rPr lang="en-US" dirty="0" smtClean="0"/>
              <a:t>‘ . ’)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Еще один вариант обращения – через указатель (имя массива – указатель на его первый элемент):</a:t>
            </a:r>
          </a:p>
          <a:p>
            <a:pPr>
              <a:buNone/>
            </a:pPr>
            <a:r>
              <a:rPr lang="en-US" dirty="0" smtClean="0"/>
              <a:t>(arr_Student+2)-&gt;Name = "</a:t>
            </a:r>
            <a:r>
              <a:rPr lang="ru-RU" dirty="0" smtClean="0"/>
              <a:t>Вася";</a:t>
            </a:r>
          </a:p>
          <a:p>
            <a:pPr>
              <a:buNone/>
            </a:pPr>
            <a:r>
              <a:rPr lang="en-US" dirty="0" smtClean="0"/>
              <a:t>(arr_Student+2)-&gt;Age = 19;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 здесь есть отличие – использование операции доступа </a:t>
            </a:r>
            <a:r>
              <a:rPr lang="en-US" dirty="0" smtClean="0"/>
              <a:t>‘ -&gt; ’ </a:t>
            </a:r>
            <a:r>
              <a:rPr lang="ru-RU" dirty="0" smtClean="0"/>
              <a:t> </a:t>
            </a:r>
            <a:r>
              <a:rPr lang="ru-RU" dirty="0" smtClean="0"/>
              <a:t>производит автоматическое разыменование указателя и поэтому символ звездочки перед указателем не ставится.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Следующий пример связан с объявлением массива </a:t>
            </a:r>
            <a:r>
              <a:rPr lang="ru-RU" dirty="0" smtClean="0"/>
              <a:t>указателей </a:t>
            </a:r>
            <a:r>
              <a:rPr lang="ru-RU" dirty="0" smtClean="0"/>
              <a:t>на функции. </a:t>
            </a:r>
          </a:p>
          <a:p>
            <a:pPr>
              <a:buNone/>
            </a:pPr>
            <a:r>
              <a:rPr lang="ru-RU" dirty="0" smtClean="0"/>
              <a:t>Предположим, что есть ряд одинаковых функций, выполняющих разные действия: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add(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 err="1" smtClean="0"/>
              <a:t>a+b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*</a:t>
            </a:r>
            <a:r>
              <a:rPr lang="en-US" dirty="0" err="1" smtClean="0"/>
              <a:t>ptr_Test</a:t>
            </a:r>
            <a:r>
              <a:rPr lang="en-US" dirty="0" smtClean="0"/>
              <a:t> = &amp;test;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ptr_Test</a:t>
            </a:r>
            <a:r>
              <a:rPr lang="en-US" dirty="0" smtClean="0"/>
              <a:t> -&gt; </a:t>
            </a:r>
            <a:r>
              <a:rPr lang="en-US" dirty="0" err="1" smtClean="0"/>
              <a:t>test_int</a:t>
            </a:r>
            <a:r>
              <a:rPr lang="en-US" dirty="0" smtClean="0"/>
              <a:t> </a:t>
            </a:r>
            <a:r>
              <a:rPr lang="en-US" dirty="0" smtClean="0"/>
              <a:t>&lt;&lt; ' ' </a:t>
            </a:r>
          </a:p>
          <a:p>
            <a:pPr>
              <a:buNone/>
            </a:pPr>
            <a:r>
              <a:rPr lang="en-US" dirty="0" smtClean="0"/>
              <a:t>	&lt;&lt; </a:t>
            </a:r>
            <a:r>
              <a:rPr lang="en-US" dirty="0" err="1" smtClean="0"/>
              <a:t>ptr_Test</a:t>
            </a:r>
            <a:r>
              <a:rPr lang="en-US" dirty="0" smtClean="0"/>
              <a:t> -&gt; </a:t>
            </a:r>
            <a:r>
              <a:rPr lang="en-US" dirty="0" err="1" smtClean="0"/>
              <a:t>test_char</a:t>
            </a:r>
            <a:r>
              <a:rPr lang="en-US" dirty="0" smtClean="0"/>
              <a:t> </a:t>
            </a:r>
            <a:r>
              <a:rPr lang="en-US" dirty="0" smtClean="0"/>
              <a:t>&lt;&lt; ' ' </a:t>
            </a:r>
          </a:p>
          <a:p>
            <a:pPr>
              <a:buNone/>
            </a:pPr>
            <a:r>
              <a:rPr lang="en-US" dirty="0" smtClean="0"/>
              <a:t>	&lt;&lt; </a:t>
            </a:r>
            <a:r>
              <a:rPr lang="en-US" dirty="0" err="1" smtClean="0"/>
              <a:t>ptr_Test</a:t>
            </a:r>
            <a:r>
              <a:rPr lang="en-US" dirty="0" smtClean="0"/>
              <a:t> -&gt; </a:t>
            </a:r>
            <a:r>
              <a:rPr lang="en-US" dirty="0" err="1" smtClean="0"/>
              <a:t>tetst_double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system("pause");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sub(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a-b;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mul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a*b;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Объявим массив указателей на функции: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(*PF)(</a:t>
            </a:r>
            <a:r>
              <a:rPr lang="en-US" dirty="0" err="1" smtClean="0"/>
              <a:t>int,int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PF </a:t>
            </a:r>
            <a:r>
              <a:rPr lang="en-US" dirty="0" err="1" smtClean="0"/>
              <a:t>ptr_fun</a:t>
            </a:r>
            <a:r>
              <a:rPr lang="en-US" dirty="0" smtClean="0"/>
              <a:t>[5] = {&amp;add, &amp;sub, &amp;mul,0,0};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Теперь можно вызывать функции, обращаясь к элементам массива: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v_int_1 = 10, v_int_2 = 5;</a:t>
            </a:r>
          </a:p>
          <a:p>
            <a:pPr>
              <a:buNone/>
            </a:pPr>
            <a:r>
              <a:rPr lang="fr-FR" dirty="0" smtClean="0"/>
              <a:t>cout &lt;&lt; (ptr_fun)[0](v_int_1, v_int_2) &lt;&lt; endl;</a:t>
            </a:r>
          </a:p>
          <a:p>
            <a:pPr>
              <a:buNone/>
            </a:pPr>
            <a:r>
              <a:rPr lang="fr-FR" dirty="0" smtClean="0"/>
              <a:t>cout &lt;&lt; (ptr_fun)[1](v_int_1, v_int_2) &lt;&lt; endl;</a:t>
            </a:r>
          </a:p>
          <a:p>
            <a:pPr>
              <a:buNone/>
            </a:pPr>
            <a:r>
              <a:rPr lang="fr-FR" dirty="0" smtClean="0"/>
              <a:t>cout &lt;&lt; (ptr_fun)[2](v_int_1, v_int_2) &lt;&lt; endl;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Результат посмотреть обязательно.</a:t>
            </a:r>
          </a:p>
          <a:p>
            <a:pPr>
              <a:buNone/>
            </a:pPr>
            <a:r>
              <a:rPr lang="ru-RU" dirty="0" smtClean="0"/>
              <a:t>Следующий вариант вызова функции в работу – через указатель:</a:t>
            </a:r>
          </a:p>
          <a:p>
            <a:pPr>
              <a:buNone/>
            </a:pPr>
            <a:r>
              <a:rPr lang="fr-FR" smtClean="0"/>
              <a:t>cout &lt;&lt; (*(ptr_fun+1))(v_int_1, v_int_2) &lt;&lt; endl;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 </a:t>
            </a:r>
            <a:r>
              <a:rPr lang="ru-RU" i="1" dirty="0" smtClean="0"/>
              <a:t>с помощью значения другого инициализированного указателя</a:t>
            </a:r>
          </a:p>
          <a:p>
            <a:pPr>
              <a:buNone/>
            </a:pPr>
            <a:r>
              <a:rPr lang="en-US" dirty="0" smtClean="0"/>
              <a:t>float </a:t>
            </a:r>
            <a:r>
              <a:rPr lang="en-US" dirty="0" err="1" smtClean="0"/>
              <a:t>var_float</a:t>
            </a:r>
            <a:r>
              <a:rPr lang="en-US" dirty="0" smtClean="0"/>
              <a:t> = 3.55f;</a:t>
            </a:r>
          </a:p>
          <a:p>
            <a:pPr>
              <a:buNone/>
            </a:pPr>
            <a:r>
              <a:rPr lang="en-US" dirty="0" smtClean="0"/>
              <a:t>float *ptr_float_1 = &amp;</a:t>
            </a:r>
            <a:r>
              <a:rPr lang="en-US" dirty="0" err="1" smtClean="0"/>
              <a:t>var_float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smtClean="0"/>
              <a:t>ptr_float_2 </a:t>
            </a:r>
            <a:r>
              <a:rPr lang="en-US" dirty="0" smtClean="0"/>
              <a:t>= </a:t>
            </a:r>
            <a:r>
              <a:rPr lang="en-US" dirty="0" smtClean="0"/>
              <a:t>ptr_float_1;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- </a:t>
            </a:r>
            <a:r>
              <a:rPr lang="ru-RU" dirty="0" smtClean="0"/>
              <a:t>с помощью имени массива</a:t>
            </a:r>
          </a:p>
          <a:p>
            <a:pPr>
              <a:buNone/>
            </a:pPr>
            <a:r>
              <a:rPr lang="en-US" dirty="0" smtClean="0"/>
              <a:t>unsigned </a:t>
            </a:r>
            <a:r>
              <a:rPr lang="en-US" dirty="0" err="1" smtClean="0"/>
              <a:t>array_int</a:t>
            </a:r>
            <a:r>
              <a:rPr lang="en-US" dirty="0" smtClean="0"/>
              <a:t>[] = {33,</a:t>
            </a:r>
            <a:r>
              <a:rPr lang="ru-RU" dirty="0" smtClean="0"/>
              <a:t> </a:t>
            </a:r>
            <a:r>
              <a:rPr lang="en-US" dirty="0" smtClean="0"/>
              <a:t>51,</a:t>
            </a:r>
            <a:r>
              <a:rPr lang="ru-RU" dirty="0" smtClean="0"/>
              <a:t> </a:t>
            </a:r>
            <a:r>
              <a:rPr lang="en-US" dirty="0" smtClean="0"/>
              <a:t>78,</a:t>
            </a:r>
            <a:r>
              <a:rPr lang="ru-RU" dirty="0" smtClean="0"/>
              <a:t> </a:t>
            </a:r>
            <a:r>
              <a:rPr lang="en-US" dirty="0" smtClean="0"/>
              <a:t>4,</a:t>
            </a:r>
            <a:r>
              <a:rPr lang="ru-RU" dirty="0" smtClean="0"/>
              <a:t> </a:t>
            </a:r>
            <a:r>
              <a:rPr lang="en-US" dirty="0" smtClean="0"/>
              <a:t>15};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unsigned *</a:t>
            </a:r>
            <a:r>
              <a:rPr lang="en-US" dirty="0" err="1" smtClean="0">
                <a:solidFill>
                  <a:srgbClr val="FF0000"/>
                </a:solidFill>
              </a:rPr>
              <a:t>ptr_array</a:t>
            </a:r>
            <a:r>
              <a:rPr lang="en-US" dirty="0" smtClean="0">
                <a:solidFill>
                  <a:srgbClr val="FF0000"/>
                </a:solidFill>
              </a:rPr>
              <a:t> = &amp;</a:t>
            </a:r>
            <a:r>
              <a:rPr lang="en-US" dirty="0" err="1" smtClean="0">
                <a:solidFill>
                  <a:srgbClr val="FF0000"/>
                </a:solidFill>
              </a:rPr>
              <a:t>array_int</a:t>
            </a:r>
            <a:r>
              <a:rPr lang="en-US" dirty="0" smtClean="0">
                <a:solidFill>
                  <a:srgbClr val="FF0000"/>
                </a:solidFill>
              </a:rPr>
              <a:t>;	// &amp; </a:t>
            </a:r>
            <a:r>
              <a:rPr lang="ru-RU" dirty="0" smtClean="0">
                <a:solidFill>
                  <a:srgbClr val="FF0000"/>
                </a:solidFill>
              </a:rPr>
              <a:t>- не обязательно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*(</a:t>
            </a:r>
            <a:r>
              <a:rPr lang="en-US" dirty="0" err="1" smtClean="0"/>
              <a:t>ptr_array</a:t>
            </a:r>
            <a:r>
              <a:rPr lang="en-US" dirty="0" smtClean="0"/>
              <a:t> + 3)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system("pause");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Известно, что имя массива является указателем на его первый элемент, поэтому следующие выражения эквивалентны: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</a:t>
            </a:r>
            <a:r>
              <a:rPr lang="en-US" dirty="0" err="1" smtClean="0"/>
              <a:t>ptr_array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</a:t>
            </a:r>
            <a:r>
              <a:rPr lang="en-US" dirty="0" err="1" smtClean="0"/>
              <a:t>array_int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обоих случаях получим значение первого элемента массива.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 помощью имени функции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int,char</a:t>
            </a:r>
            <a:r>
              <a:rPr lang="en-US" dirty="0" smtClean="0"/>
              <a:t>){ // ……};</a:t>
            </a:r>
          </a:p>
          <a:p>
            <a:pPr>
              <a:buNone/>
            </a:pPr>
            <a:r>
              <a:rPr lang="en-US" dirty="0" smtClean="0"/>
              <a:t>void (*</a:t>
            </a:r>
            <a:r>
              <a:rPr lang="en-US" dirty="0" err="1" smtClean="0"/>
              <a:t>ptr_fun</a:t>
            </a:r>
            <a:r>
              <a:rPr lang="en-US" dirty="0" smtClean="0"/>
              <a:t>)(</a:t>
            </a:r>
            <a:r>
              <a:rPr lang="en-US" dirty="0" err="1" smtClean="0"/>
              <a:t>int,char</a:t>
            </a:r>
            <a:r>
              <a:rPr lang="en-US" dirty="0" smtClean="0"/>
              <a:t>) = &amp;</a:t>
            </a:r>
            <a:r>
              <a:rPr lang="en-US" dirty="0" err="1" smtClean="0"/>
              <a:t>func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Знак операции взятия адреса </a:t>
            </a:r>
            <a:r>
              <a:rPr lang="en-US" dirty="0" smtClean="0"/>
              <a:t>&amp;</a:t>
            </a:r>
            <a:r>
              <a:rPr lang="ru-RU" dirty="0" smtClean="0"/>
              <a:t> здесь также не обязателен, так как имя функции трактуется как адрес ячейки памяти, начиная с которого находится объектный код данной функции.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1862</Words>
  <Application>Microsoft Office PowerPoint</Application>
  <PresentationFormat>Экран (4:3)</PresentationFormat>
  <Paragraphs>340</Paragraphs>
  <Slides>58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59" baseType="lpstr">
      <vt:lpstr>Тема Office</vt:lpstr>
      <vt:lpstr>Указатели и массивы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Указатели</vt:lpstr>
      <vt:lpstr>Ссылки</vt:lpstr>
      <vt:lpstr>Ссылки</vt:lpstr>
      <vt:lpstr>Ссылки</vt:lpstr>
      <vt:lpstr>Ссылки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Указатели и массивы</dc:title>
  <dc:creator>Игорь</dc:creator>
  <cp:lastModifiedBy>Игорь</cp:lastModifiedBy>
  <cp:revision>79</cp:revision>
  <dcterms:created xsi:type="dcterms:W3CDTF">2020-10-03T19:10:39Z</dcterms:created>
  <dcterms:modified xsi:type="dcterms:W3CDTF">2020-10-05T21:45:48Z</dcterms:modified>
</cp:coreProperties>
</file>