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31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7" r:id="rId53"/>
    <p:sldId id="309" r:id="rId54"/>
    <p:sldId id="310" r:id="rId55"/>
    <p:sldId id="311" r:id="rId56"/>
    <p:sldId id="312" r:id="rId57"/>
    <p:sldId id="313" r:id="rId58"/>
    <p:sldId id="314" r:id="rId59"/>
    <p:sldId id="315" r:id="rId6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570"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DE9694-B654-4F44-86E7-B3DA1307593C}" type="datetimeFigureOut">
              <a:rPr lang="ru-RU" smtClean="0"/>
              <a:pPr/>
              <a:t>24.11.2020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F69E7C-1105-4749-900C-5C5F40C88C1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DE9694-B654-4F44-86E7-B3DA1307593C}" type="datetimeFigureOut">
              <a:rPr lang="ru-RU" smtClean="0"/>
              <a:pPr/>
              <a:t>24.11.2020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69E7C-1105-4749-900C-5C5F40C88C1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Обработка исключительных ситуаций</a:t>
            </a:r>
            <a:endParaRPr lang="ru-RU" dirty="0"/>
          </a:p>
        </p:txBody>
      </p:sp>
      <p:sp>
        <p:nvSpPr>
          <p:cNvPr id="3" name="Подзаголовок 2"/>
          <p:cNvSpPr>
            <a:spLocks noGrp="1"/>
          </p:cNvSpPr>
          <p:nvPr>
            <p:ph type="subTitle" idx="1"/>
          </p:nvPr>
        </p:nvSpPr>
        <p:spPr/>
        <p:txBody>
          <a:bodyPr/>
          <a:lstStyle/>
          <a:p>
            <a:r>
              <a:rPr lang="ru-RU" dirty="0" smtClean="0"/>
              <a:t>Обработка исключительных ситуаций</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a:buNone/>
            </a:pPr>
            <a:endParaRPr lang="ru-RU" dirty="0" smtClean="0"/>
          </a:p>
          <a:p>
            <a:pPr>
              <a:buNone/>
            </a:pPr>
            <a:r>
              <a:rPr lang="en-US" dirty="0" smtClean="0"/>
              <a:t>catch(const char *s)</a:t>
            </a:r>
          </a:p>
          <a:p>
            <a:pPr>
              <a:buNone/>
            </a:pPr>
            <a:r>
              <a:rPr lang="ru-RU" dirty="0" smtClean="0"/>
              <a:t>	{</a:t>
            </a:r>
          </a:p>
          <a:p>
            <a:pPr>
              <a:buNone/>
            </a:pPr>
            <a:r>
              <a:rPr lang="ru-RU" dirty="0" smtClean="0"/>
              <a:t>	</a:t>
            </a:r>
            <a:r>
              <a:rPr lang="en-US" dirty="0" err="1" smtClean="0"/>
              <a:t>cout</a:t>
            </a:r>
            <a:r>
              <a:rPr lang="en-US" dirty="0" smtClean="0"/>
              <a:t> &lt;&lt; " </a:t>
            </a:r>
            <a:r>
              <a:rPr lang="en-US" dirty="0" err="1" smtClean="0"/>
              <a:t>Обработчик</a:t>
            </a:r>
            <a:r>
              <a:rPr lang="en-US" dirty="0" smtClean="0"/>
              <a:t> const char * " &lt;&lt; s &lt;&lt; </a:t>
            </a:r>
            <a:r>
              <a:rPr lang="en-US" dirty="0" err="1" smtClean="0"/>
              <a:t>endl</a:t>
            </a:r>
            <a:r>
              <a:rPr lang="en-US" dirty="0" smtClean="0"/>
              <a:t>;</a:t>
            </a:r>
          </a:p>
          <a:p>
            <a:pPr>
              <a:buNone/>
            </a:pPr>
            <a:r>
              <a:rPr lang="ru-RU" dirty="0" smtClean="0"/>
              <a:t>	}</a:t>
            </a:r>
          </a:p>
          <a:p>
            <a:pPr>
              <a:buNone/>
            </a:pPr>
            <a:r>
              <a:rPr lang="en-US" dirty="0" smtClean="0"/>
              <a:t>catch</a:t>
            </a:r>
            <a:r>
              <a:rPr lang="en-US" dirty="0" smtClean="0"/>
              <a:t>( ... )</a:t>
            </a:r>
          </a:p>
          <a:p>
            <a:pPr>
              <a:buNone/>
            </a:pPr>
            <a:r>
              <a:rPr lang="ru-RU" dirty="0" smtClean="0"/>
              <a:t>	{</a:t>
            </a:r>
          </a:p>
          <a:p>
            <a:pPr>
              <a:buNone/>
            </a:pPr>
            <a:r>
              <a:rPr lang="ru-RU" dirty="0" smtClean="0"/>
              <a:t>		</a:t>
            </a:r>
            <a:r>
              <a:rPr lang="ru-RU" dirty="0" err="1" smtClean="0"/>
              <a:t>cout</a:t>
            </a:r>
            <a:r>
              <a:rPr lang="ru-RU" dirty="0" smtClean="0"/>
              <a:t> &lt;&lt; " Обработчик остальных 	исключений " &lt;&lt; </a:t>
            </a:r>
            <a:r>
              <a:rPr lang="ru-RU" dirty="0" err="1" smtClean="0"/>
              <a:t>endl</a:t>
            </a:r>
            <a:r>
              <a:rPr lang="ru-RU" dirty="0" smtClean="0"/>
              <a:t>;</a:t>
            </a:r>
          </a:p>
          <a:p>
            <a:pPr>
              <a:buNone/>
            </a:pPr>
            <a:r>
              <a:rPr lang="ru-RU" dirty="0" smtClean="0"/>
              <a:t>		</a:t>
            </a:r>
            <a:r>
              <a:rPr lang="en-US" dirty="0" smtClean="0"/>
              <a:t>return 20;</a:t>
            </a:r>
          </a:p>
          <a:p>
            <a:pPr>
              <a:buNone/>
            </a:pPr>
            <a:r>
              <a:rPr lang="ru-RU" dirty="0" smtClean="0"/>
              <a:t>	}</a:t>
            </a:r>
          </a:p>
          <a:p>
            <a:pPr>
              <a:buNone/>
            </a:pPr>
            <a:r>
              <a:rPr lang="ru-RU" dirty="0" smtClean="0"/>
              <a:t>	</a:t>
            </a:r>
            <a:r>
              <a:rPr lang="en-US" dirty="0" smtClean="0"/>
              <a:t>return 0;</a:t>
            </a:r>
          </a:p>
          <a:p>
            <a:pPr>
              <a:buNone/>
            </a:pPr>
            <a:r>
              <a:rPr lang="ru-RU" dirty="0" smtClean="0"/>
              <a:t>}</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smtClean="0"/>
              <a:t>Классы обработки исключений</a:t>
            </a:r>
          </a:p>
          <a:p>
            <a:pPr>
              <a:buNone/>
            </a:pPr>
            <a:r>
              <a:rPr lang="ru-RU" dirty="0"/>
              <a:t>В языке С++ имеются классы обработки исключений, базовый из которых </a:t>
            </a:r>
            <a:r>
              <a:rPr lang="ru-RU" dirty="0" err="1"/>
              <a:t>exception</a:t>
            </a:r>
            <a:r>
              <a:rPr lang="ru-RU" dirty="0" smtClean="0"/>
              <a:t>.</a:t>
            </a:r>
            <a:endParaRPr lang="en-US" dirty="0" smtClean="0"/>
          </a:p>
          <a:p>
            <a:pPr>
              <a:buNone/>
            </a:pPr>
            <a:r>
              <a:rPr lang="en-US" sz="2600" dirty="0" smtClean="0"/>
              <a:t>class exception</a:t>
            </a:r>
          </a:p>
          <a:p>
            <a:pPr>
              <a:buNone/>
            </a:pPr>
            <a:r>
              <a:rPr lang="en-US" sz="2600" dirty="0" smtClean="0"/>
              <a:t> { public: </a:t>
            </a:r>
          </a:p>
          <a:p>
            <a:pPr>
              <a:buNone/>
            </a:pPr>
            <a:r>
              <a:rPr lang="en-US" sz="2600" dirty="0" smtClean="0"/>
              <a:t>	exception(); </a:t>
            </a:r>
          </a:p>
          <a:p>
            <a:pPr>
              <a:buNone/>
            </a:pPr>
            <a:r>
              <a:rPr lang="en-US" sz="2600" dirty="0" smtClean="0"/>
              <a:t>	exception(const char* const &amp;message); </a:t>
            </a:r>
          </a:p>
          <a:p>
            <a:pPr>
              <a:buNone/>
            </a:pPr>
            <a:r>
              <a:rPr lang="en-US" sz="2600" dirty="0" smtClean="0"/>
              <a:t>	exception(const char* const &amp;message, int); </a:t>
            </a:r>
          </a:p>
          <a:p>
            <a:pPr>
              <a:buNone/>
            </a:pPr>
            <a:r>
              <a:rPr lang="en-US" sz="2600" dirty="0" smtClean="0"/>
              <a:t>	exception(const exception &amp;right); exception&amp; operator=(const exception &amp;right); </a:t>
            </a:r>
          </a:p>
          <a:p>
            <a:pPr>
              <a:buNone/>
            </a:pPr>
            <a:r>
              <a:rPr lang="en-US" sz="2600" dirty="0" smtClean="0"/>
              <a:t>	virtual ~exception(); </a:t>
            </a:r>
          </a:p>
          <a:p>
            <a:pPr>
              <a:buNone/>
            </a:pPr>
            <a:r>
              <a:rPr lang="en-US" sz="2600" dirty="0" smtClean="0"/>
              <a:t>	virtual const char *what() const; </a:t>
            </a:r>
          </a:p>
          <a:p>
            <a:pPr>
              <a:buNone/>
            </a:pPr>
            <a:r>
              <a:rPr lang="en-US" sz="2600" dirty="0" smtClean="0"/>
              <a:t>};</a:t>
            </a:r>
            <a:r>
              <a:rPr lang="ru-RU" sz="2600" dirty="0" smtClean="0"/>
              <a:t> </a:t>
            </a:r>
            <a:endParaRPr lang="en-US" sz="26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Кроме него есть несколько производных типов, которые могут использоваться в различных ситуациях, основные из них :</a:t>
            </a:r>
          </a:p>
          <a:p>
            <a:pPr>
              <a:buNone/>
            </a:pPr>
            <a:r>
              <a:rPr lang="ru-RU" dirty="0" smtClean="0"/>
              <a:t>	- </a:t>
            </a:r>
            <a:r>
              <a:rPr lang="ru-RU" dirty="0" err="1" smtClean="0"/>
              <a:t>runtime_error</a:t>
            </a:r>
            <a:r>
              <a:rPr lang="ru-RU" dirty="0" smtClean="0"/>
              <a:t> – общий тип исключений, возникающих в период выполнения программы;</a:t>
            </a:r>
          </a:p>
          <a:p>
            <a:pPr>
              <a:buNone/>
            </a:pPr>
            <a:r>
              <a:rPr lang="ru-RU" dirty="0" smtClean="0"/>
              <a:t>	- </a:t>
            </a:r>
            <a:r>
              <a:rPr lang="ru-RU" dirty="0" err="1" smtClean="0"/>
              <a:t>range_error</a:t>
            </a:r>
            <a:r>
              <a:rPr lang="ru-RU" dirty="0" smtClean="0"/>
              <a:t> – исключения, которое возникает, когда полученный результат превосходит допустимый диапазон для данного типа;</a:t>
            </a:r>
          </a:p>
          <a:p>
            <a:pPr>
              <a:buNone/>
            </a:pPr>
            <a:endParaRPr lang="ru-RU" dirty="0" smtClean="0"/>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 </a:t>
            </a:r>
            <a:r>
              <a:rPr lang="ru-RU" dirty="0" err="1" smtClean="0"/>
              <a:t>overflow_error</a:t>
            </a:r>
            <a:r>
              <a:rPr lang="ru-RU" dirty="0" smtClean="0"/>
              <a:t> – исключение, которое возникает, если полученный результат превышает допустимый диапазон;</a:t>
            </a:r>
          </a:p>
          <a:p>
            <a:pPr>
              <a:buNone/>
            </a:pPr>
            <a:r>
              <a:rPr lang="ru-RU" dirty="0" smtClean="0"/>
              <a:t>	- </a:t>
            </a:r>
            <a:r>
              <a:rPr lang="ru-RU" dirty="0" err="1" smtClean="0"/>
              <a:t>underflow_error</a:t>
            </a:r>
            <a:r>
              <a:rPr lang="ru-RU" dirty="0" smtClean="0"/>
              <a:t> – исключение, которое возникает, если вычисленный результат имеет не допустимое отрицательное значение;</a:t>
            </a:r>
          </a:p>
          <a:p>
            <a:pPr>
              <a:buNone/>
            </a:pPr>
            <a:r>
              <a:rPr lang="ru-RU" dirty="0" smtClean="0"/>
              <a:t>	- </a:t>
            </a:r>
            <a:r>
              <a:rPr lang="ru-RU" dirty="0" err="1" smtClean="0"/>
              <a:t>logic_error</a:t>
            </a:r>
            <a:r>
              <a:rPr lang="ru-RU" dirty="0" smtClean="0"/>
              <a:t> – исключение, возникающее при наличии логических ошибок;</a:t>
            </a:r>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	- </a:t>
            </a:r>
            <a:r>
              <a:rPr lang="ru-RU" dirty="0" err="1" smtClean="0"/>
              <a:t>domen_error</a:t>
            </a:r>
            <a:r>
              <a:rPr lang="ru-RU" dirty="0" smtClean="0"/>
              <a:t> – исключение возникающее при передаче в качестве аргумента функции не определенного значения;</a:t>
            </a:r>
          </a:p>
          <a:p>
            <a:pPr>
              <a:buNone/>
            </a:pPr>
            <a:r>
              <a:rPr lang="ru-RU" dirty="0" smtClean="0"/>
              <a:t>	- </a:t>
            </a:r>
            <a:r>
              <a:rPr lang="ru-RU" dirty="0" err="1" smtClean="0"/>
              <a:t>invalid_error</a:t>
            </a:r>
            <a:r>
              <a:rPr lang="ru-RU" dirty="0" smtClean="0"/>
              <a:t> – исключение, возникающее при передаче функции не корректного аргумента;</a:t>
            </a:r>
          </a:p>
          <a:p>
            <a:pPr>
              <a:buNone/>
            </a:pPr>
            <a:r>
              <a:rPr lang="ru-RU" dirty="0" smtClean="0"/>
              <a:t>	- </a:t>
            </a:r>
            <a:r>
              <a:rPr lang="ru-RU" dirty="0" err="1" smtClean="0"/>
              <a:t>length_error</a:t>
            </a:r>
            <a:r>
              <a:rPr lang="ru-RU" dirty="0" smtClean="0"/>
              <a:t> – исключение, которое возникает при попытке создать объект большего размера, чем допустим для данного типа;</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	- </a:t>
            </a:r>
            <a:r>
              <a:rPr lang="ru-RU" dirty="0" err="1" smtClean="0"/>
              <a:t>out_error</a:t>
            </a:r>
            <a:r>
              <a:rPr lang="ru-RU" dirty="0" smtClean="0"/>
              <a:t> – исключение, которое возникает при попытке доступа к элементам, находящимся за пределами диапазона;</a:t>
            </a:r>
          </a:p>
          <a:p>
            <a:pPr>
              <a:buNone/>
            </a:pPr>
            <a:r>
              <a:rPr lang="ru-RU" dirty="0" smtClean="0"/>
              <a:t>	- </a:t>
            </a:r>
            <a:r>
              <a:rPr lang="ru-RU" dirty="0" err="1" smtClean="0"/>
              <a:t>bad_cast</a:t>
            </a:r>
            <a:r>
              <a:rPr lang="ru-RU" dirty="0" smtClean="0"/>
              <a:t> – исключение, возникающее при невозможности динамического приведения типов.</a:t>
            </a:r>
          </a:p>
          <a:p>
            <a:pPr>
              <a:buNone/>
            </a:pPr>
            <a:r>
              <a:rPr lang="ru-RU" dirty="0" smtClean="0"/>
              <a:t>Обработка исключений логически разбивает вычислительный процесс на две части – обнаружение ошибки и ее обработка. </a:t>
            </a:r>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Следующий пример посвящен генерации исключения при невозможности преобразования в иерархии наследуемых классов.</a:t>
            </a:r>
          </a:p>
          <a:p>
            <a:pPr>
              <a:buNone/>
            </a:pPr>
            <a:r>
              <a:rPr lang="ru-RU" dirty="0" smtClean="0"/>
              <a:t> </a:t>
            </a:r>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#include&lt;</a:t>
            </a:r>
            <a:r>
              <a:rPr lang="en-US" dirty="0" err="1" smtClean="0"/>
              <a:t>iostream</a:t>
            </a:r>
            <a:r>
              <a:rPr lang="en-US" dirty="0" smtClean="0"/>
              <a:t>&gt;</a:t>
            </a:r>
            <a:endParaRPr lang="ru-RU" dirty="0" smtClean="0"/>
          </a:p>
          <a:p>
            <a:pPr>
              <a:buNone/>
            </a:pPr>
            <a:r>
              <a:rPr lang="en-US" dirty="0" smtClean="0"/>
              <a:t>#include&lt;</a:t>
            </a:r>
            <a:r>
              <a:rPr lang="en-US" dirty="0" err="1" smtClean="0"/>
              <a:t>typeinfo</a:t>
            </a:r>
            <a:r>
              <a:rPr lang="en-US" dirty="0" smtClean="0"/>
              <a:t>&gt;	</a:t>
            </a:r>
            <a:endParaRPr lang="ru-RU" dirty="0" smtClean="0"/>
          </a:p>
          <a:p>
            <a:pPr>
              <a:buNone/>
            </a:pPr>
            <a:r>
              <a:rPr lang="en-US" dirty="0" smtClean="0"/>
              <a:t>#include&lt;exception&gt;</a:t>
            </a:r>
            <a:endParaRPr lang="ru-RU" dirty="0" smtClean="0"/>
          </a:p>
          <a:p>
            <a:pPr>
              <a:buNone/>
            </a:pPr>
            <a:r>
              <a:rPr lang="en-US" dirty="0" smtClean="0"/>
              <a:t>class Base</a:t>
            </a:r>
            <a:endParaRPr lang="ru-RU" dirty="0" smtClean="0"/>
          </a:p>
          <a:p>
            <a:pPr>
              <a:buNone/>
            </a:pPr>
            <a:r>
              <a:rPr lang="en-US" dirty="0" smtClean="0"/>
              <a:t>{</a:t>
            </a:r>
            <a:endParaRPr lang="ru-RU" dirty="0" smtClean="0"/>
          </a:p>
          <a:p>
            <a:pPr>
              <a:buNone/>
            </a:pPr>
            <a:r>
              <a:rPr lang="en-US" dirty="0" smtClean="0"/>
              <a:t>public:</a:t>
            </a:r>
            <a:endParaRPr lang="ru-RU" dirty="0" smtClean="0"/>
          </a:p>
          <a:p>
            <a:pPr>
              <a:buNone/>
            </a:pPr>
            <a:r>
              <a:rPr lang="en-US" dirty="0" smtClean="0"/>
              <a:t>	virtual void Show();</a:t>
            </a:r>
            <a:endParaRPr lang="ru-RU" dirty="0" smtClean="0"/>
          </a:p>
          <a:p>
            <a:pPr>
              <a:buNone/>
            </a:pPr>
            <a:r>
              <a:rPr lang="en-US" dirty="0" smtClean="0"/>
              <a:t>};</a:t>
            </a:r>
            <a:endParaRPr lang="ru-RU" dirty="0" smtClean="0"/>
          </a:p>
          <a:p>
            <a:pPr>
              <a:buNone/>
            </a:pPr>
            <a:r>
              <a:rPr lang="en-US" dirty="0" smtClean="0"/>
              <a:t>void Base::Show()</a:t>
            </a:r>
            <a:endParaRPr lang="ru-RU" dirty="0" smtClean="0"/>
          </a:p>
          <a:p>
            <a:pPr>
              <a:buNone/>
            </a:pPr>
            <a:r>
              <a:rPr lang="ru-RU" dirty="0" smtClean="0"/>
              <a:t>	</a:t>
            </a:r>
            <a:r>
              <a:rPr lang="en-US" dirty="0" smtClean="0"/>
              <a:t>{</a:t>
            </a:r>
            <a:r>
              <a:rPr lang="ru-RU" dirty="0" smtClean="0"/>
              <a:t>  </a:t>
            </a:r>
            <a:r>
              <a:rPr lang="en-US" dirty="0" err="1" smtClean="0"/>
              <a:t>cout</a:t>
            </a:r>
            <a:r>
              <a:rPr lang="en-US" dirty="0" smtClean="0"/>
              <a:t> &lt;&lt; " Base class " &lt;&lt; </a:t>
            </a:r>
            <a:r>
              <a:rPr lang="en-US" dirty="0" err="1" smtClean="0"/>
              <a:t>endl</a:t>
            </a:r>
            <a:r>
              <a:rPr lang="en-US" dirty="0" smtClean="0"/>
              <a:t>;</a:t>
            </a:r>
            <a:r>
              <a:rPr lang="ru-RU" dirty="0" smtClean="0"/>
              <a:t> </a:t>
            </a:r>
            <a:r>
              <a:rPr lang="en-US" dirty="0" smtClean="0"/>
              <a:t>}</a:t>
            </a:r>
            <a:endParaRPr lang="ru-RU" dirty="0" smtClean="0"/>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en-US" dirty="0" smtClean="0"/>
              <a:t>class Derived :public Base</a:t>
            </a:r>
            <a:endParaRPr lang="ru-RU" dirty="0" smtClean="0"/>
          </a:p>
          <a:p>
            <a:pPr>
              <a:buNone/>
            </a:pPr>
            <a:r>
              <a:rPr lang="en-US" dirty="0" smtClean="0"/>
              <a:t>{</a:t>
            </a:r>
            <a:endParaRPr lang="ru-RU" dirty="0" smtClean="0"/>
          </a:p>
          <a:p>
            <a:pPr>
              <a:buNone/>
            </a:pPr>
            <a:r>
              <a:rPr lang="en-US" dirty="0" smtClean="0"/>
              <a:t>public:</a:t>
            </a:r>
            <a:endParaRPr lang="ru-RU" dirty="0" smtClean="0"/>
          </a:p>
          <a:p>
            <a:pPr>
              <a:buNone/>
            </a:pPr>
            <a:r>
              <a:rPr lang="en-US" dirty="0" smtClean="0"/>
              <a:t>	void Show();</a:t>
            </a:r>
            <a:endParaRPr lang="ru-RU" dirty="0" smtClean="0"/>
          </a:p>
          <a:p>
            <a:pPr>
              <a:buNone/>
            </a:pPr>
            <a:r>
              <a:rPr lang="en-US" dirty="0" smtClean="0"/>
              <a:t>};</a:t>
            </a:r>
            <a:endParaRPr lang="ru-RU" dirty="0" smtClean="0"/>
          </a:p>
          <a:p>
            <a:pPr>
              <a:buNone/>
            </a:pPr>
            <a:r>
              <a:rPr lang="en-US" dirty="0" smtClean="0"/>
              <a:t>void Derived::Show()</a:t>
            </a:r>
            <a:endParaRPr lang="ru-RU" dirty="0" smtClean="0"/>
          </a:p>
          <a:p>
            <a:pPr>
              <a:buNone/>
            </a:pPr>
            <a:r>
              <a:rPr lang="en-US" dirty="0" smtClean="0"/>
              <a:t>{</a:t>
            </a:r>
            <a:endParaRPr lang="ru-RU" dirty="0" smtClean="0"/>
          </a:p>
          <a:p>
            <a:pPr>
              <a:buNone/>
            </a:pPr>
            <a:r>
              <a:rPr lang="en-US" dirty="0" smtClean="0"/>
              <a:t>	</a:t>
            </a:r>
            <a:r>
              <a:rPr lang="en-US" dirty="0" err="1" smtClean="0"/>
              <a:t>cout</a:t>
            </a:r>
            <a:r>
              <a:rPr lang="en-US" dirty="0" smtClean="0"/>
              <a:t> &lt;&lt; " Derived class " &lt;&lt; </a:t>
            </a:r>
            <a:r>
              <a:rPr lang="en-US" dirty="0" err="1" smtClean="0"/>
              <a:t>endl</a:t>
            </a:r>
            <a:r>
              <a:rPr lang="en-US" dirty="0" smtClean="0"/>
              <a:t>;</a:t>
            </a:r>
            <a:endParaRPr lang="ru-RU" dirty="0" smtClean="0"/>
          </a:p>
          <a:p>
            <a:pPr>
              <a:buNone/>
            </a:pPr>
            <a:r>
              <a:rPr lang="en-US" dirty="0" smtClean="0"/>
              <a:t>}</a:t>
            </a:r>
            <a:endParaRPr lang="ru-RU" dirty="0" smtClean="0"/>
          </a:p>
          <a:p>
            <a:pPr>
              <a:buNone/>
            </a:pPr>
            <a:endParaRPr lang="ru-RU" dirty="0" smtClean="0"/>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Есть функция, бросающая исключение в случае невозможности преобразования</a:t>
            </a:r>
          </a:p>
          <a:p>
            <a:pPr>
              <a:buNone/>
            </a:pPr>
            <a:r>
              <a:rPr lang="en-US" dirty="0" smtClean="0"/>
              <a:t>void </a:t>
            </a:r>
            <a:r>
              <a:rPr lang="en-US" dirty="0" err="1" smtClean="0"/>
              <a:t>func</a:t>
            </a:r>
            <a:r>
              <a:rPr lang="en-US" dirty="0" smtClean="0"/>
              <a:t>(Base *</a:t>
            </a:r>
            <a:r>
              <a:rPr lang="en-US" dirty="0" err="1" smtClean="0"/>
              <a:t>p_b</a:t>
            </a:r>
            <a:r>
              <a:rPr lang="en-US" dirty="0" smtClean="0"/>
              <a:t>)</a:t>
            </a:r>
            <a:endParaRPr lang="ru-RU" dirty="0" smtClean="0"/>
          </a:p>
          <a:p>
            <a:pPr>
              <a:buNone/>
            </a:pPr>
            <a:r>
              <a:rPr lang="en-US" dirty="0" smtClean="0"/>
              <a:t>{</a:t>
            </a:r>
            <a:endParaRPr lang="ru-RU" dirty="0" smtClean="0"/>
          </a:p>
          <a:p>
            <a:pPr>
              <a:buNone/>
            </a:pPr>
            <a:r>
              <a:rPr lang="en-US" dirty="0" smtClean="0"/>
              <a:t>	</a:t>
            </a:r>
            <a:r>
              <a:rPr lang="en-US" sz="2800" dirty="0" smtClean="0"/>
              <a:t>Derived *</a:t>
            </a:r>
            <a:r>
              <a:rPr lang="en-US" sz="2800" dirty="0" err="1" smtClean="0"/>
              <a:t>p_d</a:t>
            </a:r>
            <a:r>
              <a:rPr lang="en-US" sz="2800" dirty="0" smtClean="0"/>
              <a:t> = </a:t>
            </a:r>
            <a:r>
              <a:rPr lang="en-US" sz="2800" dirty="0" err="1" smtClean="0"/>
              <a:t>dynamic_cast</a:t>
            </a:r>
            <a:r>
              <a:rPr lang="en-US" sz="2800" dirty="0" smtClean="0"/>
              <a:t>&lt;Derived *&gt;(</a:t>
            </a:r>
            <a:r>
              <a:rPr lang="en-US" sz="2800" dirty="0" err="1" smtClean="0"/>
              <a:t>p_b</a:t>
            </a:r>
            <a:r>
              <a:rPr lang="en-US" sz="2800" dirty="0" smtClean="0"/>
              <a:t>);</a:t>
            </a:r>
            <a:endParaRPr lang="ru-RU" sz="2800" dirty="0" smtClean="0"/>
          </a:p>
          <a:p>
            <a:pPr>
              <a:buNone/>
            </a:pPr>
            <a:r>
              <a:rPr lang="ru-RU" dirty="0" smtClean="0"/>
              <a:t>	</a:t>
            </a:r>
            <a:r>
              <a:rPr lang="en-US" dirty="0" smtClean="0"/>
              <a:t>if(</a:t>
            </a:r>
            <a:r>
              <a:rPr lang="en-US" dirty="0" err="1" smtClean="0"/>
              <a:t>p_d</a:t>
            </a:r>
            <a:r>
              <a:rPr lang="en-US" dirty="0" smtClean="0"/>
              <a:t>) </a:t>
            </a:r>
            <a:r>
              <a:rPr lang="en-US" dirty="0" err="1" smtClean="0"/>
              <a:t>p_d</a:t>
            </a:r>
            <a:r>
              <a:rPr lang="en-US" dirty="0" smtClean="0"/>
              <a:t>-&gt;Show();</a:t>
            </a:r>
            <a:endParaRPr lang="ru-RU" dirty="0" smtClean="0"/>
          </a:p>
          <a:p>
            <a:pPr>
              <a:buNone/>
            </a:pPr>
            <a:r>
              <a:rPr lang="ru-RU" dirty="0" smtClean="0"/>
              <a:t>	</a:t>
            </a:r>
            <a:r>
              <a:rPr lang="en-US" dirty="0" smtClean="0"/>
              <a:t>else throw </a:t>
            </a:r>
            <a:r>
              <a:rPr lang="en-US" dirty="0" err="1" smtClean="0"/>
              <a:t>p_b</a:t>
            </a:r>
            <a:r>
              <a:rPr lang="en-US" dirty="0" smtClean="0"/>
              <a:t>;</a:t>
            </a:r>
            <a:endParaRPr lang="ru-RU" dirty="0" smtClean="0"/>
          </a:p>
          <a:p>
            <a:pPr>
              <a:buNone/>
            </a:pPr>
            <a:r>
              <a:rPr lang="en-US" dirty="0" smtClean="0"/>
              <a:t>}</a:t>
            </a:r>
            <a:endParaRPr lang="ru-RU" dirty="0" smtClean="0"/>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Обработчик считается найденным, если тип выражения, указанного после </a:t>
            </a:r>
            <a:r>
              <a:rPr lang="en-US" dirty="0" smtClean="0"/>
              <a:t>throw</a:t>
            </a:r>
            <a:r>
              <a:rPr lang="ru-RU" dirty="0" smtClean="0"/>
              <a:t>:</a:t>
            </a:r>
          </a:p>
          <a:p>
            <a:pPr>
              <a:buNone/>
            </a:pPr>
            <a:r>
              <a:rPr lang="ru-RU" dirty="0" smtClean="0"/>
              <a:t>	- тот же, что и тип в параметре </a:t>
            </a:r>
            <a:r>
              <a:rPr lang="en-US" dirty="0" smtClean="0"/>
              <a:t>catch</a:t>
            </a:r>
            <a:r>
              <a:rPr lang="ru-RU" dirty="0" smtClean="0"/>
              <a:t> (параметр может быть типа Т, или Т</a:t>
            </a:r>
            <a:r>
              <a:rPr lang="en-US" dirty="0" smtClean="0"/>
              <a:t>&amp;, </a:t>
            </a:r>
            <a:r>
              <a:rPr lang="ru-RU" dirty="0" smtClean="0"/>
              <a:t>или </a:t>
            </a:r>
            <a:r>
              <a:rPr lang="en-US" dirty="0" smtClean="0"/>
              <a:t>const T&amp;</a:t>
            </a:r>
            <a:r>
              <a:rPr lang="ru-RU" dirty="0" smtClean="0"/>
              <a:t>, где Т – тип исключения);</a:t>
            </a:r>
          </a:p>
          <a:p>
            <a:pPr>
              <a:buNone/>
            </a:pPr>
            <a:r>
              <a:rPr lang="ru-RU" dirty="0" smtClean="0"/>
              <a:t>	- является производным от указанного в параметре </a:t>
            </a:r>
            <a:r>
              <a:rPr lang="en-US" dirty="0" smtClean="0"/>
              <a:t>catch</a:t>
            </a:r>
            <a:r>
              <a:rPr lang="ru-RU" dirty="0" smtClean="0"/>
              <a:t> (если наследование производилось с ключом </a:t>
            </a:r>
            <a:r>
              <a:rPr lang="en-US" dirty="0" smtClean="0"/>
              <a:t>public</a:t>
            </a:r>
            <a:r>
              <a:rPr lang="ru-RU" dirty="0" smtClean="0"/>
              <a:t>);</a:t>
            </a:r>
          </a:p>
          <a:p>
            <a:pPr>
              <a:buNone/>
            </a:pPr>
            <a:r>
              <a:rPr lang="ru-RU" dirty="0" smtClean="0"/>
              <a:t>	</a:t>
            </a:r>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В теле основной функции</a:t>
            </a:r>
          </a:p>
          <a:p>
            <a:pPr>
              <a:buNone/>
            </a:pPr>
            <a:r>
              <a:rPr lang="en-US" dirty="0" err="1" smtClean="0"/>
              <a:t>int</a:t>
            </a:r>
            <a:r>
              <a:rPr lang="en-US" dirty="0" smtClean="0"/>
              <a:t> main()</a:t>
            </a:r>
            <a:endParaRPr lang="ru-RU" dirty="0" smtClean="0"/>
          </a:p>
          <a:p>
            <a:pPr>
              <a:buNone/>
            </a:pPr>
            <a:r>
              <a:rPr lang="en-US" dirty="0" smtClean="0"/>
              <a:t>{</a:t>
            </a:r>
            <a:endParaRPr lang="ru-RU" dirty="0" smtClean="0"/>
          </a:p>
          <a:p>
            <a:pPr>
              <a:buNone/>
            </a:pPr>
            <a:r>
              <a:rPr lang="en-US" dirty="0" smtClean="0"/>
              <a:t>	try</a:t>
            </a:r>
            <a:endParaRPr lang="ru-RU" dirty="0" smtClean="0"/>
          </a:p>
          <a:p>
            <a:pPr>
              <a:buNone/>
            </a:pPr>
            <a:r>
              <a:rPr lang="ru-RU" dirty="0" smtClean="0"/>
              <a:t>	</a:t>
            </a:r>
            <a:r>
              <a:rPr lang="en-US" dirty="0" smtClean="0"/>
              <a:t>{</a:t>
            </a:r>
            <a:endParaRPr lang="ru-RU" dirty="0" smtClean="0"/>
          </a:p>
          <a:p>
            <a:pPr>
              <a:buNone/>
            </a:pPr>
            <a:r>
              <a:rPr lang="ru-RU" dirty="0" smtClean="0"/>
              <a:t>	</a:t>
            </a:r>
            <a:r>
              <a:rPr lang="en-US" dirty="0" smtClean="0"/>
              <a:t>	Base  *</a:t>
            </a:r>
            <a:r>
              <a:rPr lang="en-US" dirty="0" err="1" smtClean="0"/>
              <a:t>ptr_Base</a:t>
            </a:r>
            <a:r>
              <a:rPr lang="en-US" dirty="0" smtClean="0"/>
              <a:t> = new Derived;</a:t>
            </a:r>
            <a:endParaRPr lang="ru-RU" dirty="0" smtClean="0"/>
          </a:p>
          <a:p>
            <a:pPr>
              <a:buNone/>
            </a:pPr>
            <a:r>
              <a:rPr lang="ru-RU" dirty="0" smtClean="0"/>
              <a:t>	</a:t>
            </a:r>
            <a:r>
              <a:rPr lang="en-US" dirty="0" smtClean="0"/>
              <a:t>	</a:t>
            </a:r>
            <a:r>
              <a:rPr lang="en-US" dirty="0" err="1" smtClean="0"/>
              <a:t>func</a:t>
            </a:r>
            <a:r>
              <a:rPr lang="en-US" dirty="0" smtClean="0"/>
              <a:t>(</a:t>
            </a:r>
            <a:r>
              <a:rPr lang="en-US" dirty="0" err="1" smtClean="0"/>
              <a:t>ptr_Base</a:t>
            </a:r>
            <a:r>
              <a:rPr lang="en-US" dirty="0" smtClean="0"/>
              <a:t>);</a:t>
            </a:r>
            <a:endParaRPr lang="ru-RU" dirty="0" smtClean="0"/>
          </a:p>
          <a:p>
            <a:pPr>
              <a:buNone/>
            </a:pPr>
            <a:r>
              <a:rPr lang="ru-RU" dirty="0" smtClean="0"/>
              <a:t>	</a:t>
            </a:r>
            <a:r>
              <a:rPr lang="en-US" dirty="0" smtClean="0"/>
              <a:t>	</a:t>
            </a:r>
            <a:r>
              <a:rPr lang="en-US" dirty="0" err="1" smtClean="0"/>
              <a:t>ptr_Base</a:t>
            </a:r>
            <a:r>
              <a:rPr lang="en-US" dirty="0" smtClean="0"/>
              <a:t> = new Base;</a:t>
            </a:r>
            <a:endParaRPr lang="ru-RU" dirty="0" smtClean="0"/>
          </a:p>
          <a:p>
            <a:pPr>
              <a:buNone/>
            </a:pPr>
            <a:r>
              <a:rPr lang="ru-RU" dirty="0" smtClean="0"/>
              <a:t>	</a:t>
            </a:r>
            <a:r>
              <a:rPr lang="en-US" dirty="0" smtClean="0"/>
              <a:t>	</a:t>
            </a:r>
            <a:r>
              <a:rPr lang="en-US" dirty="0" err="1" smtClean="0"/>
              <a:t>func</a:t>
            </a:r>
            <a:r>
              <a:rPr lang="en-US" dirty="0" smtClean="0"/>
              <a:t>(</a:t>
            </a:r>
            <a:r>
              <a:rPr lang="en-US" dirty="0" err="1" smtClean="0"/>
              <a:t>ptr_Base</a:t>
            </a:r>
            <a:r>
              <a:rPr lang="en-US" dirty="0" smtClean="0"/>
              <a:t>);</a:t>
            </a:r>
            <a:endParaRPr lang="ru-RU" dirty="0" smtClean="0"/>
          </a:p>
          <a:p>
            <a:pPr>
              <a:buNone/>
            </a:pPr>
            <a:r>
              <a:rPr lang="ru-RU" dirty="0" smtClean="0"/>
              <a:t>	</a:t>
            </a:r>
            <a:r>
              <a:rPr lang="en-US" dirty="0" smtClean="0"/>
              <a:t>}</a:t>
            </a:r>
            <a:endParaRPr lang="ru-RU" dirty="0" smtClean="0"/>
          </a:p>
          <a:p>
            <a:pPr>
              <a:buNone/>
            </a:pP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smtClean="0"/>
              <a:t>catch(Base *)</a:t>
            </a:r>
            <a:endParaRPr lang="ru-RU" dirty="0" smtClean="0"/>
          </a:p>
          <a:p>
            <a:pPr>
              <a:buNone/>
            </a:pPr>
            <a:r>
              <a:rPr lang="en-US" dirty="0" smtClean="0"/>
              <a:t>{</a:t>
            </a:r>
            <a:endParaRPr lang="ru-RU" dirty="0" smtClean="0"/>
          </a:p>
          <a:p>
            <a:pPr>
              <a:buNone/>
            </a:pPr>
            <a:r>
              <a:rPr lang="ru-RU" dirty="0" smtClean="0"/>
              <a:t>	</a:t>
            </a:r>
            <a:r>
              <a:rPr lang="ru-RU" dirty="0" err="1" smtClean="0"/>
              <a:t>cout</a:t>
            </a:r>
            <a:r>
              <a:rPr lang="ru-RU" dirty="0" smtClean="0"/>
              <a:t> &lt;&lt; " Невозможное преобразование "  &lt;&lt; </a:t>
            </a:r>
            <a:r>
              <a:rPr lang="ru-RU" dirty="0" err="1" smtClean="0"/>
              <a:t>endl</a:t>
            </a:r>
            <a:r>
              <a:rPr lang="ru-RU" dirty="0" smtClean="0"/>
              <a:t>;</a:t>
            </a:r>
          </a:p>
          <a:p>
            <a:pPr>
              <a:buNone/>
            </a:pPr>
            <a:r>
              <a:rPr lang="ru-RU" dirty="0" smtClean="0"/>
              <a:t>}</a:t>
            </a:r>
          </a:p>
          <a:p>
            <a:pPr>
              <a:buNone/>
            </a:pPr>
            <a:r>
              <a:rPr lang="ru-RU" dirty="0" err="1" smtClean="0"/>
              <a:t>catch</a:t>
            </a:r>
            <a:r>
              <a:rPr lang="ru-RU" dirty="0" smtClean="0"/>
              <a:t>(…)</a:t>
            </a:r>
          </a:p>
          <a:p>
            <a:pPr>
              <a:buNone/>
            </a:pPr>
            <a:r>
              <a:rPr lang="ru-RU" dirty="0" smtClean="0"/>
              <a:t>{</a:t>
            </a:r>
          </a:p>
          <a:p>
            <a:pPr>
              <a:buNone/>
            </a:pPr>
            <a:r>
              <a:rPr lang="ru-RU" dirty="0" err="1" smtClean="0"/>
              <a:t>cout</a:t>
            </a:r>
            <a:r>
              <a:rPr lang="ru-RU" dirty="0" smtClean="0"/>
              <a:t> &lt;&lt; " Неопознанное исключение" &lt;&lt; </a:t>
            </a:r>
            <a:r>
              <a:rPr lang="ru-RU" dirty="0" err="1" smtClean="0"/>
              <a:t>endl</a:t>
            </a:r>
            <a:r>
              <a:rPr lang="ru-RU" dirty="0" smtClean="0"/>
              <a:t>;</a:t>
            </a:r>
          </a:p>
          <a:p>
            <a:pPr>
              <a:buNone/>
            </a:pPr>
            <a:r>
              <a:rPr lang="ru-RU" dirty="0" smtClean="0"/>
              <a:t>} </a:t>
            </a:r>
          </a:p>
          <a:p>
            <a:pPr>
              <a:buNone/>
            </a:pPr>
            <a:r>
              <a:rPr lang="ru-RU" dirty="0" smtClean="0"/>
              <a:t>	</a:t>
            </a:r>
            <a:r>
              <a:rPr lang="ru-RU" dirty="0" err="1" smtClean="0"/>
              <a:t>return</a:t>
            </a:r>
            <a:r>
              <a:rPr lang="ru-RU" dirty="0" smtClean="0"/>
              <a:t> 0;</a:t>
            </a:r>
          </a:p>
          <a:p>
            <a:pPr>
              <a:buNone/>
            </a:pPr>
            <a:r>
              <a:rPr lang="ru-RU" dirty="0" smtClean="0"/>
              <a:t>}</a:t>
            </a:r>
          </a:p>
          <a:p>
            <a:pPr>
              <a:buNone/>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Рассмотрим подробнее функцию </a:t>
            </a:r>
            <a:r>
              <a:rPr lang="ru-RU" dirty="0" err="1" smtClean="0"/>
              <a:t>func</a:t>
            </a:r>
            <a:r>
              <a:rPr lang="ru-RU" dirty="0" smtClean="0"/>
              <a:t>, генерирующую исключение</a:t>
            </a:r>
          </a:p>
          <a:p>
            <a:pPr>
              <a:buNone/>
            </a:pPr>
            <a:r>
              <a:rPr lang="en-US" dirty="0" smtClean="0"/>
              <a:t>void </a:t>
            </a:r>
            <a:r>
              <a:rPr lang="en-US" dirty="0" err="1" smtClean="0"/>
              <a:t>func</a:t>
            </a:r>
            <a:r>
              <a:rPr lang="en-US" dirty="0" smtClean="0"/>
              <a:t>(Base *</a:t>
            </a:r>
            <a:r>
              <a:rPr lang="en-US" dirty="0" err="1" smtClean="0"/>
              <a:t>p_b</a:t>
            </a:r>
            <a:r>
              <a:rPr lang="en-US" dirty="0" smtClean="0"/>
              <a:t>)</a:t>
            </a:r>
            <a:endParaRPr lang="ru-RU" dirty="0" smtClean="0"/>
          </a:p>
          <a:p>
            <a:pPr>
              <a:buNone/>
            </a:pPr>
            <a:r>
              <a:rPr lang="en-US" dirty="0" smtClean="0"/>
              <a:t>{</a:t>
            </a:r>
            <a:endParaRPr lang="ru-RU" dirty="0" smtClean="0"/>
          </a:p>
          <a:p>
            <a:pPr>
              <a:buNone/>
            </a:pPr>
            <a:r>
              <a:rPr lang="ru-RU" dirty="0" smtClean="0"/>
              <a:t>	</a:t>
            </a:r>
            <a:r>
              <a:rPr lang="en-US" dirty="0" smtClean="0"/>
              <a:t>Derived *</a:t>
            </a:r>
            <a:r>
              <a:rPr lang="en-US" dirty="0" err="1" smtClean="0"/>
              <a:t>p_d</a:t>
            </a:r>
            <a:r>
              <a:rPr lang="en-US" dirty="0" smtClean="0"/>
              <a:t> = </a:t>
            </a:r>
            <a:r>
              <a:rPr lang="en-US" dirty="0" err="1" smtClean="0"/>
              <a:t>dynamic_cast</a:t>
            </a:r>
            <a:r>
              <a:rPr lang="en-US" dirty="0" smtClean="0"/>
              <a:t>&lt;Derived *&gt;(</a:t>
            </a:r>
            <a:r>
              <a:rPr lang="en-US" dirty="0" err="1" smtClean="0"/>
              <a:t>p_b</a:t>
            </a:r>
            <a:r>
              <a:rPr lang="en-US" dirty="0" smtClean="0"/>
              <a:t>);</a:t>
            </a:r>
            <a:endParaRPr lang="ru-RU" dirty="0" smtClean="0"/>
          </a:p>
          <a:p>
            <a:pPr>
              <a:buNone/>
            </a:pPr>
            <a:r>
              <a:rPr lang="ru-RU" dirty="0" smtClean="0"/>
              <a:t>	</a:t>
            </a:r>
            <a:r>
              <a:rPr lang="en-US" dirty="0" smtClean="0"/>
              <a:t>if(</a:t>
            </a:r>
            <a:r>
              <a:rPr lang="en-US" dirty="0" err="1" smtClean="0"/>
              <a:t>p_d</a:t>
            </a:r>
            <a:r>
              <a:rPr lang="en-US" dirty="0" smtClean="0"/>
              <a:t>) </a:t>
            </a:r>
            <a:r>
              <a:rPr lang="en-US" dirty="0" err="1" smtClean="0"/>
              <a:t>p_d</a:t>
            </a:r>
            <a:r>
              <a:rPr lang="en-US" dirty="0" smtClean="0"/>
              <a:t>-&gt;Show();</a:t>
            </a:r>
            <a:endParaRPr lang="ru-RU" dirty="0" smtClean="0"/>
          </a:p>
          <a:p>
            <a:pPr>
              <a:buNone/>
            </a:pPr>
            <a:r>
              <a:rPr lang="en-US" dirty="0" smtClean="0"/>
              <a:t>	</a:t>
            </a:r>
            <a:r>
              <a:rPr lang="ru-RU" dirty="0" err="1" smtClean="0"/>
              <a:t>else</a:t>
            </a:r>
            <a:r>
              <a:rPr lang="ru-RU" dirty="0" smtClean="0"/>
              <a:t> </a:t>
            </a:r>
            <a:r>
              <a:rPr lang="ru-RU" dirty="0" err="1" smtClean="0"/>
              <a:t>throw</a:t>
            </a:r>
            <a:r>
              <a:rPr lang="ru-RU" dirty="0" smtClean="0"/>
              <a:t> </a:t>
            </a:r>
            <a:r>
              <a:rPr lang="ru-RU" dirty="0" err="1" smtClean="0"/>
              <a:t>p_b</a:t>
            </a:r>
            <a:r>
              <a:rPr lang="ru-RU" dirty="0" smtClean="0"/>
              <a:t>;</a:t>
            </a:r>
          </a:p>
          <a:p>
            <a:pPr>
              <a:buNone/>
            </a:pPr>
            <a:r>
              <a:rPr lang="ru-RU" dirty="0" smtClean="0"/>
              <a:t>}</a:t>
            </a:r>
          </a:p>
          <a:p>
            <a:pPr>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Оператор </a:t>
            </a:r>
          </a:p>
          <a:p>
            <a:pPr>
              <a:buNone/>
            </a:pPr>
            <a:r>
              <a:rPr lang="ru-RU" dirty="0" smtClean="0"/>
              <a:t> </a:t>
            </a:r>
            <a:r>
              <a:rPr lang="ru-RU" dirty="0" err="1" smtClean="0"/>
              <a:t>Derived</a:t>
            </a:r>
            <a:r>
              <a:rPr lang="ru-RU" dirty="0" smtClean="0"/>
              <a:t> *</a:t>
            </a:r>
            <a:r>
              <a:rPr lang="ru-RU" dirty="0" err="1" smtClean="0"/>
              <a:t>p_d</a:t>
            </a:r>
            <a:r>
              <a:rPr lang="ru-RU" dirty="0" smtClean="0"/>
              <a:t> = </a:t>
            </a:r>
            <a:r>
              <a:rPr lang="ru-RU" dirty="0" err="1" smtClean="0"/>
              <a:t>dynamic_cast</a:t>
            </a:r>
            <a:r>
              <a:rPr lang="ru-RU" dirty="0" smtClean="0"/>
              <a:t>&lt;</a:t>
            </a:r>
            <a:r>
              <a:rPr lang="ru-RU" dirty="0" err="1" smtClean="0"/>
              <a:t>Derived</a:t>
            </a:r>
            <a:r>
              <a:rPr lang="ru-RU" dirty="0" smtClean="0"/>
              <a:t> *&gt;(</a:t>
            </a:r>
            <a:r>
              <a:rPr lang="ru-RU" dirty="0" err="1" smtClean="0"/>
              <a:t>p_b</a:t>
            </a:r>
            <a:r>
              <a:rPr lang="ru-RU" dirty="0" smtClean="0"/>
              <a:t>); определяет указатель на производный класс, инициализируя его значением аргумента функции, относящемуся к указателю на базовый тип (</a:t>
            </a:r>
            <a:r>
              <a:rPr lang="ru-RU" dirty="0" err="1" smtClean="0"/>
              <a:t>Base</a:t>
            </a:r>
            <a:r>
              <a:rPr lang="ru-RU" dirty="0" smtClean="0"/>
              <a:t> *</a:t>
            </a:r>
            <a:r>
              <a:rPr lang="ru-RU" dirty="0" err="1" smtClean="0"/>
              <a:t>p_b</a:t>
            </a:r>
            <a:r>
              <a:rPr lang="ru-RU" dirty="0" smtClean="0"/>
              <a:t>). </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Если преобразования не успешны, указатель </a:t>
            </a:r>
            <a:r>
              <a:rPr lang="ru-RU" dirty="0" err="1" smtClean="0"/>
              <a:t>p_d</a:t>
            </a:r>
            <a:r>
              <a:rPr lang="ru-RU" dirty="0" smtClean="0"/>
              <a:t> получит значение равное нулю, что контролируется оператором </a:t>
            </a:r>
            <a:r>
              <a:rPr lang="ru-RU" dirty="0" err="1" smtClean="0"/>
              <a:t>if</a:t>
            </a:r>
            <a:r>
              <a:rPr lang="ru-RU" dirty="0" smtClean="0"/>
              <a:t>, после чего происходит генерация исключения с параметром указателя на базовый класс. Управление передается обработчику </a:t>
            </a:r>
            <a:r>
              <a:rPr lang="ru-RU" dirty="0" err="1" smtClean="0"/>
              <a:t>catch</a:t>
            </a:r>
            <a:r>
              <a:rPr lang="ru-RU" dirty="0" smtClean="0"/>
              <a:t>(</a:t>
            </a:r>
            <a:r>
              <a:rPr lang="ru-RU" dirty="0" err="1" smtClean="0"/>
              <a:t>Base</a:t>
            </a:r>
            <a:r>
              <a:rPr lang="ru-RU" dirty="0" smtClean="0"/>
              <a:t> *), имеющему параметр типа указатель на базовый класс.</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В случае успешного преобразования вызывается функция </a:t>
            </a:r>
            <a:r>
              <a:rPr lang="ru-RU" dirty="0" err="1" smtClean="0"/>
              <a:t>Show</a:t>
            </a:r>
            <a:r>
              <a:rPr lang="ru-RU" dirty="0" smtClean="0"/>
              <a:t>(), которая принадлежит производному классу. </a:t>
            </a:r>
          </a:p>
          <a:p>
            <a:pPr>
              <a:buNone/>
            </a:pPr>
            <a:r>
              <a:rPr lang="ru-RU" dirty="0" smtClean="0"/>
              <a:t>Из приведенного примера, при выполнении кода </a:t>
            </a:r>
            <a:r>
              <a:rPr lang="ru-RU" dirty="0" err="1" smtClean="0"/>
              <a:t>Base</a:t>
            </a:r>
            <a:r>
              <a:rPr lang="ru-RU" dirty="0" smtClean="0"/>
              <a:t>  *</a:t>
            </a:r>
            <a:r>
              <a:rPr lang="ru-RU" dirty="0" err="1" smtClean="0"/>
              <a:t>ptr_Base</a:t>
            </a:r>
            <a:r>
              <a:rPr lang="ru-RU" dirty="0" smtClean="0"/>
              <a:t> = </a:t>
            </a:r>
            <a:r>
              <a:rPr lang="ru-RU" dirty="0" err="1" smtClean="0"/>
              <a:t>new</a:t>
            </a:r>
            <a:r>
              <a:rPr lang="ru-RU" dirty="0" smtClean="0"/>
              <a:t> </a:t>
            </a:r>
            <a:r>
              <a:rPr lang="ru-RU" dirty="0" err="1" smtClean="0"/>
              <a:t>Derived</a:t>
            </a:r>
            <a:r>
              <a:rPr lang="ru-RU" dirty="0" smtClean="0"/>
              <a:t>; преобразования </a:t>
            </a:r>
            <a:r>
              <a:rPr lang="ru-RU" dirty="0" err="1" smtClean="0"/>
              <a:t>func</a:t>
            </a:r>
            <a:r>
              <a:rPr lang="ru-RU" dirty="0" smtClean="0"/>
              <a:t>(</a:t>
            </a:r>
            <a:r>
              <a:rPr lang="ru-RU" dirty="0" err="1" smtClean="0"/>
              <a:t>ptr_Base</a:t>
            </a:r>
            <a:r>
              <a:rPr lang="ru-RU" dirty="0" smtClean="0"/>
              <a:t>); будут успешны, а после выполнения оператора </a:t>
            </a:r>
            <a:r>
              <a:rPr lang="ru-RU" dirty="0" err="1" smtClean="0"/>
              <a:t>ptr_Base</a:t>
            </a:r>
            <a:r>
              <a:rPr lang="ru-RU" dirty="0" smtClean="0"/>
              <a:t> = </a:t>
            </a:r>
            <a:r>
              <a:rPr lang="ru-RU" dirty="0" err="1" smtClean="0"/>
              <a:t>new</a:t>
            </a:r>
            <a:r>
              <a:rPr lang="ru-RU" dirty="0" smtClean="0"/>
              <a:t> </a:t>
            </a:r>
            <a:r>
              <a:rPr lang="ru-RU" dirty="0" err="1" smtClean="0"/>
              <a:t>Base</a:t>
            </a:r>
            <a:r>
              <a:rPr lang="ru-RU" dirty="0" smtClean="0"/>
              <a:t>; - нет.</a:t>
            </a:r>
          </a:p>
          <a:p>
            <a:pPr>
              <a:buNone/>
            </a:pP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Обработчик исключения </a:t>
            </a:r>
            <a:r>
              <a:rPr lang="ru-RU" dirty="0" err="1" smtClean="0"/>
              <a:t>catch</a:t>
            </a:r>
            <a:r>
              <a:rPr lang="ru-RU" dirty="0" smtClean="0"/>
              <a:t>(…) в данном случае вставлен «на всякий случай», большой необходимости в нем нет. </a:t>
            </a:r>
          </a:p>
          <a:p>
            <a:pPr>
              <a:buNone/>
            </a:pPr>
            <a:r>
              <a:rPr lang="ru-RU" dirty="0" smtClean="0"/>
              <a:t>Следующий пример является расширением рассмотренного, в частности, обработчик получает не только тип бросаемого исключения, но и параметр (аргумент) этого типа. Базовый класс в данном случае должен иметь средства, </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позволяющие идентифицировать исключение, характерное для него. Его описание примет следующий вид:</a:t>
            </a:r>
          </a:p>
          <a:p>
            <a:pPr>
              <a:buNone/>
            </a:pPr>
            <a:r>
              <a:rPr lang="ru-RU" dirty="0" err="1" smtClean="0"/>
              <a:t>class</a:t>
            </a:r>
            <a:r>
              <a:rPr lang="ru-RU" dirty="0" smtClean="0"/>
              <a:t> </a:t>
            </a:r>
            <a:r>
              <a:rPr lang="ru-RU" dirty="0" err="1" smtClean="0"/>
              <a:t>Base</a:t>
            </a:r>
            <a:endParaRPr lang="ru-RU" dirty="0" smtClean="0"/>
          </a:p>
          <a:p>
            <a:pPr>
              <a:buNone/>
            </a:pPr>
            <a:r>
              <a:rPr lang="ru-RU" dirty="0" smtClean="0"/>
              <a:t>{</a:t>
            </a:r>
          </a:p>
          <a:p>
            <a:pPr>
              <a:buNone/>
            </a:pPr>
            <a:r>
              <a:rPr lang="ru-RU" dirty="0" smtClean="0"/>
              <a:t>	</a:t>
            </a:r>
            <a:r>
              <a:rPr lang="ru-RU" dirty="0" err="1" smtClean="0"/>
              <a:t>string</a:t>
            </a:r>
            <a:r>
              <a:rPr lang="ru-RU" dirty="0" smtClean="0"/>
              <a:t>  </a:t>
            </a:r>
            <a:r>
              <a:rPr lang="ru-RU" dirty="0" err="1" smtClean="0"/>
              <a:t>mess</a:t>
            </a:r>
            <a:r>
              <a:rPr lang="ru-RU" dirty="0" smtClean="0"/>
              <a:t>;</a:t>
            </a:r>
          </a:p>
          <a:p>
            <a:pPr>
              <a:buNone/>
            </a:pPr>
            <a:r>
              <a:rPr lang="ru-RU" dirty="0" err="1" smtClean="0"/>
              <a:t>public</a:t>
            </a:r>
            <a:r>
              <a:rPr lang="ru-RU" dirty="0" smtClean="0"/>
              <a:t>:</a:t>
            </a:r>
          </a:p>
          <a:p>
            <a:pPr>
              <a:buNone/>
            </a:pPr>
            <a:r>
              <a:rPr lang="ru-RU" dirty="0" smtClean="0"/>
              <a:t>	</a:t>
            </a:r>
            <a:r>
              <a:rPr lang="en-US" dirty="0" smtClean="0"/>
              <a:t>Base(){};</a:t>
            </a:r>
            <a:endParaRPr lang="ru-RU" dirty="0" smtClean="0"/>
          </a:p>
          <a:p>
            <a:pPr>
              <a:buNone/>
            </a:pPr>
            <a:r>
              <a:rPr lang="ru-RU" dirty="0" smtClean="0"/>
              <a:t>	</a:t>
            </a:r>
            <a:r>
              <a:rPr lang="en-US" dirty="0" smtClean="0"/>
              <a:t>Base(string m):mess(m){};</a:t>
            </a:r>
            <a:endParaRPr lang="ru-RU" dirty="0" smtClean="0"/>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a:t>
            </a:r>
            <a:r>
              <a:rPr lang="en-US" dirty="0" smtClean="0"/>
              <a:t>virtual void Show();</a:t>
            </a:r>
            <a:endParaRPr lang="ru-RU" dirty="0" smtClean="0"/>
          </a:p>
          <a:p>
            <a:pPr>
              <a:buNone/>
            </a:pPr>
            <a:r>
              <a:rPr lang="ru-RU" dirty="0" smtClean="0"/>
              <a:t>	</a:t>
            </a:r>
            <a:r>
              <a:rPr lang="en-US" dirty="0" smtClean="0"/>
              <a:t>string what()</a:t>
            </a:r>
            <a:endParaRPr lang="ru-RU" dirty="0" smtClean="0"/>
          </a:p>
          <a:p>
            <a:pPr>
              <a:buNone/>
            </a:pPr>
            <a:r>
              <a:rPr lang="ru-RU" dirty="0" smtClean="0"/>
              <a:t>	{</a:t>
            </a:r>
          </a:p>
          <a:p>
            <a:pPr>
              <a:buNone/>
            </a:pPr>
            <a:r>
              <a:rPr lang="ru-RU" dirty="0" smtClean="0"/>
              <a:t>		</a:t>
            </a:r>
            <a:r>
              <a:rPr lang="ru-RU" dirty="0" err="1" smtClean="0"/>
              <a:t>return</a:t>
            </a:r>
            <a:r>
              <a:rPr lang="ru-RU" dirty="0" smtClean="0"/>
              <a:t> </a:t>
            </a:r>
            <a:r>
              <a:rPr lang="ru-RU" dirty="0" err="1" smtClean="0"/>
              <a:t>mess</a:t>
            </a:r>
            <a:r>
              <a:rPr lang="ru-RU" dirty="0" smtClean="0"/>
              <a:t>;</a:t>
            </a:r>
          </a:p>
          <a:p>
            <a:pPr>
              <a:buNone/>
            </a:pPr>
            <a:r>
              <a:rPr lang="ru-RU" dirty="0" smtClean="0"/>
              <a:t>	}</a:t>
            </a:r>
          </a:p>
          <a:p>
            <a:pPr>
              <a:buNone/>
            </a:pPr>
            <a:r>
              <a:rPr lang="ru-RU" dirty="0" smtClean="0"/>
              <a:t>};</a:t>
            </a:r>
          </a:p>
          <a:p>
            <a:pPr>
              <a:buNone/>
            </a:pP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Во-первых, в классе появилось поле </a:t>
            </a:r>
            <a:r>
              <a:rPr lang="ru-RU" dirty="0" err="1" smtClean="0"/>
              <a:t>mess</a:t>
            </a:r>
            <a:r>
              <a:rPr lang="ru-RU" dirty="0" smtClean="0"/>
              <a:t> типа </a:t>
            </a:r>
            <a:r>
              <a:rPr lang="ru-RU" dirty="0" err="1" smtClean="0"/>
              <a:t>string</a:t>
            </a:r>
            <a:r>
              <a:rPr lang="ru-RU" dirty="0" smtClean="0"/>
              <a:t>, которое предназначено для хранения строки сообщения о невозможности преобразования указателя данного класса в другой тип. </a:t>
            </a:r>
          </a:p>
          <a:p>
            <a:pPr>
              <a:buNone/>
            </a:pPr>
            <a:r>
              <a:rPr lang="ru-RU" dirty="0" smtClean="0"/>
              <a:t>Во-вторых, появились конструкторы, один из которых - </a:t>
            </a:r>
            <a:r>
              <a:rPr lang="ru-RU" dirty="0" err="1" smtClean="0"/>
              <a:t>Base</a:t>
            </a:r>
            <a:r>
              <a:rPr lang="ru-RU" dirty="0" smtClean="0"/>
              <a:t>(</a:t>
            </a:r>
            <a:r>
              <a:rPr lang="ru-RU" dirty="0" err="1" smtClean="0"/>
              <a:t>string</a:t>
            </a:r>
            <a:r>
              <a:rPr lang="ru-RU" dirty="0" smtClean="0"/>
              <a:t> </a:t>
            </a:r>
            <a:r>
              <a:rPr lang="ru-RU" dirty="0" err="1" smtClean="0"/>
              <a:t>m</a:t>
            </a:r>
            <a:r>
              <a:rPr lang="ru-RU" dirty="0" smtClean="0"/>
              <a:t>):</a:t>
            </a:r>
            <a:r>
              <a:rPr lang="ru-RU" dirty="0" err="1" smtClean="0"/>
              <a:t>mess</a:t>
            </a:r>
            <a:r>
              <a:rPr lang="ru-RU" dirty="0" smtClean="0"/>
              <a:t>(</a:t>
            </a:r>
            <a:r>
              <a:rPr lang="ru-RU" dirty="0" err="1" smtClean="0"/>
              <a:t>m</a:t>
            </a:r>
            <a:r>
              <a:rPr lang="ru-RU" dirty="0" smtClean="0"/>
              <a:t>){}; будет вызываться в случае генерации исключения, передавая строку сообщения из функции </a:t>
            </a:r>
            <a:r>
              <a:rPr lang="ru-RU" dirty="0" err="1" smtClean="0"/>
              <a:t>func</a:t>
            </a:r>
            <a:r>
              <a:rPr lang="ru-RU"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 является указателем, который может быть преобразован по стандартным правилам преобразования к  типу указателя в параметре </a:t>
            </a:r>
            <a:r>
              <a:rPr lang="en-US" dirty="0" smtClean="0"/>
              <a:t>catch</a:t>
            </a:r>
            <a:r>
              <a:rPr lang="ru-RU" dirty="0" smtClean="0"/>
              <a:t>.</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В-третьих, в классе определен метод </a:t>
            </a:r>
            <a:r>
              <a:rPr lang="ru-RU" dirty="0" err="1" smtClean="0"/>
              <a:t>string</a:t>
            </a:r>
            <a:r>
              <a:rPr lang="ru-RU" dirty="0" smtClean="0"/>
              <a:t> </a:t>
            </a:r>
            <a:r>
              <a:rPr lang="ru-RU" dirty="0" err="1" smtClean="0"/>
              <a:t>what</a:t>
            </a:r>
            <a:r>
              <a:rPr lang="ru-RU" dirty="0" smtClean="0"/>
              <a:t>(), аналог системной функции, который будет объяснять причину исключительной ситуации. </a:t>
            </a:r>
          </a:p>
          <a:p>
            <a:pPr>
              <a:buNone/>
            </a:pPr>
            <a:r>
              <a:rPr lang="ru-RU" dirty="0" smtClean="0"/>
              <a:t>Функция </a:t>
            </a:r>
            <a:r>
              <a:rPr lang="ru-RU" dirty="0" err="1" smtClean="0"/>
              <a:t>func</a:t>
            </a:r>
            <a:r>
              <a:rPr lang="ru-RU" dirty="0" smtClean="0"/>
              <a:t> так же претерпела изменения, в частности, появился оператор объявления </a:t>
            </a:r>
            <a:r>
              <a:rPr lang="ru-RU" dirty="0" err="1" smtClean="0"/>
              <a:t>Base</a:t>
            </a:r>
            <a:r>
              <a:rPr lang="ru-RU" dirty="0" smtClean="0"/>
              <a:t> *</a:t>
            </a:r>
            <a:r>
              <a:rPr lang="ru-RU" dirty="0" err="1" smtClean="0"/>
              <a:t>p_B</a:t>
            </a:r>
            <a:r>
              <a:rPr lang="ru-RU" dirty="0" smtClean="0"/>
              <a:t> = </a:t>
            </a:r>
            <a:r>
              <a:rPr lang="ru-RU" dirty="0" err="1" smtClean="0"/>
              <a:t>new</a:t>
            </a:r>
            <a:r>
              <a:rPr lang="ru-RU" dirty="0" smtClean="0"/>
              <a:t> </a:t>
            </a:r>
            <a:r>
              <a:rPr lang="ru-RU" dirty="0" err="1" smtClean="0"/>
              <a:t>Base</a:t>
            </a:r>
            <a:r>
              <a:rPr lang="ru-RU" dirty="0" smtClean="0"/>
              <a:t>("Передан не объект класса </a:t>
            </a:r>
            <a:r>
              <a:rPr lang="ru-RU" dirty="0" err="1" smtClean="0"/>
              <a:t>Base</a:t>
            </a:r>
            <a:r>
              <a:rPr lang="ru-RU" dirty="0" smtClean="0"/>
              <a:t>");, который будет аргументом исключения для обработчика.</a:t>
            </a:r>
          </a:p>
          <a:p>
            <a:pPr>
              <a:buNone/>
            </a:pP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Обработчик исключения для данного примера можно описать следующим образом</a:t>
            </a:r>
          </a:p>
          <a:p>
            <a:pPr>
              <a:buNone/>
            </a:pPr>
            <a:r>
              <a:rPr lang="en-US" dirty="0" smtClean="0"/>
              <a:t>catch(Base *e)</a:t>
            </a:r>
            <a:endParaRPr lang="ru-RU" dirty="0" smtClean="0"/>
          </a:p>
          <a:p>
            <a:pPr>
              <a:buNone/>
            </a:pPr>
            <a:r>
              <a:rPr lang="en-US" dirty="0" smtClean="0"/>
              <a:t>{</a:t>
            </a:r>
            <a:endParaRPr lang="ru-RU" dirty="0" smtClean="0"/>
          </a:p>
          <a:p>
            <a:pPr>
              <a:buNone/>
            </a:pPr>
            <a:r>
              <a:rPr lang="en-US" dirty="0" smtClean="0"/>
              <a:t>	</a:t>
            </a:r>
            <a:r>
              <a:rPr lang="en-US" dirty="0" err="1" smtClean="0"/>
              <a:t>cout</a:t>
            </a:r>
            <a:r>
              <a:rPr lang="en-US" dirty="0" smtClean="0"/>
              <a:t> &lt;&lt; e-&gt;what() &lt;&lt; </a:t>
            </a:r>
            <a:r>
              <a:rPr lang="en-US" dirty="0" err="1" smtClean="0"/>
              <a:t>endl</a:t>
            </a:r>
            <a:r>
              <a:rPr lang="en-US" dirty="0" smtClean="0"/>
              <a:t>;</a:t>
            </a:r>
            <a:endParaRPr lang="ru-RU" dirty="0" smtClean="0"/>
          </a:p>
          <a:p>
            <a:pPr>
              <a:buNone/>
            </a:pPr>
            <a:r>
              <a:rPr lang="en-US" dirty="0" smtClean="0"/>
              <a:t>}</a:t>
            </a:r>
            <a:endParaRPr lang="ru-RU" dirty="0" smtClean="0"/>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Преобразования указателей в иерархии классов являются одними из самых сложных из преобразований, они требуют большого внимания.</a:t>
            </a:r>
          </a:p>
          <a:p>
            <a:pPr>
              <a:buNone/>
            </a:pPr>
            <a:r>
              <a:rPr lang="ru-RU" dirty="0" smtClean="0"/>
              <a:t>Обработку исключения при преобразовании ссылок можно выполнить по аналогии, изменится только функция, в которой осуществляется это преобразование и обработчик соответствующей ситуации. </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en-US" dirty="0" smtClean="0"/>
              <a:t>void </a:t>
            </a:r>
            <a:r>
              <a:rPr lang="en-US" dirty="0" err="1" smtClean="0"/>
              <a:t>func</a:t>
            </a:r>
            <a:r>
              <a:rPr lang="en-US" dirty="0" smtClean="0"/>
              <a:t>(Base &amp;</a:t>
            </a:r>
            <a:r>
              <a:rPr lang="en-US" dirty="0" err="1" smtClean="0"/>
              <a:t>r_b</a:t>
            </a:r>
            <a:r>
              <a:rPr lang="en-US" dirty="0" smtClean="0"/>
              <a:t>)</a:t>
            </a:r>
            <a:endParaRPr lang="ru-RU" dirty="0" smtClean="0"/>
          </a:p>
          <a:p>
            <a:pPr>
              <a:buNone/>
            </a:pPr>
            <a:r>
              <a:rPr lang="en-US" dirty="0" smtClean="0"/>
              <a:t>{</a:t>
            </a:r>
            <a:endParaRPr lang="ru-RU" dirty="0" smtClean="0"/>
          </a:p>
          <a:p>
            <a:pPr>
              <a:buNone/>
            </a:pPr>
            <a:r>
              <a:rPr lang="ru-RU" dirty="0" smtClean="0"/>
              <a:t>	</a:t>
            </a:r>
            <a:r>
              <a:rPr lang="en-US" dirty="0" smtClean="0"/>
              <a:t>Derived &amp;</a:t>
            </a:r>
            <a:r>
              <a:rPr lang="en-US" dirty="0" err="1" smtClean="0"/>
              <a:t>r_d</a:t>
            </a:r>
            <a:r>
              <a:rPr lang="en-US" dirty="0" smtClean="0"/>
              <a:t> = </a:t>
            </a:r>
            <a:r>
              <a:rPr lang="en-US" dirty="0" err="1" smtClean="0"/>
              <a:t>dynamic_cast</a:t>
            </a:r>
            <a:r>
              <a:rPr lang="en-US" dirty="0" smtClean="0"/>
              <a:t>&lt;Derived &amp;&gt;(</a:t>
            </a:r>
            <a:r>
              <a:rPr lang="en-US" dirty="0" err="1" smtClean="0"/>
              <a:t>r_b</a:t>
            </a:r>
            <a:r>
              <a:rPr lang="en-US" dirty="0" smtClean="0"/>
              <a:t>);</a:t>
            </a:r>
            <a:endParaRPr lang="ru-RU" dirty="0" smtClean="0"/>
          </a:p>
          <a:p>
            <a:pPr>
              <a:buNone/>
            </a:pPr>
            <a:r>
              <a:rPr lang="en-US" dirty="0" smtClean="0"/>
              <a:t>	</a:t>
            </a:r>
            <a:r>
              <a:rPr lang="en-US" dirty="0" err="1" smtClean="0"/>
              <a:t>r_d.Show</a:t>
            </a:r>
            <a:r>
              <a:rPr lang="en-US" dirty="0" smtClean="0"/>
              <a:t>();</a:t>
            </a:r>
            <a:endParaRPr lang="ru-RU" dirty="0" smtClean="0"/>
          </a:p>
          <a:p>
            <a:pPr>
              <a:buNone/>
            </a:pPr>
            <a:r>
              <a:rPr lang="en-US" dirty="0" smtClean="0"/>
              <a:t>}</a:t>
            </a:r>
            <a:endParaRPr lang="ru-RU" dirty="0" smtClean="0"/>
          </a:p>
          <a:p>
            <a:pPr>
              <a:buNone/>
            </a:pPr>
            <a:r>
              <a:rPr lang="en-US" dirty="0" smtClean="0"/>
              <a:t>catch(</a:t>
            </a:r>
            <a:r>
              <a:rPr lang="en-US" dirty="0" err="1" smtClean="0"/>
              <a:t>bad_cast</a:t>
            </a:r>
            <a:r>
              <a:rPr lang="en-US" dirty="0" smtClean="0"/>
              <a:t> e)</a:t>
            </a:r>
            <a:endParaRPr lang="ru-RU" dirty="0" smtClean="0"/>
          </a:p>
          <a:p>
            <a:pPr>
              <a:buNone/>
            </a:pPr>
            <a:r>
              <a:rPr lang="en-US" dirty="0" smtClean="0"/>
              <a:t>{</a:t>
            </a:r>
            <a:endParaRPr lang="ru-RU" dirty="0" smtClean="0"/>
          </a:p>
          <a:p>
            <a:pPr>
              <a:buNone/>
            </a:pPr>
            <a:r>
              <a:rPr lang="en-US" dirty="0" smtClean="0"/>
              <a:t>	</a:t>
            </a:r>
            <a:r>
              <a:rPr lang="ru-RU" dirty="0" err="1" smtClean="0"/>
              <a:t>cout</a:t>
            </a:r>
            <a:r>
              <a:rPr lang="ru-RU" dirty="0" smtClean="0"/>
              <a:t> &lt;&lt; </a:t>
            </a:r>
            <a:r>
              <a:rPr lang="ru-RU" dirty="0" err="1" smtClean="0"/>
              <a:t>e.what</a:t>
            </a:r>
            <a:r>
              <a:rPr lang="ru-RU" dirty="0" smtClean="0"/>
              <a:t>() &lt;&lt; </a:t>
            </a:r>
            <a:r>
              <a:rPr lang="ru-RU" dirty="0" err="1" smtClean="0"/>
              <a:t>endl</a:t>
            </a:r>
            <a:r>
              <a:rPr lang="ru-RU" dirty="0" smtClean="0"/>
              <a:t>;</a:t>
            </a:r>
          </a:p>
          <a:p>
            <a:pPr>
              <a:buNone/>
            </a:pPr>
            <a:r>
              <a:rPr lang="ru-RU" dirty="0" smtClean="0"/>
              <a:t>}</a:t>
            </a:r>
          </a:p>
          <a:p>
            <a:pPr>
              <a:buNone/>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dirty="0" smtClean="0"/>
              <a:t>Объявим ссылки на базовый и производный классы и осуществим преобразования.</a:t>
            </a:r>
          </a:p>
          <a:p>
            <a:pPr>
              <a:buNone/>
            </a:pPr>
            <a:r>
              <a:rPr lang="ru-RU" dirty="0" smtClean="0"/>
              <a:t>	</a:t>
            </a:r>
            <a:r>
              <a:rPr lang="en-US" dirty="0" smtClean="0"/>
              <a:t>Base </a:t>
            </a:r>
            <a:r>
              <a:rPr lang="en-US" dirty="0" err="1" smtClean="0"/>
              <a:t>base</a:t>
            </a:r>
            <a:r>
              <a:rPr lang="en-US" dirty="0" smtClean="0"/>
              <a:t>;</a:t>
            </a:r>
            <a:endParaRPr lang="ru-RU" dirty="0" smtClean="0"/>
          </a:p>
          <a:p>
            <a:pPr>
              <a:buNone/>
            </a:pPr>
            <a:r>
              <a:rPr lang="ru-RU" dirty="0" smtClean="0"/>
              <a:t>	</a:t>
            </a:r>
            <a:r>
              <a:rPr lang="en-US" dirty="0" smtClean="0"/>
              <a:t>Derived </a:t>
            </a:r>
            <a:r>
              <a:rPr lang="en-US" dirty="0" err="1" smtClean="0"/>
              <a:t>derived</a:t>
            </a:r>
            <a:r>
              <a:rPr lang="en-US" dirty="0" smtClean="0"/>
              <a:t>;</a:t>
            </a:r>
            <a:endParaRPr lang="ru-RU" dirty="0" smtClean="0"/>
          </a:p>
          <a:p>
            <a:pPr>
              <a:buNone/>
            </a:pPr>
            <a:r>
              <a:rPr lang="ru-RU" dirty="0" smtClean="0"/>
              <a:t>	</a:t>
            </a:r>
            <a:r>
              <a:rPr lang="en-US" dirty="0" smtClean="0"/>
              <a:t>Base &amp;</a:t>
            </a:r>
            <a:r>
              <a:rPr lang="en-US" dirty="0" err="1" smtClean="0"/>
              <a:t>ref_Base</a:t>
            </a:r>
            <a:r>
              <a:rPr lang="en-US" dirty="0" smtClean="0"/>
              <a:t> = base;		// 1</a:t>
            </a:r>
            <a:endParaRPr lang="ru-RU" dirty="0" smtClean="0"/>
          </a:p>
          <a:p>
            <a:pPr>
              <a:buNone/>
            </a:pPr>
            <a:r>
              <a:rPr lang="ru-RU" dirty="0" smtClean="0"/>
              <a:t>	или</a:t>
            </a:r>
          </a:p>
          <a:p>
            <a:pPr>
              <a:buNone/>
            </a:pPr>
            <a:r>
              <a:rPr lang="ru-RU" dirty="0" smtClean="0"/>
              <a:t>	</a:t>
            </a:r>
            <a:r>
              <a:rPr lang="en-US" dirty="0" smtClean="0"/>
              <a:t>Base &amp;</a:t>
            </a:r>
            <a:r>
              <a:rPr lang="en-US" dirty="0" err="1" smtClean="0"/>
              <a:t>ref_Base</a:t>
            </a:r>
            <a:r>
              <a:rPr lang="en-US" dirty="0" smtClean="0"/>
              <a:t> = derived;	// 2</a:t>
            </a:r>
            <a:endParaRPr lang="ru-RU" dirty="0" smtClean="0"/>
          </a:p>
          <a:p>
            <a:pPr>
              <a:buNone/>
            </a:pPr>
            <a:endParaRPr lang="ru-RU" dirty="0" smtClean="0"/>
          </a:p>
          <a:p>
            <a:pPr>
              <a:buNone/>
            </a:pPr>
            <a:endParaRPr lang="ru-RU" dirty="0" smtClean="0"/>
          </a:p>
          <a:p>
            <a:pPr>
              <a:buNone/>
            </a:pPr>
            <a:endParaRPr lang="ru-RU" dirty="0" smtClean="0"/>
          </a:p>
          <a:p>
            <a:pPr>
              <a:buNone/>
            </a:pP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Контролируемый блок</a:t>
            </a:r>
            <a:r>
              <a:rPr lang="en-US" dirty="0" smtClean="0"/>
              <a:t> :</a:t>
            </a:r>
            <a:endParaRPr lang="ru-RU" dirty="0" smtClean="0"/>
          </a:p>
          <a:p>
            <a:pPr>
              <a:buNone/>
            </a:pPr>
            <a:r>
              <a:rPr lang="ru-RU" dirty="0" smtClean="0"/>
              <a:t>	</a:t>
            </a:r>
            <a:r>
              <a:rPr lang="en-US" dirty="0" smtClean="0"/>
              <a:t>try</a:t>
            </a:r>
            <a:endParaRPr lang="ru-RU" dirty="0" smtClean="0"/>
          </a:p>
          <a:p>
            <a:pPr>
              <a:buNone/>
            </a:pPr>
            <a:r>
              <a:rPr lang="ru-RU" dirty="0" smtClean="0"/>
              <a:t>	</a:t>
            </a:r>
            <a:r>
              <a:rPr lang="en-US" dirty="0" smtClean="0"/>
              <a:t>{ </a:t>
            </a:r>
            <a:r>
              <a:rPr lang="en-US" dirty="0" err="1" smtClean="0"/>
              <a:t>func</a:t>
            </a:r>
            <a:r>
              <a:rPr lang="en-US" dirty="0" smtClean="0"/>
              <a:t>(</a:t>
            </a:r>
            <a:r>
              <a:rPr lang="en-US" dirty="0" err="1" smtClean="0"/>
              <a:t>ref_Base</a:t>
            </a:r>
            <a:r>
              <a:rPr lang="en-US" dirty="0" smtClean="0"/>
              <a:t>); }</a:t>
            </a:r>
            <a:endParaRPr lang="ru-RU" dirty="0" smtClean="0"/>
          </a:p>
          <a:p>
            <a:pPr>
              <a:buNone/>
            </a:pPr>
            <a:r>
              <a:rPr lang="ru-RU" dirty="0" smtClean="0"/>
              <a:t>Для первого случая (1), то есть, </a:t>
            </a:r>
            <a:r>
              <a:rPr lang="ru-RU" dirty="0" err="1" smtClean="0"/>
              <a:t>Base</a:t>
            </a:r>
            <a:r>
              <a:rPr lang="ru-RU" dirty="0" smtClean="0"/>
              <a:t> &amp;</a:t>
            </a:r>
            <a:r>
              <a:rPr lang="ru-RU" dirty="0" err="1" smtClean="0"/>
              <a:t>ref_Base</a:t>
            </a:r>
            <a:r>
              <a:rPr lang="ru-RU" dirty="0" smtClean="0"/>
              <a:t> = </a:t>
            </a:r>
            <a:r>
              <a:rPr lang="ru-RU" dirty="0" err="1" smtClean="0"/>
              <a:t>base</a:t>
            </a:r>
            <a:r>
              <a:rPr lang="ru-RU" dirty="0" smtClean="0"/>
              <a:t>; будет сгенерировано исключение, и управление будет передано обработчику, сработает системная функция </a:t>
            </a:r>
            <a:r>
              <a:rPr lang="ru-RU" dirty="0" err="1" smtClean="0"/>
              <a:t>what</a:t>
            </a:r>
            <a:r>
              <a:rPr lang="ru-RU" dirty="0" smtClean="0"/>
              <a:t>(), которая выдаст сообщение «</a:t>
            </a:r>
            <a:r>
              <a:rPr lang="ru-RU" dirty="0" err="1" smtClean="0"/>
              <a:t>bad_cast</a:t>
            </a:r>
            <a:r>
              <a:rPr lang="ru-RU" dirty="0" smtClean="0"/>
              <a:t>!»</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Для второго случая </a:t>
            </a:r>
            <a:r>
              <a:rPr lang="en-US" dirty="0" smtClean="0"/>
              <a:t>(2) </a:t>
            </a:r>
            <a:r>
              <a:rPr lang="ru-RU" dirty="0" err="1" smtClean="0"/>
              <a:t>Base</a:t>
            </a:r>
            <a:r>
              <a:rPr lang="ru-RU" dirty="0" smtClean="0"/>
              <a:t> &amp;</a:t>
            </a:r>
            <a:r>
              <a:rPr lang="ru-RU" dirty="0" err="1" smtClean="0"/>
              <a:t>ref_Base</a:t>
            </a:r>
            <a:r>
              <a:rPr lang="ru-RU" dirty="0" smtClean="0"/>
              <a:t> = </a:t>
            </a:r>
            <a:r>
              <a:rPr lang="ru-RU" dirty="0" err="1" smtClean="0"/>
              <a:t>derived</a:t>
            </a:r>
            <a:r>
              <a:rPr lang="ru-RU" dirty="0" smtClean="0"/>
              <a:t>; преобразования завершатся успехом. Заметьте, что ни функция </a:t>
            </a:r>
            <a:r>
              <a:rPr lang="ru-RU" dirty="0" err="1" smtClean="0"/>
              <a:t>func</a:t>
            </a:r>
            <a:r>
              <a:rPr lang="ru-RU" dirty="0" smtClean="0"/>
              <a:t>, ни контролируемый блок  не содержат в явном виде оператора </a:t>
            </a:r>
            <a:r>
              <a:rPr lang="ru-RU" dirty="0" err="1" smtClean="0"/>
              <a:t>throw</a:t>
            </a:r>
            <a:r>
              <a:rPr lang="ru-RU" dirty="0" smtClean="0"/>
              <a:t>. Его неявно формирует оператор </a:t>
            </a:r>
            <a:r>
              <a:rPr lang="ru-RU" dirty="0" err="1" smtClean="0"/>
              <a:t>Derived</a:t>
            </a:r>
            <a:r>
              <a:rPr lang="ru-RU" dirty="0" smtClean="0"/>
              <a:t> &amp;</a:t>
            </a:r>
            <a:r>
              <a:rPr lang="ru-RU" dirty="0" err="1" smtClean="0"/>
              <a:t>r_d</a:t>
            </a:r>
            <a:r>
              <a:rPr lang="ru-RU" dirty="0" smtClean="0"/>
              <a:t> = </a:t>
            </a:r>
            <a:r>
              <a:rPr lang="ru-RU" dirty="0" err="1" smtClean="0"/>
              <a:t>dynamic_cast</a:t>
            </a:r>
            <a:r>
              <a:rPr lang="ru-RU" dirty="0" smtClean="0"/>
              <a:t>&lt;</a:t>
            </a:r>
            <a:r>
              <a:rPr lang="ru-RU" dirty="0" err="1" smtClean="0"/>
              <a:t>Derived</a:t>
            </a:r>
            <a:r>
              <a:rPr lang="ru-RU" dirty="0" smtClean="0"/>
              <a:t> &amp;&gt;(</a:t>
            </a:r>
            <a:r>
              <a:rPr lang="ru-RU" dirty="0" err="1" smtClean="0"/>
              <a:t>r_b</a:t>
            </a:r>
            <a:r>
              <a:rPr lang="ru-RU" dirty="0" smtClean="0"/>
              <a:t>); функции </a:t>
            </a:r>
            <a:r>
              <a:rPr lang="ru-RU" dirty="0" err="1" smtClean="0"/>
              <a:t>func</a:t>
            </a:r>
            <a:r>
              <a:rPr lang="ru-RU" dirty="0" smtClean="0"/>
              <a:t> в случае не успешного преобразования.</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В условиях наследования, если </a:t>
            </a:r>
            <a:r>
              <a:rPr lang="en-US" dirty="0" err="1" smtClean="0"/>
              <a:t>cath</a:t>
            </a:r>
            <a:r>
              <a:rPr lang="ru-RU" dirty="0" smtClean="0"/>
              <a:t>-обработчик перехватывает указатель или ссылку на объект исключения базового класса, он может также перехватить указатели или ссылки на все объекты классов, являющиеся открытыми производными  этого базового класса, что позволяет полиморфно обрабатывать родственные ошибки. </a:t>
            </a:r>
          </a:p>
          <a:p>
            <a:pPr>
              <a:buNone/>
            </a:pP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ctr">
              <a:buNone/>
            </a:pPr>
            <a:r>
              <a:rPr lang="ru-RU" b="1" smtClean="0"/>
              <a:t>*Обработка </a:t>
            </a:r>
            <a:r>
              <a:rPr lang="ru-RU" b="1" dirty="0" smtClean="0"/>
              <a:t>отказов операции </a:t>
            </a:r>
            <a:r>
              <a:rPr lang="en-US" b="1" dirty="0" smtClean="0"/>
              <a:t>new</a:t>
            </a:r>
            <a:endParaRPr lang="ru-RU" dirty="0" smtClean="0"/>
          </a:p>
          <a:p>
            <a:pPr>
              <a:buNone/>
            </a:pPr>
            <a:r>
              <a:rPr lang="ru-RU" dirty="0" smtClean="0"/>
              <a:t>Стандарт С++ специфицирует, что когда операция </a:t>
            </a:r>
            <a:r>
              <a:rPr lang="en-US" dirty="0" smtClean="0"/>
              <a:t>new </a:t>
            </a:r>
            <a:r>
              <a:rPr lang="ru-RU" dirty="0" smtClean="0"/>
              <a:t>терпит неудачу, она вырабатывает исключение </a:t>
            </a:r>
            <a:r>
              <a:rPr lang="en-US" dirty="0" smtClean="0"/>
              <a:t>bad</a:t>
            </a:r>
            <a:r>
              <a:rPr lang="ru-RU" dirty="0" smtClean="0"/>
              <a:t>_</a:t>
            </a:r>
            <a:r>
              <a:rPr lang="en-US" dirty="0" err="1" smtClean="0"/>
              <a:t>alloc</a:t>
            </a:r>
            <a:r>
              <a:rPr lang="ru-RU" dirty="0" smtClean="0"/>
              <a:t> (определенное в заголовочном файле &lt;</a:t>
            </a:r>
            <a:r>
              <a:rPr lang="en-US" dirty="0" smtClean="0"/>
              <a:t>new</a:t>
            </a:r>
            <a:r>
              <a:rPr lang="ru-RU" dirty="0" smtClean="0"/>
              <a:t>&gt;). Однако некоторые компиляторы не сопоставимы в этом отношении со стандартом С++ и реализуют версию </a:t>
            </a:r>
            <a:r>
              <a:rPr lang="en-US" dirty="0" smtClean="0"/>
              <a:t>new</a:t>
            </a:r>
            <a:r>
              <a:rPr lang="ru-RU" dirty="0" smtClean="0"/>
              <a:t>, которая при отказе возвращает 0 (ноль).</a:t>
            </a:r>
          </a:p>
          <a:p>
            <a:pPr>
              <a:buNone/>
            </a:pP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Лучший способ разрешить проблему – обратиться к справочной системе используемого компилятора.</a:t>
            </a:r>
          </a:p>
          <a:p>
            <a:pPr algn="ctr">
              <a:buNone/>
            </a:pPr>
            <a:r>
              <a:rPr lang="ru-RU" i="1" dirty="0" smtClean="0"/>
              <a:t>Операция </a:t>
            </a:r>
            <a:r>
              <a:rPr lang="ru-RU" i="1" dirty="0" err="1" smtClean="0"/>
              <a:t>new</a:t>
            </a:r>
            <a:r>
              <a:rPr lang="ru-RU" i="1" dirty="0" smtClean="0"/>
              <a:t>, при отказе</a:t>
            </a:r>
          </a:p>
          <a:p>
            <a:pPr algn="ctr">
              <a:buNone/>
            </a:pPr>
            <a:r>
              <a:rPr lang="ru-RU" i="1" dirty="0" smtClean="0"/>
              <a:t> возвращающая 0.</a:t>
            </a:r>
            <a:endParaRPr lang="ru-RU" dirty="0" smtClean="0"/>
          </a:p>
          <a:p>
            <a:pPr>
              <a:buNone/>
            </a:pPr>
            <a:r>
              <a:rPr lang="ru-RU" dirty="0" smtClean="0"/>
              <a:t>Рассмотрим пример, демонстрирующий версию </a:t>
            </a:r>
            <a:r>
              <a:rPr lang="en-US" dirty="0" smtClean="0"/>
              <a:t>new</a:t>
            </a:r>
            <a:r>
              <a:rPr lang="ru-RU" dirty="0" smtClean="0"/>
              <a:t>, которая при неудачном выделении требуемого  объема памяти возвращает 0.</a:t>
            </a:r>
          </a:p>
          <a:p>
            <a:pPr>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smtClean="0"/>
              <a:t>*Простой пример:</a:t>
            </a:r>
          </a:p>
          <a:p>
            <a:pPr>
              <a:buNone/>
            </a:pPr>
            <a:r>
              <a:rPr lang="en-US" dirty="0" err="1" smtClean="0"/>
              <a:t>int</a:t>
            </a:r>
            <a:r>
              <a:rPr lang="en-US" dirty="0" smtClean="0"/>
              <a:t> main()</a:t>
            </a:r>
          </a:p>
          <a:p>
            <a:pPr>
              <a:buNone/>
            </a:pPr>
            <a:r>
              <a:rPr lang="ru-RU" dirty="0" smtClean="0"/>
              <a:t>{</a:t>
            </a:r>
          </a:p>
          <a:p>
            <a:pPr>
              <a:buNone/>
            </a:pPr>
            <a:r>
              <a:rPr lang="ru-RU" dirty="0" smtClean="0"/>
              <a:t>	</a:t>
            </a:r>
            <a:r>
              <a:rPr lang="en-US" dirty="0" err="1" smtClean="0"/>
              <a:t>int</a:t>
            </a:r>
            <a:r>
              <a:rPr lang="en-US" dirty="0" smtClean="0"/>
              <a:t> d, m;</a:t>
            </a:r>
          </a:p>
          <a:p>
            <a:pPr>
              <a:buNone/>
            </a:pPr>
            <a:r>
              <a:rPr lang="ru-RU" dirty="0" smtClean="0"/>
              <a:t>	</a:t>
            </a:r>
            <a:r>
              <a:rPr lang="en-US" dirty="0" smtClean="0"/>
              <a:t>double </a:t>
            </a:r>
            <a:r>
              <a:rPr lang="en-US" dirty="0" err="1" smtClean="0"/>
              <a:t>dp</a:t>
            </a:r>
            <a:r>
              <a:rPr lang="en-US" dirty="0" smtClean="0"/>
              <a:t>;</a:t>
            </a:r>
          </a:p>
          <a:p>
            <a:pPr>
              <a:buNone/>
            </a:pPr>
            <a:r>
              <a:rPr lang="en-US" dirty="0" smtClean="0"/>
              <a:t>try</a:t>
            </a:r>
          </a:p>
          <a:p>
            <a:pPr>
              <a:buNone/>
            </a:pPr>
            <a:r>
              <a:rPr lang="ru-RU" dirty="0" smtClean="0"/>
              <a:t>{</a:t>
            </a:r>
          </a:p>
          <a:p>
            <a:pPr>
              <a:buNone/>
            </a:pPr>
            <a:r>
              <a:rPr lang="ru-RU" dirty="0" smtClean="0"/>
              <a:t>	</a:t>
            </a:r>
            <a:r>
              <a:rPr lang="en-US" dirty="0" err="1" smtClean="0"/>
              <a:t>cout</a:t>
            </a:r>
            <a:r>
              <a:rPr lang="en-US" dirty="0" smtClean="0"/>
              <a:t> &lt;&lt; " d "; </a:t>
            </a:r>
            <a:r>
              <a:rPr lang="en-US" dirty="0" err="1" smtClean="0"/>
              <a:t>cin</a:t>
            </a:r>
            <a:r>
              <a:rPr lang="en-US" dirty="0" smtClean="0"/>
              <a:t> &gt;&gt; d;</a:t>
            </a:r>
          </a:p>
          <a:p>
            <a:pPr>
              <a:buNone/>
            </a:pPr>
            <a:r>
              <a:rPr lang="ru-RU" dirty="0" smtClean="0"/>
              <a:t>	</a:t>
            </a:r>
            <a:r>
              <a:rPr lang="en-US" dirty="0" err="1" smtClean="0"/>
              <a:t>cout</a:t>
            </a:r>
            <a:r>
              <a:rPr lang="en-US" dirty="0" smtClean="0"/>
              <a:t> &lt;&lt; " m "; </a:t>
            </a:r>
            <a:r>
              <a:rPr lang="en-US" dirty="0" err="1" smtClean="0"/>
              <a:t>cin</a:t>
            </a:r>
            <a:r>
              <a:rPr lang="en-US" dirty="0" smtClean="0"/>
              <a:t> &gt;&gt; m;</a:t>
            </a:r>
          </a:p>
          <a:p>
            <a:pPr>
              <a:buNone/>
            </a:pPr>
            <a:r>
              <a:rPr lang="ru-RU" dirty="0" smtClean="0"/>
              <a:t>	</a:t>
            </a:r>
            <a:r>
              <a:rPr lang="en-US" dirty="0" smtClean="0"/>
              <a:t>if(m &lt;= 0) throw d;</a:t>
            </a:r>
          </a:p>
          <a:p>
            <a:pPr>
              <a:buNone/>
            </a:pPr>
            <a:r>
              <a:rPr lang="ru-RU" dirty="0" smtClean="0"/>
              <a:t>	</a:t>
            </a:r>
            <a:r>
              <a:rPr lang="en-US" dirty="0" err="1" smtClean="0"/>
              <a:t>dp</a:t>
            </a:r>
            <a:r>
              <a:rPr lang="en-US" dirty="0" smtClean="0"/>
              <a:t> = double(d)/double(m);</a:t>
            </a:r>
          </a:p>
          <a:p>
            <a:pPr>
              <a:buNone/>
            </a:pPr>
            <a:r>
              <a:rPr lang="ru-RU" dirty="0" smtClean="0"/>
              <a:t>	</a:t>
            </a:r>
            <a:r>
              <a:rPr lang="en-US" dirty="0" err="1" smtClean="0"/>
              <a:t>cout</a:t>
            </a:r>
            <a:r>
              <a:rPr lang="en-US" dirty="0" smtClean="0"/>
              <a:t> &lt;&lt; " </a:t>
            </a:r>
            <a:r>
              <a:rPr lang="en-US" dirty="0" err="1" smtClean="0"/>
              <a:t>dp</a:t>
            </a:r>
            <a:r>
              <a:rPr lang="en-US" dirty="0" smtClean="0"/>
              <a:t>: " &lt;&lt; </a:t>
            </a:r>
            <a:r>
              <a:rPr lang="en-US" dirty="0" err="1" smtClean="0"/>
              <a:t>dp</a:t>
            </a:r>
            <a:r>
              <a:rPr lang="en-US" dirty="0" smtClean="0"/>
              <a:t> &lt;&lt; </a:t>
            </a:r>
            <a:r>
              <a:rPr lang="en-US" dirty="0" err="1" smtClean="0"/>
              <a:t>endl</a:t>
            </a:r>
            <a:r>
              <a:rPr lang="en-US" dirty="0" smtClean="0"/>
              <a:t>;</a:t>
            </a:r>
          </a:p>
          <a:p>
            <a:pPr>
              <a:buNone/>
            </a:pPr>
            <a:r>
              <a:rPr lang="ru-RU" dirty="0" smtClean="0"/>
              <a:t>}</a:t>
            </a:r>
          </a:p>
          <a:p>
            <a:pPr>
              <a:buNone/>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a:buNone/>
            </a:pPr>
            <a:r>
              <a:rPr lang="en-US" dirty="0" err="1" smtClean="0"/>
              <a:t>int</a:t>
            </a:r>
            <a:r>
              <a:rPr lang="en-US" dirty="0" smtClean="0"/>
              <a:t> main()</a:t>
            </a:r>
            <a:endParaRPr lang="ru-RU" dirty="0" smtClean="0"/>
          </a:p>
          <a:p>
            <a:pPr>
              <a:buNone/>
            </a:pPr>
            <a:r>
              <a:rPr lang="en-US" dirty="0" smtClean="0"/>
              <a:t>{</a:t>
            </a:r>
            <a:endParaRPr lang="ru-RU" dirty="0" smtClean="0"/>
          </a:p>
          <a:p>
            <a:pPr>
              <a:buNone/>
            </a:pPr>
            <a:r>
              <a:rPr lang="en-US" dirty="0" smtClean="0"/>
              <a:t>	double *</a:t>
            </a:r>
            <a:r>
              <a:rPr lang="en-US" dirty="0" err="1" smtClean="0"/>
              <a:t>ptr</a:t>
            </a:r>
            <a:r>
              <a:rPr lang="en-US" dirty="0" smtClean="0"/>
              <a:t>[50];</a:t>
            </a:r>
            <a:endParaRPr lang="ru-RU" dirty="0" smtClean="0"/>
          </a:p>
          <a:p>
            <a:pPr>
              <a:buNone/>
            </a:pPr>
            <a:r>
              <a:rPr lang="en-US" dirty="0" smtClean="0"/>
              <a:t>// </a:t>
            </a:r>
            <a:r>
              <a:rPr lang="ru-RU" dirty="0" smtClean="0"/>
              <a:t>выделить память для </a:t>
            </a:r>
            <a:r>
              <a:rPr lang="en-US" dirty="0" err="1" smtClean="0"/>
              <a:t>ptr</a:t>
            </a:r>
            <a:endParaRPr lang="ru-RU" dirty="0" smtClean="0"/>
          </a:p>
          <a:p>
            <a:pPr>
              <a:buNone/>
            </a:pPr>
            <a:r>
              <a:rPr lang="ru-RU" dirty="0" smtClean="0"/>
              <a:t>	</a:t>
            </a:r>
            <a:r>
              <a:rPr lang="en-US" dirty="0" smtClean="0"/>
              <a:t>for(</a:t>
            </a:r>
            <a:r>
              <a:rPr lang="en-US" dirty="0" err="1" smtClean="0"/>
              <a:t>int</a:t>
            </a:r>
            <a:r>
              <a:rPr lang="en-US" dirty="0" smtClean="0"/>
              <a:t> </a:t>
            </a:r>
            <a:r>
              <a:rPr lang="en-US" dirty="0" err="1" smtClean="0"/>
              <a:t>i</a:t>
            </a:r>
            <a:r>
              <a:rPr lang="en-US" dirty="0" smtClean="0"/>
              <a:t> =0; </a:t>
            </a:r>
            <a:r>
              <a:rPr lang="en-US" dirty="0" err="1" smtClean="0"/>
              <a:t>i</a:t>
            </a:r>
            <a:r>
              <a:rPr lang="en-US" dirty="0" smtClean="0"/>
              <a:t>&lt;50; </a:t>
            </a:r>
            <a:r>
              <a:rPr lang="en-US" dirty="0" err="1" smtClean="0"/>
              <a:t>i</a:t>
            </a:r>
            <a:r>
              <a:rPr lang="en-US" dirty="0" smtClean="0"/>
              <a:t>++)</a:t>
            </a:r>
            <a:endParaRPr lang="ru-RU" dirty="0" smtClean="0"/>
          </a:p>
          <a:p>
            <a:pPr>
              <a:buNone/>
            </a:pPr>
            <a:r>
              <a:rPr lang="ru-RU" dirty="0" smtClean="0"/>
              <a:t>	</a:t>
            </a:r>
            <a:r>
              <a:rPr lang="en-US" dirty="0" smtClean="0"/>
              <a:t>{</a:t>
            </a:r>
            <a:endParaRPr lang="ru-RU" dirty="0" smtClean="0"/>
          </a:p>
          <a:p>
            <a:pPr>
              <a:buNone/>
            </a:pPr>
            <a:r>
              <a:rPr lang="ru-RU" dirty="0" smtClean="0"/>
              <a:t>	</a:t>
            </a:r>
            <a:r>
              <a:rPr lang="en-US" dirty="0" smtClean="0"/>
              <a:t>	</a:t>
            </a:r>
            <a:r>
              <a:rPr lang="en-US" dirty="0" err="1" smtClean="0"/>
              <a:t>ptr</a:t>
            </a:r>
            <a:r>
              <a:rPr lang="en-US" dirty="0" smtClean="0"/>
              <a:t>[</a:t>
            </a:r>
            <a:r>
              <a:rPr lang="en-US" dirty="0" err="1" smtClean="0"/>
              <a:t>i</a:t>
            </a:r>
            <a:r>
              <a:rPr lang="en-US" dirty="0" smtClean="0"/>
              <a:t>] = new double[50000000];</a:t>
            </a:r>
            <a:endParaRPr lang="ru-RU" dirty="0" smtClean="0"/>
          </a:p>
          <a:p>
            <a:pPr>
              <a:buNone/>
            </a:pPr>
            <a:r>
              <a:rPr lang="ru-RU" dirty="0" smtClean="0"/>
              <a:t>	</a:t>
            </a:r>
            <a:r>
              <a:rPr lang="en-US" dirty="0" smtClean="0"/>
              <a:t>	if(</a:t>
            </a:r>
            <a:r>
              <a:rPr lang="en-US" dirty="0" err="1" smtClean="0"/>
              <a:t>ptr</a:t>
            </a:r>
            <a:r>
              <a:rPr lang="en-US" dirty="0" smtClean="0"/>
              <a:t>[</a:t>
            </a:r>
            <a:r>
              <a:rPr lang="en-US" dirty="0" err="1" smtClean="0"/>
              <a:t>i</a:t>
            </a:r>
            <a:r>
              <a:rPr lang="en-US" dirty="0" smtClean="0"/>
              <a:t>]==0)</a:t>
            </a:r>
            <a:endParaRPr lang="ru-RU" dirty="0" smtClean="0"/>
          </a:p>
          <a:p>
            <a:pPr>
              <a:buNone/>
            </a:pPr>
            <a:r>
              <a:rPr lang="ru-RU" dirty="0" smtClean="0"/>
              <a:t>	</a:t>
            </a:r>
            <a:r>
              <a:rPr lang="en-US" dirty="0" smtClean="0"/>
              <a:t>	{</a:t>
            </a:r>
            <a:endParaRPr lang="ru-RU" dirty="0" smtClean="0"/>
          </a:p>
          <a:p>
            <a:pPr>
              <a:buNone/>
            </a:pPr>
            <a:r>
              <a:rPr lang="ru-RU" dirty="0" smtClean="0"/>
              <a:t>	</a:t>
            </a:r>
            <a:r>
              <a:rPr lang="en-US" dirty="0" smtClean="0"/>
              <a:t>	     </a:t>
            </a:r>
            <a:r>
              <a:rPr lang="en-US" dirty="0" err="1" smtClean="0"/>
              <a:t>cerr</a:t>
            </a:r>
            <a:r>
              <a:rPr lang="en-US" dirty="0" smtClean="0"/>
              <a:t> &lt;&lt; ” Memory allocation failed for </a:t>
            </a:r>
            <a:r>
              <a:rPr lang="en-US" dirty="0" err="1" smtClean="0"/>
              <a:t>ptr</a:t>
            </a:r>
            <a:r>
              <a:rPr lang="en-US" dirty="0" smtClean="0"/>
              <a:t> “</a:t>
            </a:r>
            <a:r>
              <a:rPr lang="ru-RU" dirty="0" smtClean="0"/>
              <a:t>  </a:t>
            </a:r>
            <a:r>
              <a:rPr lang="en-US" dirty="0" smtClean="0"/>
              <a:t>&lt;&lt; </a:t>
            </a:r>
            <a:r>
              <a:rPr lang="en-US" dirty="0" err="1" smtClean="0"/>
              <a:t>i</a:t>
            </a:r>
            <a:r>
              <a:rPr lang="en-US" dirty="0" smtClean="0"/>
              <a:t> &lt;&lt; </a:t>
            </a:r>
            <a:r>
              <a:rPr lang="en-US" dirty="0" err="1" smtClean="0"/>
              <a:t>endl</a:t>
            </a:r>
            <a:r>
              <a:rPr lang="en-US" dirty="0" smtClean="0"/>
              <a:t>;</a:t>
            </a:r>
            <a:endParaRPr lang="ru-RU" dirty="0" smtClean="0"/>
          </a:p>
          <a:p>
            <a:pPr>
              <a:buNone/>
            </a:pPr>
            <a:r>
              <a:rPr lang="ru-RU" dirty="0" smtClean="0"/>
              <a:t>	</a:t>
            </a:r>
            <a:r>
              <a:rPr lang="en-US" dirty="0" smtClean="0"/>
              <a:t>	     break;</a:t>
            </a:r>
            <a:endParaRPr lang="ru-RU" dirty="0" smtClean="0"/>
          </a:p>
          <a:p>
            <a:pPr>
              <a:buNone/>
            </a:pPr>
            <a:r>
              <a:rPr lang="ru-RU" dirty="0" smtClean="0"/>
              <a:t>		</a:t>
            </a:r>
            <a:r>
              <a:rPr lang="en-US" dirty="0" smtClean="0"/>
              <a:t>}</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a:t>
            </a:r>
            <a:r>
              <a:rPr lang="en-US" dirty="0" smtClean="0"/>
              <a:t>else </a:t>
            </a:r>
            <a:r>
              <a:rPr lang="en-US" dirty="0" err="1" smtClean="0"/>
              <a:t>cout</a:t>
            </a:r>
            <a:r>
              <a:rPr lang="en-US" dirty="0" smtClean="0"/>
              <a:t> &lt;&lt; “Allocated 50000000 double </a:t>
            </a:r>
            <a:r>
              <a:rPr lang="en-US" dirty="0" err="1" smtClean="0"/>
              <a:t>ptr</a:t>
            </a:r>
            <a:r>
              <a:rPr lang="en-US" dirty="0" smtClean="0"/>
              <a:t> “</a:t>
            </a:r>
            <a:endParaRPr lang="ru-RU" dirty="0" smtClean="0"/>
          </a:p>
          <a:p>
            <a:pPr>
              <a:buNone/>
            </a:pPr>
            <a:r>
              <a:rPr lang="ru-RU" dirty="0" smtClean="0"/>
              <a:t>	</a:t>
            </a:r>
            <a:r>
              <a:rPr lang="en-US" dirty="0" smtClean="0"/>
              <a:t>   &lt;&lt;  </a:t>
            </a:r>
            <a:r>
              <a:rPr lang="en-US" dirty="0" err="1" smtClean="0"/>
              <a:t>endl</a:t>
            </a:r>
            <a:r>
              <a:rPr lang="en-US" dirty="0" smtClean="0"/>
              <a:t>;</a:t>
            </a:r>
            <a:endParaRPr lang="ru-RU" dirty="0" smtClean="0"/>
          </a:p>
          <a:p>
            <a:pPr>
              <a:buNone/>
            </a:pPr>
            <a:r>
              <a:rPr lang="ru-RU" dirty="0" smtClean="0"/>
              <a:t>	} // </a:t>
            </a:r>
            <a:r>
              <a:rPr lang="en-US" dirty="0" smtClean="0"/>
              <a:t>end of for</a:t>
            </a:r>
            <a:endParaRPr lang="ru-RU" dirty="0" smtClean="0"/>
          </a:p>
          <a:p>
            <a:pPr>
              <a:buNone/>
            </a:pPr>
            <a:r>
              <a:rPr lang="ru-RU" dirty="0" smtClean="0"/>
              <a:t>	</a:t>
            </a:r>
            <a:r>
              <a:rPr lang="en-US" dirty="0" smtClean="0"/>
              <a:t>return</a:t>
            </a:r>
            <a:r>
              <a:rPr lang="ru-RU" dirty="0" smtClean="0"/>
              <a:t> 0;</a:t>
            </a:r>
          </a:p>
          <a:p>
            <a:pPr>
              <a:buNone/>
            </a:pPr>
            <a:r>
              <a:rPr lang="ru-RU" dirty="0" smtClean="0"/>
              <a:t>}</a:t>
            </a:r>
          </a:p>
          <a:p>
            <a:pPr>
              <a:buNone/>
            </a:pPr>
            <a:r>
              <a:rPr lang="ru-RU" dirty="0" smtClean="0"/>
              <a:t>Оператор </a:t>
            </a:r>
            <a:r>
              <a:rPr lang="en-US" dirty="0" smtClean="0"/>
              <a:t>for </a:t>
            </a:r>
            <a:r>
              <a:rPr lang="ru-RU" dirty="0" smtClean="0"/>
              <a:t>должен обеспечить 50 проходов, выделяя при каждом массив из 50000000 значений типа </a:t>
            </a:r>
            <a:r>
              <a:rPr lang="en-US" dirty="0" smtClean="0"/>
              <a:t>double</a:t>
            </a:r>
            <a:r>
              <a:rPr lang="ru-RU" dirty="0" smtClean="0"/>
              <a:t> (то есть 400 000 000 байт).</a:t>
            </a:r>
          </a:p>
          <a:p>
            <a:pPr>
              <a:buNone/>
            </a:pPr>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Оператор </a:t>
            </a:r>
            <a:r>
              <a:rPr lang="en-US" dirty="0" smtClean="0"/>
              <a:t>if</a:t>
            </a:r>
            <a:r>
              <a:rPr lang="ru-RU" dirty="0" smtClean="0"/>
              <a:t> проверяет результат каждой из операций </a:t>
            </a:r>
            <a:r>
              <a:rPr lang="en-US" dirty="0" smtClean="0"/>
              <a:t>new</a:t>
            </a:r>
            <a:r>
              <a:rPr lang="ru-RU" dirty="0" smtClean="0"/>
              <a:t>, определяя, была ли память успешно выделена. Если </a:t>
            </a:r>
            <a:r>
              <a:rPr lang="en-US" dirty="0" smtClean="0"/>
              <a:t>new </a:t>
            </a:r>
            <a:r>
              <a:rPr lang="ru-RU" dirty="0" smtClean="0"/>
              <a:t>терпит неудачу и возвращает 0, печатается сообщение о невозможности выделения памяти. Этот код примечателен тем, что в зависимости от реализации, он может возвратить либо 0, либо выбросит исключение </a:t>
            </a:r>
            <a:r>
              <a:rPr lang="en-US" dirty="0" smtClean="0"/>
              <a:t>bad</a:t>
            </a:r>
            <a:r>
              <a:rPr lang="ru-RU" dirty="0" smtClean="0"/>
              <a:t>_</a:t>
            </a:r>
            <a:r>
              <a:rPr lang="en-US" dirty="0" err="1" smtClean="0"/>
              <a:t>alloc</a:t>
            </a:r>
            <a:r>
              <a:rPr lang="ru-RU" dirty="0" smtClean="0"/>
              <a:t>.</a:t>
            </a:r>
            <a:endParaRPr lang="ru-RU"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Вывод программы покажет количество итерации, которое может выполнить компилятор на конкретной аппаратной конфигурации.</a:t>
            </a:r>
          </a:p>
          <a:p>
            <a:pPr algn="ctr">
              <a:buNone/>
            </a:pPr>
            <a:r>
              <a:rPr lang="ru-RU" i="1" dirty="0" smtClean="0"/>
              <a:t>Операция </a:t>
            </a:r>
            <a:r>
              <a:rPr lang="en-US" i="1" dirty="0" smtClean="0"/>
              <a:t>new</a:t>
            </a:r>
            <a:r>
              <a:rPr lang="ru-RU" i="1" dirty="0" smtClean="0"/>
              <a:t>, при отказе возвращающая </a:t>
            </a:r>
            <a:r>
              <a:rPr lang="en-US" i="1" dirty="0" smtClean="0"/>
              <a:t>bad</a:t>
            </a:r>
            <a:r>
              <a:rPr lang="ru-RU" i="1" dirty="0" smtClean="0"/>
              <a:t>_</a:t>
            </a:r>
            <a:r>
              <a:rPr lang="en-US" i="1" dirty="0" err="1" smtClean="0"/>
              <a:t>alloc</a:t>
            </a:r>
            <a:endParaRPr lang="ru-RU" dirty="0" smtClean="0"/>
          </a:p>
          <a:p>
            <a:pPr>
              <a:buNone/>
            </a:pPr>
            <a:r>
              <a:rPr lang="ru-RU" dirty="0" smtClean="0"/>
              <a:t>Следующий программный код демонстрирует операцию </a:t>
            </a:r>
            <a:r>
              <a:rPr lang="en-US" dirty="0" smtClean="0"/>
              <a:t>new</a:t>
            </a:r>
            <a:r>
              <a:rPr lang="ru-RU" dirty="0" smtClean="0"/>
              <a:t>, которая при неудавшемся выделении требуемого объема памяти выбрасывает исключение </a:t>
            </a:r>
            <a:r>
              <a:rPr lang="en-US" dirty="0" smtClean="0"/>
              <a:t>bad</a:t>
            </a:r>
            <a:r>
              <a:rPr lang="ru-RU" dirty="0" smtClean="0"/>
              <a:t>_</a:t>
            </a:r>
            <a:r>
              <a:rPr lang="en-US" dirty="0" err="1" smtClean="0"/>
              <a:t>alloc</a:t>
            </a:r>
            <a:r>
              <a:rPr lang="ru-RU" dirty="0" smtClean="0"/>
              <a:t>.</a:t>
            </a:r>
            <a:r>
              <a:rPr lang="ru-RU" i="1" dirty="0" smtClean="0"/>
              <a:t> </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#include&lt;new&gt;</a:t>
            </a:r>
            <a:endParaRPr lang="ru-RU" dirty="0" smtClean="0"/>
          </a:p>
          <a:p>
            <a:pPr>
              <a:buNone/>
            </a:pPr>
            <a:r>
              <a:rPr lang="en-US" dirty="0" err="1" smtClean="0"/>
              <a:t>usingstd</a:t>
            </a:r>
            <a:r>
              <a:rPr lang="en-US" dirty="0" smtClean="0"/>
              <a:t>:: </a:t>
            </a:r>
            <a:r>
              <a:rPr lang="en-US" dirty="0" err="1" smtClean="0"/>
              <a:t>bad_alloc</a:t>
            </a:r>
            <a:r>
              <a:rPr lang="en-US" dirty="0" smtClean="0"/>
              <a:t>;</a:t>
            </a:r>
            <a:endParaRPr lang="ru-RU" dirty="0" smtClean="0"/>
          </a:p>
          <a:p>
            <a:pPr>
              <a:buNone/>
            </a:pPr>
            <a:r>
              <a:rPr lang="en-US" dirty="0" err="1" smtClean="0"/>
              <a:t>int</a:t>
            </a:r>
            <a:r>
              <a:rPr lang="en-US" dirty="0" smtClean="0"/>
              <a:t> main()</a:t>
            </a:r>
            <a:endParaRPr lang="ru-RU" dirty="0" smtClean="0"/>
          </a:p>
          <a:p>
            <a:pPr>
              <a:buNone/>
            </a:pPr>
            <a:r>
              <a:rPr lang="en-US" dirty="0" smtClean="0"/>
              <a:t>{</a:t>
            </a:r>
            <a:endParaRPr lang="ru-RU" dirty="0" smtClean="0"/>
          </a:p>
          <a:p>
            <a:pPr>
              <a:buNone/>
            </a:pPr>
            <a:r>
              <a:rPr lang="en-US" dirty="0" smtClean="0"/>
              <a:t>	double *</a:t>
            </a:r>
            <a:r>
              <a:rPr lang="en-US" dirty="0" err="1" smtClean="0"/>
              <a:t>ptr</a:t>
            </a:r>
            <a:r>
              <a:rPr lang="en-US" dirty="0" smtClean="0"/>
              <a:t>[50];</a:t>
            </a:r>
            <a:endParaRPr lang="ru-RU" dirty="0" smtClean="0"/>
          </a:p>
          <a:p>
            <a:pPr>
              <a:buNone/>
            </a:pPr>
            <a:r>
              <a:rPr lang="ru-RU" dirty="0" smtClean="0"/>
              <a:t>	</a:t>
            </a:r>
            <a:r>
              <a:rPr lang="en-US" dirty="0" smtClean="0"/>
              <a:t>try</a:t>
            </a:r>
            <a:endParaRPr lang="ru-RU" dirty="0" smtClean="0"/>
          </a:p>
          <a:p>
            <a:pPr>
              <a:buNone/>
            </a:pPr>
            <a:r>
              <a:rPr lang="en-US" dirty="0" smtClean="0"/>
              <a:t>	{</a:t>
            </a:r>
            <a:endParaRPr lang="ru-RU" dirty="0" smtClean="0"/>
          </a:p>
          <a:p>
            <a:pPr>
              <a:buNone/>
            </a:pPr>
            <a:r>
              <a:rPr lang="en-US" dirty="0" smtClean="0"/>
              <a:t>	    for(</a:t>
            </a:r>
            <a:r>
              <a:rPr lang="en-US" dirty="0" err="1" smtClean="0"/>
              <a:t>int</a:t>
            </a:r>
            <a:r>
              <a:rPr lang="en-US" dirty="0" smtClean="0"/>
              <a:t> </a:t>
            </a:r>
            <a:r>
              <a:rPr lang="en-US" dirty="0" err="1" smtClean="0"/>
              <a:t>i</a:t>
            </a:r>
            <a:r>
              <a:rPr lang="en-US" dirty="0" smtClean="0"/>
              <a:t>= 0; </a:t>
            </a:r>
            <a:r>
              <a:rPr lang="en-US" dirty="0" err="1" smtClean="0"/>
              <a:t>i</a:t>
            </a:r>
            <a:r>
              <a:rPr lang="en-US" dirty="0" smtClean="0"/>
              <a:t>&lt;50; </a:t>
            </a:r>
            <a:r>
              <a:rPr lang="en-US" dirty="0" err="1" smtClean="0"/>
              <a:t>i</a:t>
            </a:r>
            <a:r>
              <a:rPr lang="en-US" dirty="0" smtClean="0"/>
              <a:t>++)</a:t>
            </a:r>
            <a:endParaRPr lang="ru-RU" dirty="0" smtClean="0"/>
          </a:p>
          <a:p>
            <a:pPr>
              <a:buNone/>
            </a:pPr>
            <a:r>
              <a:rPr lang="en-US" dirty="0" smtClean="0"/>
              <a:t>	    {</a:t>
            </a:r>
            <a:endParaRPr lang="ru-RU" dirty="0" smtClean="0"/>
          </a:p>
          <a:p>
            <a:pPr>
              <a:buNone/>
            </a:pPr>
            <a:r>
              <a:rPr lang="ru-RU" dirty="0" smtClean="0"/>
              <a:t>	</a:t>
            </a:r>
            <a:r>
              <a:rPr lang="en-US" dirty="0" smtClean="0"/>
              <a:t>	</a:t>
            </a:r>
            <a:r>
              <a:rPr lang="en-US" dirty="0" err="1" smtClean="0"/>
              <a:t>ptr</a:t>
            </a:r>
            <a:r>
              <a:rPr lang="en-US" dirty="0" smtClean="0"/>
              <a:t>[</a:t>
            </a:r>
            <a:r>
              <a:rPr lang="en-US" dirty="0" err="1" smtClean="0"/>
              <a:t>i</a:t>
            </a:r>
            <a:r>
              <a:rPr lang="en-US" dirty="0" smtClean="0"/>
              <a:t>] = new double[50000000];</a:t>
            </a:r>
            <a:endParaRPr lang="ru-RU" dirty="0" smtClean="0"/>
          </a:p>
          <a:p>
            <a:pPr>
              <a:buNone/>
            </a:pPr>
            <a:r>
              <a:rPr lang="ru-RU" dirty="0" smtClean="0"/>
              <a:t>	</a:t>
            </a:r>
            <a:r>
              <a:rPr lang="en-US" dirty="0" smtClean="0"/>
              <a:t>	</a:t>
            </a:r>
            <a:r>
              <a:rPr lang="en-US" dirty="0" err="1" smtClean="0"/>
              <a:t>cout</a:t>
            </a:r>
            <a:r>
              <a:rPr lang="en-US" dirty="0" smtClean="0"/>
              <a:t> &lt;&lt; “ Allocated 50000000 double in </a:t>
            </a:r>
            <a:r>
              <a:rPr lang="en-US" dirty="0" err="1" smtClean="0"/>
              <a:t>ptr</a:t>
            </a:r>
            <a:r>
              <a:rPr lang="en-US" dirty="0" smtClean="0"/>
              <a:t> “ &lt;&lt; </a:t>
            </a:r>
            <a:r>
              <a:rPr lang="en-US" dirty="0" err="1" smtClean="0"/>
              <a:t>endl</a:t>
            </a:r>
            <a:r>
              <a:rPr lang="en-US" dirty="0" smtClean="0"/>
              <a:t>;</a:t>
            </a:r>
            <a:endParaRPr lang="ru-RU" dirty="0" smtClean="0"/>
          </a:p>
          <a:p>
            <a:pPr>
              <a:buNone/>
            </a:pPr>
            <a:r>
              <a:rPr lang="en-US" dirty="0" smtClean="0"/>
              <a:t>          }</a:t>
            </a:r>
            <a:endParaRPr lang="ru-RU" dirty="0" smtClean="0"/>
          </a:p>
          <a:p>
            <a:pPr>
              <a:buNone/>
            </a:pPr>
            <a:r>
              <a:rPr lang="ru-RU" dirty="0" smtClean="0"/>
              <a:t>	</a:t>
            </a:r>
            <a:r>
              <a:rPr lang="en-US" dirty="0" smtClean="0"/>
              <a:t>} // end of try</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 catch-</a:t>
            </a:r>
            <a:r>
              <a:rPr lang="ru-RU" dirty="0" smtClean="0"/>
              <a:t>блок</a:t>
            </a:r>
          </a:p>
          <a:p>
            <a:pPr>
              <a:buNone/>
            </a:pPr>
            <a:r>
              <a:rPr lang="en-US" dirty="0" smtClean="0"/>
              <a:t>catch(</a:t>
            </a:r>
            <a:r>
              <a:rPr lang="en-US" dirty="0" err="1" smtClean="0"/>
              <a:t>bad_alloc</a:t>
            </a:r>
            <a:r>
              <a:rPr lang="en-US" dirty="0" smtClean="0"/>
              <a:t> &amp;</a:t>
            </a:r>
            <a:r>
              <a:rPr lang="en-US" dirty="0" err="1" smtClean="0"/>
              <a:t>memoryAllocationExeption</a:t>
            </a:r>
            <a:r>
              <a:rPr lang="en-US" dirty="0" smtClean="0"/>
              <a:t>)</a:t>
            </a:r>
            <a:endParaRPr lang="ru-RU" dirty="0" smtClean="0"/>
          </a:p>
          <a:p>
            <a:pPr>
              <a:buNone/>
            </a:pPr>
            <a:r>
              <a:rPr lang="ru-RU" dirty="0" smtClean="0"/>
              <a:t>	</a:t>
            </a:r>
            <a:r>
              <a:rPr lang="en-US" dirty="0" smtClean="0"/>
              <a:t>{</a:t>
            </a:r>
            <a:endParaRPr lang="ru-RU" dirty="0" smtClean="0"/>
          </a:p>
          <a:p>
            <a:pPr>
              <a:buNone/>
            </a:pPr>
            <a:r>
              <a:rPr lang="en-US" dirty="0" smtClean="0"/>
              <a:t>	</a:t>
            </a:r>
            <a:r>
              <a:rPr lang="ru-RU" dirty="0" smtClean="0"/>
              <a:t>	</a:t>
            </a:r>
            <a:r>
              <a:rPr lang="en-US" dirty="0" err="1" smtClean="0"/>
              <a:t>cerr</a:t>
            </a:r>
            <a:r>
              <a:rPr lang="en-US" dirty="0" smtClean="0"/>
              <a:t> &lt;&lt; “</a:t>
            </a:r>
            <a:r>
              <a:rPr lang="en-US" dirty="0" err="1" smtClean="0"/>
              <a:t>Exeption</a:t>
            </a:r>
            <a:r>
              <a:rPr lang="en-US" dirty="0" smtClean="0"/>
              <a:t> occurred “</a:t>
            </a:r>
            <a:endParaRPr lang="ru-RU" dirty="0" smtClean="0"/>
          </a:p>
          <a:p>
            <a:pPr>
              <a:buNone/>
            </a:pPr>
            <a:r>
              <a:rPr lang="en-US" dirty="0" smtClean="0"/>
              <a:t>		&lt;&lt; </a:t>
            </a:r>
            <a:r>
              <a:rPr lang="en-US" dirty="0" err="1" smtClean="0"/>
              <a:t>memoryAllocationExeption.what</a:t>
            </a:r>
            <a:r>
              <a:rPr lang="en-US" dirty="0" smtClean="0"/>
              <a:t>();</a:t>
            </a:r>
            <a:endParaRPr lang="ru-RU" dirty="0" smtClean="0"/>
          </a:p>
          <a:p>
            <a:pPr>
              <a:buNone/>
            </a:pPr>
            <a:r>
              <a:rPr lang="ru-RU" dirty="0" smtClean="0"/>
              <a:t>	} // </a:t>
            </a:r>
            <a:r>
              <a:rPr lang="en-US" dirty="0" smtClean="0"/>
              <a:t>end of catch</a:t>
            </a:r>
            <a:endParaRPr lang="ru-RU" dirty="0" smtClean="0"/>
          </a:p>
          <a:p>
            <a:pPr>
              <a:buNone/>
            </a:pPr>
            <a:r>
              <a:rPr lang="ru-RU" dirty="0" smtClean="0"/>
              <a:t>	</a:t>
            </a:r>
            <a:r>
              <a:rPr lang="en-US" dirty="0" smtClean="0"/>
              <a:t>return</a:t>
            </a:r>
            <a:r>
              <a:rPr lang="ru-RU" dirty="0" smtClean="0"/>
              <a:t> 0;</a:t>
            </a:r>
          </a:p>
          <a:p>
            <a:pPr>
              <a:buNone/>
            </a:pPr>
            <a:r>
              <a:rPr lang="ru-RU" dirty="0" smtClean="0"/>
              <a:t>}</a:t>
            </a:r>
          </a:p>
          <a:p>
            <a:pPr>
              <a:buNone/>
            </a:pPr>
            <a:endParaRPr lang="ru-RU"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Если операция </a:t>
            </a:r>
            <a:r>
              <a:rPr lang="en-US" dirty="0" smtClean="0"/>
              <a:t>new </a:t>
            </a:r>
            <a:r>
              <a:rPr lang="ru-RU" dirty="0" smtClean="0"/>
              <a:t>терпит неудачу и выбрасывает </a:t>
            </a:r>
            <a:r>
              <a:rPr lang="en-US" dirty="0" smtClean="0"/>
              <a:t>bad</a:t>
            </a:r>
            <a:r>
              <a:rPr lang="ru-RU" dirty="0" smtClean="0"/>
              <a:t>_</a:t>
            </a:r>
            <a:r>
              <a:rPr lang="en-US" dirty="0" err="1" smtClean="0"/>
              <a:t>alloc</a:t>
            </a:r>
            <a:r>
              <a:rPr lang="ru-RU" dirty="0" smtClean="0"/>
              <a:t>, цикл завершается и управление передается блоку </a:t>
            </a:r>
            <a:r>
              <a:rPr lang="en-US" dirty="0" smtClean="0"/>
              <a:t>catch</a:t>
            </a:r>
            <a:r>
              <a:rPr lang="ru-RU" dirty="0" smtClean="0"/>
              <a:t>. Обработчик исключения выдает соответствующее сообщение, вырабатываемое функцией </a:t>
            </a:r>
            <a:r>
              <a:rPr lang="en-US" dirty="0" smtClean="0"/>
              <a:t>what</a:t>
            </a:r>
            <a:r>
              <a:rPr lang="ru-RU" dirty="0" smtClean="0"/>
              <a:t>(). </a:t>
            </a:r>
            <a:endParaRPr lang="ru-RU"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Такой способ обработки нештатной ситуации предпочтительнее, чем простое прерывание цикла с помощью оператора </a:t>
            </a:r>
            <a:r>
              <a:rPr lang="en-US" dirty="0" smtClean="0"/>
              <a:t>break</a:t>
            </a:r>
            <a:r>
              <a:rPr lang="ru-RU" dirty="0" smtClean="0"/>
              <a:t>, поскольку ситуация находится под контролем программиста.</a:t>
            </a:r>
          </a:p>
          <a:p>
            <a:pPr>
              <a:buNone/>
            </a:pPr>
            <a:r>
              <a:rPr lang="ru-RU" dirty="0" smtClean="0"/>
              <a:t>Как выражаются опытные программисты, программа становится более устойчивой</a:t>
            </a:r>
            <a:endParaRPr lang="ru-RU"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Стандарт С++ специфицирует, что совместимые с ним компиляторы могут пропускать использование версии операции </a:t>
            </a:r>
            <a:r>
              <a:rPr lang="en-US" dirty="0" smtClean="0"/>
              <a:t>new</a:t>
            </a:r>
            <a:r>
              <a:rPr lang="ru-RU" dirty="0" smtClean="0"/>
              <a:t>, при отказе возвращающей 0. Для этой цели заголовочный файл &lt;</a:t>
            </a:r>
            <a:r>
              <a:rPr lang="en-US" dirty="0" smtClean="0"/>
              <a:t>new</a:t>
            </a:r>
            <a:r>
              <a:rPr lang="ru-RU" dirty="0" smtClean="0"/>
              <a:t>&gt; определяет объект </a:t>
            </a:r>
            <a:r>
              <a:rPr lang="en-US" dirty="0" err="1" smtClean="0"/>
              <a:t>nothrow</a:t>
            </a:r>
            <a:r>
              <a:rPr lang="ru-RU" dirty="0" smtClean="0"/>
              <a:t> (типа </a:t>
            </a:r>
            <a:r>
              <a:rPr lang="en-US" dirty="0" smtClean="0"/>
              <a:t>throw</a:t>
            </a:r>
            <a:r>
              <a:rPr lang="ru-RU" dirty="0" smtClean="0"/>
              <a:t>_</a:t>
            </a:r>
            <a:r>
              <a:rPr lang="en-US" dirty="0" smtClean="0"/>
              <a:t>t</a:t>
            </a:r>
            <a:r>
              <a:rPr lang="ru-RU" dirty="0" smtClean="0"/>
              <a:t>), используемый следующим образом:</a:t>
            </a:r>
          </a:p>
          <a:p>
            <a:pPr>
              <a:buNone/>
            </a:pPr>
            <a:endParaRPr lang="ru-RU"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	</a:t>
            </a:r>
            <a:r>
              <a:rPr lang="en-US" sz="2800" dirty="0" smtClean="0"/>
              <a:t>double *</a:t>
            </a:r>
            <a:r>
              <a:rPr lang="en-US" sz="2800" dirty="0" err="1" smtClean="0"/>
              <a:t>ptr</a:t>
            </a:r>
            <a:r>
              <a:rPr lang="en-US" sz="2800" dirty="0" smtClean="0"/>
              <a:t> = new(</a:t>
            </a:r>
            <a:r>
              <a:rPr lang="en-US" sz="2800" dirty="0" err="1" smtClean="0"/>
              <a:t>nothrow</a:t>
            </a:r>
            <a:r>
              <a:rPr lang="en-US" sz="2800" dirty="0" smtClean="0"/>
              <a:t>) double[50000000];</a:t>
            </a:r>
            <a:endParaRPr lang="ru-RU" sz="2800" dirty="0" smtClean="0"/>
          </a:p>
          <a:p>
            <a:pPr>
              <a:buNone/>
            </a:pPr>
            <a:r>
              <a:rPr lang="ru-RU" dirty="0" smtClean="0"/>
              <a:t>Этот оператор, для выделения массива из 50000000 значений типа </a:t>
            </a:r>
            <a:r>
              <a:rPr lang="en-US" dirty="0" smtClean="0"/>
              <a:t>double</a:t>
            </a:r>
            <a:r>
              <a:rPr lang="ru-RU" dirty="0" smtClean="0"/>
              <a:t> использует версию </a:t>
            </a:r>
            <a:r>
              <a:rPr lang="en-US" dirty="0" smtClean="0"/>
              <a:t>new</a:t>
            </a:r>
            <a:r>
              <a:rPr lang="ru-RU" dirty="0" smtClean="0"/>
              <a:t>, не выбрасывающую исключений </a:t>
            </a:r>
            <a:r>
              <a:rPr lang="en-US" dirty="0" smtClean="0"/>
              <a:t>bad</a:t>
            </a:r>
            <a:r>
              <a:rPr lang="ru-RU" dirty="0" smtClean="0"/>
              <a:t>_</a:t>
            </a:r>
            <a:r>
              <a:rPr lang="en-US" dirty="0" err="1" smtClean="0"/>
              <a:t>alloc</a:t>
            </a:r>
            <a:r>
              <a:rPr lang="ru-RU" dirty="0" smtClean="0"/>
              <a:t>.</a:t>
            </a:r>
          </a:p>
          <a:p>
            <a:pPr>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Обработчик исключения:</a:t>
            </a:r>
            <a:endParaRPr lang="en-US" dirty="0" smtClean="0"/>
          </a:p>
          <a:p>
            <a:pPr>
              <a:buNone/>
            </a:pPr>
            <a:r>
              <a:rPr lang="en-US" dirty="0" smtClean="0"/>
              <a:t>catch(</a:t>
            </a:r>
            <a:r>
              <a:rPr lang="en-US" dirty="0" err="1" smtClean="0"/>
              <a:t>int</a:t>
            </a:r>
            <a:r>
              <a:rPr lang="en-US" dirty="0" smtClean="0"/>
              <a:t> </a:t>
            </a:r>
            <a:r>
              <a:rPr lang="en-US" dirty="0" smtClean="0"/>
              <a:t>e)</a:t>
            </a:r>
          </a:p>
          <a:p>
            <a:pPr>
              <a:buNone/>
            </a:pPr>
            <a:r>
              <a:rPr lang="ru-RU" dirty="0" smtClean="0"/>
              <a:t>{</a:t>
            </a:r>
          </a:p>
          <a:p>
            <a:pPr>
              <a:buNone/>
            </a:pPr>
            <a:r>
              <a:rPr lang="ru-RU" dirty="0" smtClean="0"/>
              <a:t>	</a:t>
            </a:r>
            <a:r>
              <a:rPr lang="en-US" dirty="0" err="1" smtClean="0"/>
              <a:t>cout</a:t>
            </a:r>
            <a:r>
              <a:rPr lang="en-US" dirty="0" smtClean="0"/>
              <a:t> &lt;&lt; e &lt;&lt; </a:t>
            </a:r>
            <a:r>
              <a:rPr lang="en-US" dirty="0" err="1" smtClean="0"/>
              <a:t>endl</a:t>
            </a:r>
            <a:r>
              <a:rPr lang="en-US" dirty="0" smtClean="0"/>
              <a:t>;</a:t>
            </a:r>
          </a:p>
          <a:p>
            <a:pPr>
              <a:buNone/>
            </a:pPr>
            <a:r>
              <a:rPr lang="ru-RU" dirty="0" smtClean="0"/>
              <a:t>}</a:t>
            </a:r>
          </a:p>
          <a:p>
            <a:pPr>
              <a:buNone/>
            </a:pPr>
            <a:r>
              <a:rPr lang="ru-RU" dirty="0" smtClean="0"/>
              <a:t>	</a:t>
            </a:r>
            <a:r>
              <a:rPr lang="en-US" dirty="0" smtClean="0"/>
              <a:t>return 0;</a:t>
            </a:r>
          </a:p>
          <a:p>
            <a:pPr>
              <a:buNone/>
            </a:pPr>
            <a:r>
              <a:rPr lang="ru-RU" dirty="0" smtClean="0"/>
              <a:t>}</a:t>
            </a:r>
          </a:p>
          <a:p>
            <a:pPr>
              <a:buNone/>
            </a:pP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lgn="ctr">
              <a:buNone/>
            </a:pPr>
            <a:r>
              <a:rPr lang="ru-RU" i="1" dirty="0" smtClean="0"/>
              <a:t>Обработчик отказов </a:t>
            </a:r>
            <a:r>
              <a:rPr lang="en-US" i="1" dirty="0" smtClean="0"/>
              <a:t>new</a:t>
            </a:r>
            <a:r>
              <a:rPr lang="ru-RU" i="1" dirty="0" smtClean="0"/>
              <a:t> с использованием функции </a:t>
            </a:r>
            <a:r>
              <a:rPr lang="en-US" i="1" dirty="0" smtClean="0"/>
              <a:t>not</a:t>
            </a:r>
            <a:r>
              <a:rPr lang="ru-RU" i="1" dirty="0" smtClean="0"/>
              <a:t>_</a:t>
            </a:r>
            <a:r>
              <a:rPr lang="en-US" i="1" dirty="0" smtClean="0"/>
              <a:t>new</a:t>
            </a:r>
            <a:r>
              <a:rPr lang="ru-RU" i="1" dirty="0" smtClean="0"/>
              <a:t>_</a:t>
            </a:r>
            <a:r>
              <a:rPr lang="en-US" i="1" dirty="0" smtClean="0"/>
              <a:t>handler</a:t>
            </a:r>
            <a:endParaRPr lang="ru-RU" dirty="0" smtClean="0"/>
          </a:p>
          <a:p>
            <a:pPr>
              <a:buNone/>
            </a:pPr>
            <a:r>
              <a:rPr lang="ru-RU" dirty="0" smtClean="0"/>
              <a:t>Существует дополнительное средство, которое можно применить для реализации обработки отказов </a:t>
            </a:r>
            <a:r>
              <a:rPr lang="en-US" dirty="0" smtClean="0"/>
              <a:t>new</a:t>
            </a:r>
            <a:r>
              <a:rPr lang="ru-RU" dirty="0" smtClean="0"/>
              <a:t>. Функция </a:t>
            </a:r>
            <a:r>
              <a:rPr lang="en-US" dirty="0" smtClean="0"/>
              <a:t>not</a:t>
            </a:r>
            <a:r>
              <a:rPr lang="ru-RU" dirty="0" smtClean="0"/>
              <a:t>_</a:t>
            </a:r>
            <a:r>
              <a:rPr lang="en-US" dirty="0" smtClean="0"/>
              <a:t>new</a:t>
            </a:r>
            <a:r>
              <a:rPr lang="ru-RU" dirty="0" smtClean="0"/>
              <a:t>_</a:t>
            </a:r>
            <a:r>
              <a:rPr lang="en-US" dirty="0" smtClean="0"/>
              <a:t>handler </a:t>
            </a:r>
            <a:r>
              <a:rPr lang="ru-RU" dirty="0" smtClean="0"/>
              <a:t>(прототип функции находится в &lt;</a:t>
            </a:r>
            <a:r>
              <a:rPr lang="en-US" dirty="0" smtClean="0"/>
              <a:t>new</a:t>
            </a:r>
            <a:r>
              <a:rPr lang="ru-RU" dirty="0" smtClean="0"/>
              <a:t>&gt;) принимает в качестве аргумента функцию, которая не принимает аргументов и возвращает тип </a:t>
            </a:r>
            <a:r>
              <a:rPr lang="en-US" dirty="0" smtClean="0"/>
              <a:t>void</a:t>
            </a:r>
            <a:r>
              <a:rPr lang="ru-RU" dirty="0" smtClean="0"/>
              <a:t>.</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Этот указатель регистрируется как функция, которая должна вызываться при отказах операции </a:t>
            </a:r>
            <a:r>
              <a:rPr lang="en-US" dirty="0" smtClean="0"/>
              <a:t>new</a:t>
            </a:r>
            <a:r>
              <a:rPr lang="ru-RU" dirty="0" smtClean="0"/>
              <a:t>. Тем самым программисту предоставляется стандартный метод обработки всех отказов </a:t>
            </a:r>
            <a:r>
              <a:rPr lang="en-US" dirty="0" smtClean="0"/>
              <a:t>new</a:t>
            </a:r>
            <a:r>
              <a:rPr lang="ru-RU" dirty="0" smtClean="0"/>
              <a:t> вне зависимости от того, в каком месте программы возникла ошибка. После того как обработчик </a:t>
            </a:r>
            <a:r>
              <a:rPr lang="en-US" dirty="0" smtClean="0"/>
              <a:t>new </a:t>
            </a:r>
            <a:r>
              <a:rPr lang="ru-RU" dirty="0" smtClean="0"/>
              <a:t>зарегистрирован в программе вызовом </a:t>
            </a:r>
            <a:r>
              <a:rPr lang="en-US" dirty="0" smtClean="0"/>
              <a:t>set</a:t>
            </a:r>
            <a:r>
              <a:rPr lang="ru-RU" dirty="0" smtClean="0"/>
              <a:t>_</a:t>
            </a:r>
            <a:r>
              <a:rPr lang="en-US" dirty="0" smtClean="0"/>
              <a:t>new</a:t>
            </a:r>
            <a:r>
              <a:rPr lang="ru-RU" dirty="0" smtClean="0"/>
              <a:t>_</a:t>
            </a:r>
            <a:r>
              <a:rPr lang="en-US" dirty="0" smtClean="0"/>
              <a:t>handler</a:t>
            </a:r>
            <a:r>
              <a:rPr lang="ru-RU" dirty="0" smtClean="0"/>
              <a:t>, операция </a:t>
            </a:r>
            <a:r>
              <a:rPr lang="en-US" dirty="0" smtClean="0"/>
              <a:t>new </a:t>
            </a:r>
            <a:r>
              <a:rPr lang="ru-RU" dirty="0" smtClean="0"/>
              <a:t>при отказах не будет выбрасывать исключений </a:t>
            </a:r>
            <a:r>
              <a:rPr lang="en-US" dirty="0" smtClean="0"/>
              <a:t>bad</a:t>
            </a:r>
            <a:r>
              <a:rPr lang="ru-RU" dirty="0" smtClean="0"/>
              <a:t>_</a:t>
            </a:r>
            <a:r>
              <a:rPr lang="en-US" dirty="0" err="1" smtClean="0"/>
              <a:t>alloc</a:t>
            </a:r>
            <a:r>
              <a:rPr lang="ru-RU" dirty="0" smtClean="0"/>
              <a:t>, вместо этого она будет пересылать ошибку зарегистрированному обработчику.</a:t>
            </a:r>
            <a:endParaRPr lang="ru-RU"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Если операции </a:t>
            </a:r>
            <a:r>
              <a:rPr lang="en-US" dirty="0" smtClean="0"/>
              <a:t>new </a:t>
            </a:r>
            <a:r>
              <a:rPr lang="ru-RU" dirty="0" smtClean="0"/>
              <a:t>удалось выделить память, она возвращает указатель на нее. Если память выделить не удается и никакой  функции обработчика </a:t>
            </a:r>
            <a:r>
              <a:rPr lang="en-US" dirty="0" smtClean="0"/>
              <a:t>new</a:t>
            </a:r>
            <a:r>
              <a:rPr lang="ru-RU" dirty="0" smtClean="0"/>
              <a:t> с помощью </a:t>
            </a:r>
            <a:r>
              <a:rPr lang="en-US" dirty="0" smtClean="0"/>
              <a:t>set</a:t>
            </a:r>
            <a:r>
              <a:rPr lang="ru-RU" dirty="0" smtClean="0"/>
              <a:t>_</a:t>
            </a:r>
            <a:r>
              <a:rPr lang="en-US" dirty="0" smtClean="0"/>
              <a:t>new</a:t>
            </a:r>
            <a:r>
              <a:rPr lang="ru-RU" dirty="0" smtClean="0"/>
              <a:t>_</a:t>
            </a:r>
            <a:r>
              <a:rPr lang="en-US" dirty="0" smtClean="0"/>
              <a:t>handler</a:t>
            </a:r>
            <a:r>
              <a:rPr lang="ru-RU" dirty="0" smtClean="0"/>
              <a:t> зарегистрировано не было, операция </a:t>
            </a:r>
            <a:r>
              <a:rPr lang="en-US" dirty="0" smtClean="0"/>
              <a:t>new </a:t>
            </a:r>
            <a:r>
              <a:rPr lang="ru-RU" dirty="0" smtClean="0"/>
              <a:t>выбрасывает исключение </a:t>
            </a:r>
            <a:r>
              <a:rPr lang="en-US" dirty="0" smtClean="0"/>
              <a:t>bad</a:t>
            </a:r>
            <a:r>
              <a:rPr lang="ru-RU" dirty="0" smtClean="0"/>
              <a:t>_</a:t>
            </a:r>
            <a:r>
              <a:rPr lang="en-US" dirty="0" err="1" smtClean="0"/>
              <a:t>alloc</a:t>
            </a:r>
            <a:r>
              <a:rPr lang="ru-RU" dirty="0" smtClean="0"/>
              <a:t>.  Если память выделить не удается и была зарегистрирована функция обработки </a:t>
            </a:r>
            <a:r>
              <a:rPr lang="en-US" dirty="0" smtClean="0"/>
              <a:t>new</a:t>
            </a:r>
            <a:r>
              <a:rPr lang="ru-RU" dirty="0" smtClean="0"/>
              <a:t>, то вызывается эта функция. Стандарт С++ определяет, что функция обработчика </a:t>
            </a:r>
            <a:r>
              <a:rPr lang="en-US" dirty="0" smtClean="0"/>
              <a:t>new</a:t>
            </a:r>
            <a:r>
              <a:rPr lang="ru-RU" dirty="0" smtClean="0"/>
              <a:t> должна выполнить одно из следующих действий:</a:t>
            </a:r>
          </a:p>
          <a:p>
            <a:pPr>
              <a:buNone/>
            </a:pPr>
            <a:endParaRPr lang="ru-RU"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lvl="0">
              <a:buNone/>
            </a:pPr>
            <a:r>
              <a:rPr lang="ru-RU" dirty="0" smtClean="0"/>
              <a:t>	1) Увеличить объем доступной памяти путем освобождения других областей динамической памяти (возможно, потребуется закрытие некоторых других приложений, работающих параллельно данному процессу) и возвратиться к операции </a:t>
            </a:r>
            <a:r>
              <a:rPr lang="en-US" dirty="0" smtClean="0"/>
              <a:t>new</a:t>
            </a:r>
            <a:r>
              <a:rPr lang="ru-RU" dirty="0" smtClean="0"/>
              <a:t>.</a:t>
            </a:r>
          </a:p>
          <a:p>
            <a:pPr lvl="0">
              <a:buNone/>
            </a:pPr>
            <a:r>
              <a:rPr lang="ru-RU" dirty="0" smtClean="0"/>
              <a:t>	2) Выбросить исключение типа </a:t>
            </a:r>
            <a:r>
              <a:rPr lang="en-US" dirty="0" smtClean="0"/>
              <a:t>bad</a:t>
            </a:r>
            <a:r>
              <a:rPr lang="ru-RU" dirty="0" smtClean="0"/>
              <a:t>_</a:t>
            </a:r>
            <a:r>
              <a:rPr lang="en-US" dirty="0" err="1" smtClean="0"/>
              <a:t>alloc</a:t>
            </a:r>
            <a:r>
              <a:rPr lang="ru-RU" dirty="0" smtClean="0"/>
              <a:t>.</a:t>
            </a:r>
          </a:p>
          <a:p>
            <a:pPr lvl="0">
              <a:buNone/>
            </a:pPr>
            <a:r>
              <a:rPr lang="ru-RU" dirty="0" smtClean="0"/>
              <a:t>	3) Вызвать функцию </a:t>
            </a:r>
            <a:r>
              <a:rPr lang="en-US" dirty="0" smtClean="0"/>
              <a:t>abort </a:t>
            </a:r>
            <a:r>
              <a:rPr lang="ru-RU" dirty="0" smtClean="0"/>
              <a:t>или </a:t>
            </a:r>
            <a:r>
              <a:rPr lang="en-US" dirty="0" smtClean="0"/>
              <a:t>exit</a:t>
            </a:r>
            <a:r>
              <a:rPr lang="ru-RU" dirty="0" smtClean="0"/>
              <a:t> (заголовочный файл &lt;</a:t>
            </a:r>
            <a:r>
              <a:rPr lang="en-US" dirty="0" err="1" smtClean="0"/>
              <a:t>cstdlib</a:t>
            </a:r>
            <a:r>
              <a:rPr lang="ru-RU" dirty="0" smtClean="0"/>
              <a:t>&gt;) для завершения программы.</a:t>
            </a:r>
          </a:p>
          <a:p>
            <a:pPr>
              <a:buNone/>
            </a:pPr>
            <a:endParaRPr lang="ru-RU"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Рассмотрим пример программы, использующей </a:t>
            </a:r>
            <a:r>
              <a:rPr lang="en-US" dirty="0" smtClean="0"/>
              <a:t>set</a:t>
            </a:r>
            <a:r>
              <a:rPr lang="ru-RU" dirty="0" smtClean="0"/>
              <a:t>_</a:t>
            </a:r>
            <a:r>
              <a:rPr lang="en-US" dirty="0" smtClean="0"/>
              <a:t>new</a:t>
            </a:r>
            <a:r>
              <a:rPr lang="ru-RU" dirty="0" smtClean="0"/>
              <a:t>_</a:t>
            </a:r>
            <a:r>
              <a:rPr lang="en-US" dirty="0" smtClean="0"/>
              <a:t>handler</a:t>
            </a:r>
            <a:r>
              <a:rPr lang="ru-RU" dirty="0" smtClean="0"/>
              <a:t>.</a:t>
            </a:r>
          </a:p>
          <a:p>
            <a:pPr>
              <a:buNone/>
            </a:pPr>
            <a:r>
              <a:rPr lang="en-US" dirty="0" smtClean="0"/>
              <a:t>#include&lt;new&gt;</a:t>
            </a:r>
            <a:endParaRPr lang="ru-RU" dirty="0" smtClean="0"/>
          </a:p>
          <a:p>
            <a:pPr>
              <a:buNone/>
            </a:pPr>
            <a:r>
              <a:rPr lang="en-US" dirty="0" smtClean="0"/>
              <a:t>using std:: </a:t>
            </a:r>
            <a:r>
              <a:rPr lang="en-US" dirty="0" err="1" smtClean="0"/>
              <a:t>set_new_handler</a:t>
            </a:r>
            <a:r>
              <a:rPr lang="en-US" dirty="0" smtClean="0"/>
              <a:t>;</a:t>
            </a:r>
            <a:endParaRPr lang="ru-RU" dirty="0" smtClean="0"/>
          </a:p>
          <a:p>
            <a:pPr>
              <a:buNone/>
            </a:pPr>
            <a:r>
              <a:rPr lang="en-US" dirty="0" smtClean="0"/>
              <a:t>using std:: abort;</a:t>
            </a:r>
            <a:endParaRPr lang="ru-RU" dirty="0" smtClean="0"/>
          </a:p>
          <a:p>
            <a:pPr>
              <a:buNone/>
            </a:pPr>
            <a:r>
              <a:rPr lang="en-US" dirty="0" err="1" smtClean="0"/>
              <a:t>viod</a:t>
            </a:r>
            <a:r>
              <a:rPr lang="en-US" dirty="0" smtClean="0"/>
              <a:t> </a:t>
            </a:r>
            <a:r>
              <a:rPr lang="en-US" dirty="0" err="1" smtClean="0"/>
              <a:t>customNewHandler</a:t>
            </a:r>
            <a:r>
              <a:rPr lang="en-US" dirty="0" smtClean="0"/>
              <a:t>()</a:t>
            </a:r>
            <a:endParaRPr lang="ru-RU" dirty="0" smtClean="0"/>
          </a:p>
          <a:p>
            <a:pPr>
              <a:buNone/>
            </a:pPr>
            <a:r>
              <a:rPr lang="en-US" dirty="0" smtClean="0"/>
              <a:t>{</a:t>
            </a:r>
            <a:endParaRPr lang="ru-RU" dirty="0" smtClean="0"/>
          </a:p>
          <a:p>
            <a:pPr>
              <a:buNone/>
            </a:pPr>
            <a:r>
              <a:rPr lang="en-US" dirty="0" smtClean="0"/>
              <a:t>	</a:t>
            </a:r>
            <a:r>
              <a:rPr lang="en-US" dirty="0" err="1" smtClean="0"/>
              <a:t>cerr</a:t>
            </a:r>
            <a:r>
              <a:rPr lang="en-US" dirty="0" smtClean="0"/>
              <a:t> &lt;&lt; “</a:t>
            </a:r>
            <a:r>
              <a:rPr lang="en-US" dirty="0" err="1" smtClean="0"/>
              <a:t>customNewHandler</a:t>
            </a:r>
            <a:r>
              <a:rPr lang="en-US" dirty="0" smtClean="0"/>
              <a:t> was called “ &lt;&lt; </a:t>
            </a:r>
            <a:r>
              <a:rPr lang="en-US" dirty="0" err="1" smtClean="0"/>
              <a:t>endl</a:t>
            </a:r>
            <a:r>
              <a:rPr lang="en-US" dirty="0" smtClean="0"/>
              <a:t>;</a:t>
            </a:r>
            <a:endParaRPr lang="ru-RU" dirty="0" smtClean="0"/>
          </a:p>
          <a:p>
            <a:pPr>
              <a:buNone/>
            </a:pPr>
            <a:r>
              <a:rPr lang="en-US" dirty="0" smtClean="0"/>
              <a:t>	abort();</a:t>
            </a:r>
            <a:endParaRPr lang="ru-RU" dirty="0" smtClean="0"/>
          </a:p>
          <a:p>
            <a:pPr>
              <a:buNone/>
            </a:pPr>
            <a:r>
              <a:rPr lang="en-US" dirty="0" smtClean="0"/>
              <a:t>}</a:t>
            </a:r>
            <a:r>
              <a:rPr lang="ru-RU" dirty="0" smtClean="0"/>
              <a:t> </a:t>
            </a:r>
          </a:p>
          <a:p>
            <a:pPr>
              <a:buNone/>
            </a:pPr>
            <a:endParaRPr lang="ru-RU"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a:buNone/>
            </a:pPr>
            <a:r>
              <a:rPr lang="en-US" dirty="0" err="1" smtClean="0"/>
              <a:t>int</a:t>
            </a:r>
            <a:r>
              <a:rPr lang="en-US" dirty="0" smtClean="0"/>
              <a:t> main()</a:t>
            </a:r>
            <a:endParaRPr lang="ru-RU" dirty="0" smtClean="0"/>
          </a:p>
          <a:p>
            <a:pPr>
              <a:buNone/>
            </a:pPr>
            <a:r>
              <a:rPr lang="en-US" dirty="0" smtClean="0"/>
              <a:t>{</a:t>
            </a:r>
            <a:endParaRPr lang="ru-RU" dirty="0" smtClean="0"/>
          </a:p>
          <a:p>
            <a:pPr>
              <a:buNone/>
            </a:pPr>
            <a:r>
              <a:rPr lang="en-US" dirty="0" smtClean="0"/>
              <a:t>	double *</a:t>
            </a:r>
            <a:r>
              <a:rPr lang="en-US" dirty="0" err="1" smtClean="0"/>
              <a:t>ptr</a:t>
            </a:r>
            <a:r>
              <a:rPr lang="en-US" dirty="0" smtClean="0"/>
              <a:t>[50];</a:t>
            </a:r>
            <a:endParaRPr lang="ru-RU" dirty="0" smtClean="0"/>
          </a:p>
          <a:p>
            <a:pPr>
              <a:buNone/>
            </a:pPr>
            <a:r>
              <a:rPr lang="en-US" dirty="0" smtClean="0"/>
              <a:t>	</a:t>
            </a:r>
            <a:r>
              <a:rPr lang="en-US" dirty="0" err="1" smtClean="0"/>
              <a:t>set_new_handler</a:t>
            </a:r>
            <a:r>
              <a:rPr lang="en-US" dirty="0" smtClean="0"/>
              <a:t>(</a:t>
            </a:r>
            <a:r>
              <a:rPr lang="en-US" dirty="0" err="1" smtClean="0"/>
              <a:t>customNewHandler</a:t>
            </a:r>
            <a:r>
              <a:rPr lang="en-US" dirty="0" smtClean="0"/>
              <a:t>);</a:t>
            </a:r>
            <a:endParaRPr lang="ru-RU" dirty="0" smtClean="0"/>
          </a:p>
          <a:p>
            <a:pPr>
              <a:buNone/>
            </a:pPr>
            <a:r>
              <a:rPr lang="en-US" dirty="0" smtClean="0"/>
              <a:t>	for(</a:t>
            </a:r>
            <a:r>
              <a:rPr lang="en-US" dirty="0" err="1" smtClean="0"/>
              <a:t>int</a:t>
            </a:r>
            <a:r>
              <a:rPr lang="en-US" dirty="0" smtClean="0"/>
              <a:t> </a:t>
            </a:r>
            <a:r>
              <a:rPr lang="en-US" dirty="0" err="1" smtClean="0"/>
              <a:t>i</a:t>
            </a:r>
            <a:r>
              <a:rPr lang="en-US" dirty="0" smtClean="0"/>
              <a:t>=0; </a:t>
            </a:r>
            <a:r>
              <a:rPr lang="en-US" dirty="0" err="1" smtClean="0"/>
              <a:t>i</a:t>
            </a:r>
            <a:r>
              <a:rPr lang="en-US" dirty="0" smtClean="0"/>
              <a:t>&lt;50; </a:t>
            </a:r>
            <a:r>
              <a:rPr lang="en-US" dirty="0" err="1" smtClean="0"/>
              <a:t>i</a:t>
            </a:r>
            <a:r>
              <a:rPr lang="en-US" dirty="0" smtClean="0"/>
              <a:t>++)</a:t>
            </a:r>
            <a:endParaRPr lang="ru-RU" dirty="0" smtClean="0"/>
          </a:p>
          <a:p>
            <a:pPr>
              <a:buNone/>
            </a:pPr>
            <a:r>
              <a:rPr lang="en-US" dirty="0" smtClean="0"/>
              <a:t>	{</a:t>
            </a:r>
            <a:endParaRPr lang="ru-RU" dirty="0" smtClean="0"/>
          </a:p>
          <a:p>
            <a:pPr>
              <a:buNone/>
            </a:pPr>
            <a:r>
              <a:rPr lang="en-US" dirty="0" smtClean="0"/>
              <a:t>	</a:t>
            </a:r>
            <a:r>
              <a:rPr lang="ru-RU" dirty="0" smtClean="0"/>
              <a:t>	</a:t>
            </a:r>
            <a:r>
              <a:rPr lang="en-US" dirty="0" err="1" smtClean="0"/>
              <a:t>ptr</a:t>
            </a:r>
            <a:r>
              <a:rPr lang="en-US" dirty="0" smtClean="0"/>
              <a:t>[</a:t>
            </a:r>
            <a:r>
              <a:rPr lang="en-US" dirty="0" err="1" smtClean="0"/>
              <a:t>i</a:t>
            </a:r>
            <a:r>
              <a:rPr lang="en-US" dirty="0" smtClean="0"/>
              <a:t>] = new double[50000000];</a:t>
            </a:r>
            <a:endParaRPr lang="ru-RU" dirty="0" smtClean="0"/>
          </a:p>
          <a:p>
            <a:pPr>
              <a:buNone/>
            </a:pPr>
            <a:r>
              <a:rPr lang="en-US" dirty="0" smtClean="0"/>
              <a:t>	</a:t>
            </a:r>
            <a:r>
              <a:rPr lang="ru-RU" dirty="0" smtClean="0"/>
              <a:t>	</a:t>
            </a:r>
            <a:r>
              <a:rPr lang="en-US" dirty="0" err="1" smtClean="0"/>
              <a:t>cout</a:t>
            </a:r>
            <a:r>
              <a:rPr lang="en-US" dirty="0" smtClean="0"/>
              <a:t> &lt;&lt; “ Allocated 50000000 double in </a:t>
            </a:r>
            <a:r>
              <a:rPr lang="en-US" dirty="0" err="1" smtClean="0"/>
              <a:t>ptr</a:t>
            </a:r>
            <a:r>
              <a:rPr lang="en-US" dirty="0" smtClean="0"/>
              <a:t>  “&lt;&lt; </a:t>
            </a:r>
            <a:r>
              <a:rPr lang="en-US" dirty="0" err="1" smtClean="0"/>
              <a:t>i</a:t>
            </a:r>
            <a:r>
              <a:rPr lang="en-US" dirty="0" smtClean="0"/>
              <a:t> &lt;&lt; </a:t>
            </a:r>
            <a:r>
              <a:rPr lang="en-US" dirty="0" err="1" smtClean="0"/>
              <a:t>endl</a:t>
            </a:r>
            <a:r>
              <a:rPr lang="en-US" dirty="0" smtClean="0"/>
              <a:t>;</a:t>
            </a:r>
            <a:endParaRPr lang="ru-RU" dirty="0" smtClean="0"/>
          </a:p>
          <a:p>
            <a:pPr>
              <a:buNone/>
            </a:pPr>
            <a:r>
              <a:rPr lang="ru-RU" dirty="0" smtClean="0"/>
              <a:t>	}</a:t>
            </a:r>
          </a:p>
          <a:p>
            <a:pPr>
              <a:buNone/>
            </a:pPr>
            <a:r>
              <a:rPr lang="ru-RU" dirty="0" smtClean="0"/>
              <a:t>	</a:t>
            </a:r>
            <a:r>
              <a:rPr lang="en-US" dirty="0" smtClean="0"/>
              <a:t>return</a:t>
            </a:r>
            <a:r>
              <a:rPr lang="ru-RU" dirty="0" smtClean="0"/>
              <a:t> 0;</a:t>
            </a:r>
          </a:p>
          <a:p>
            <a:pPr>
              <a:buNone/>
            </a:pPr>
            <a:r>
              <a:rPr lang="ru-RU" dirty="0" smtClean="0"/>
              <a:t>}</a:t>
            </a:r>
          </a:p>
          <a:p>
            <a:pPr>
              <a:buNone/>
            </a:pPr>
            <a:endParaRPr lang="ru-RU"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Функция </a:t>
            </a:r>
            <a:r>
              <a:rPr lang="en-US" dirty="0" err="1" smtClean="0"/>
              <a:t>customNewHandler</a:t>
            </a:r>
            <a:r>
              <a:rPr lang="ru-RU" dirty="0" smtClean="0"/>
              <a:t> печатает сообщение об ошибке, а затем завершает программу вызовом </a:t>
            </a:r>
            <a:r>
              <a:rPr lang="en-US" dirty="0" smtClean="0"/>
              <a:t>abort</a:t>
            </a:r>
            <a:r>
              <a:rPr lang="ru-RU" dirty="0" smtClean="0"/>
              <a:t>().</a:t>
            </a:r>
          </a:p>
          <a:p>
            <a:pPr>
              <a:buNone/>
            </a:pPr>
            <a:r>
              <a:rPr lang="ru-RU" dirty="0" smtClean="0"/>
              <a:t> </a:t>
            </a:r>
          </a:p>
          <a:p>
            <a:pPr>
              <a:buNone/>
            </a:pPr>
            <a:endParaRPr lang="ru-RU"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endParaRPr lang="ru-RU" dirty="0" smtClean="0"/>
          </a:p>
          <a:p>
            <a:pPr>
              <a:buNone/>
            </a:pPr>
            <a:r>
              <a:rPr lang="ru-RU" dirty="0" smtClean="0"/>
              <a:t>Эл. почта</a:t>
            </a:r>
            <a:r>
              <a:rPr lang="en-US" dirty="0" smtClean="0"/>
              <a:t> </a:t>
            </a:r>
            <a:r>
              <a:rPr lang="en-US" dirty="0" smtClean="0"/>
              <a:t>shuvsuoblomov@gmail.com</a:t>
            </a:r>
            <a:r>
              <a:rPr lang="ru-RU" dirty="0" smtClean="0"/>
              <a:t> </a:t>
            </a:r>
            <a:endParaRPr lang="ru-RU"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Более сложный пример.  Рассмотрим класс.</a:t>
            </a:r>
          </a:p>
          <a:p>
            <a:pPr>
              <a:buNone/>
            </a:pPr>
            <a:r>
              <a:rPr lang="en-US" dirty="0" smtClean="0"/>
              <a:t>class Hello</a:t>
            </a:r>
          </a:p>
          <a:p>
            <a:pPr>
              <a:buNone/>
            </a:pPr>
            <a:r>
              <a:rPr lang="ru-RU" dirty="0" smtClean="0"/>
              <a:t>{</a:t>
            </a:r>
          </a:p>
          <a:p>
            <a:pPr>
              <a:buNone/>
            </a:pPr>
            <a:r>
              <a:rPr lang="en-US" dirty="0" smtClean="0"/>
              <a:t>public:</a:t>
            </a:r>
          </a:p>
          <a:p>
            <a:pPr>
              <a:buNone/>
            </a:pPr>
            <a:r>
              <a:rPr lang="ru-RU" dirty="0" smtClean="0"/>
              <a:t>	</a:t>
            </a:r>
            <a:r>
              <a:rPr lang="en-US" dirty="0" smtClean="0"/>
              <a:t>Hello()</a:t>
            </a:r>
          </a:p>
          <a:p>
            <a:pPr>
              <a:buNone/>
            </a:pPr>
            <a:r>
              <a:rPr lang="ru-RU" dirty="0" smtClean="0"/>
              <a:t>	{ </a:t>
            </a:r>
            <a:r>
              <a:rPr lang="en-US" dirty="0" err="1" smtClean="0"/>
              <a:t>cout</a:t>
            </a:r>
            <a:r>
              <a:rPr lang="en-US" dirty="0" smtClean="0"/>
              <a:t> &lt;&lt; " Hello! " &lt;&lt; </a:t>
            </a:r>
            <a:r>
              <a:rPr lang="en-US" dirty="0" err="1" smtClean="0"/>
              <a:t>endl</a:t>
            </a:r>
            <a:r>
              <a:rPr lang="en-US" dirty="0" smtClean="0"/>
              <a:t>;</a:t>
            </a:r>
            <a:r>
              <a:rPr lang="ru-RU" dirty="0" smtClean="0"/>
              <a:t> }</a:t>
            </a:r>
          </a:p>
          <a:p>
            <a:pPr>
              <a:buNone/>
            </a:pPr>
            <a:r>
              <a:rPr lang="ru-RU" dirty="0" smtClean="0"/>
              <a:t>	</a:t>
            </a:r>
            <a:r>
              <a:rPr lang="en-US" dirty="0" smtClean="0"/>
              <a:t>~Hello()</a:t>
            </a:r>
          </a:p>
          <a:p>
            <a:pPr>
              <a:buNone/>
            </a:pPr>
            <a:r>
              <a:rPr lang="ru-RU" dirty="0" smtClean="0"/>
              <a:t>	{ </a:t>
            </a:r>
            <a:r>
              <a:rPr lang="en-US" dirty="0" err="1" smtClean="0"/>
              <a:t>cout</a:t>
            </a:r>
            <a:r>
              <a:rPr lang="en-US" dirty="0" smtClean="0"/>
              <a:t> &lt;&lt; " Bye! " &lt;&lt; </a:t>
            </a:r>
            <a:r>
              <a:rPr lang="en-US" dirty="0" err="1" smtClean="0"/>
              <a:t>endl</a:t>
            </a:r>
            <a:r>
              <a:rPr lang="en-US" dirty="0" smtClean="0"/>
              <a:t>;</a:t>
            </a:r>
            <a:r>
              <a:rPr lang="ru-RU" dirty="0" smtClean="0"/>
              <a:t> }</a:t>
            </a:r>
          </a:p>
          <a:p>
            <a:pPr>
              <a:buNone/>
            </a:pPr>
            <a:r>
              <a:rPr lang="ru-RU" dirty="0" smtClean="0"/>
              <a:t>};</a:t>
            </a: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И две функции:</a:t>
            </a:r>
          </a:p>
          <a:p>
            <a:pPr>
              <a:buNone/>
            </a:pPr>
            <a:r>
              <a:rPr lang="en-US" dirty="0" smtClean="0"/>
              <a:t>void func_1()</a:t>
            </a:r>
          </a:p>
          <a:p>
            <a:pPr>
              <a:buNone/>
            </a:pPr>
            <a:r>
              <a:rPr lang="ru-RU" dirty="0" smtClean="0"/>
              <a:t>{</a:t>
            </a:r>
          </a:p>
          <a:p>
            <a:pPr>
              <a:buNone/>
            </a:pPr>
            <a:r>
              <a:rPr lang="ru-RU" dirty="0" smtClean="0"/>
              <a:t>	</a:t>
            </a:r>
            <a:r>
              <a:rPr lang="en-US" dirty="0" err="1" smtClean="0"/>
              <a:t>ifstream</a:t>
            </a:r>
            <a:r>
              <a:rPr lang="en-US" dirty="0" smtClean="0"/>
              <a:t> ifs("\\INVALID\\FILE\\NAME");</a:t>
            </a:r>
          </a:p>
          <a:p>
            <a:pPr>
              <a:buNone/>
            </a:pPr>
            <a:r>
              <a:rPr lang="ru-RU" dirty="0" smtClean="0"/>
              <a:t>	</a:t>
            </a:r>
            <a:r>
              <a:rPr lang="en-US" dirty="0" smtClean="0"/>
              <a:t>if(!ifs)</a:t>
            </a:r>
          </a:p>
          <a:p>
            <a:pPr>
              <a:buNone/>
            </a:pPr>
            <a:r>
              <a:rPr lang="ru-RU" dirty="0" smtClean="0"/>
              <a:t>	{</a:t>
            </a:r>
          </a:p>
          <a:p>
            <a:pPr>
              <a:buNone/>
            </a:pPr>
            <a:r>
              <a:rPr lang="ru-RU" dirty="0" smtClean="0"/>
              <a:t>		</a:t>
            </a:r>
            <a:r>
              <a:rPr lang="en-US" dirty="0" err="1" smtClean="0"/>
              <a:t>cout</a:t>
            </a:r>
            <a:r>
              <a:rPr lang="en-US" dirty="0" smtClean="0"/>
              <a:t> &lt;&lt; " </a:t>
            </a:r>
            <a:r>
              <a:rPr lang="ru-RU" dirty="0" smtClean="0"/>
              <a:t>Генерация исключения " &lt;&lt; </a:t>
            </a:r>
            <a:r>
              <a:rPr lang="en-US" dirty="0" err="1" smtClean="0"/>
              <a:t>endl</a:t>
            </a:r>
            <a:r>
              <a:rPr lang="en-US" dirty="0" smtClean="0"/>
              <a:t>;</a:t>
            </a:r>
          </a:p>
          <a:p>
            <a:pPr>
              <a:buNone/>
            </a:pPr>
            <a:r>
              <a:rPr lang="ru-RU" dirty="0" smtClean="0"/>
              <a:t>		</a:t>
            </a:r>
            <a:r>
              <a:rPr lang="ru-RU" dirty="0" err="1" smtClean="0"/>
              <a:t>throw</a:t>
            </a:r>
            <a:r>
              <a:rPr lang="ru-RU" dirty="0" smtClean="0"/>
              <a:t> " Ошибка открытия файла! \</a:t>
            </a:r>
            <a:r>
              <a:rPr lang="ru-RU" dirty="0" err="1" smtClean="0"/>
              <a:t>n\n</a:t>
            </a:r>
            <a:r>
              <a:rPr lang="ru-RU" dirty="0" smtClean="0"/>
              <a:t> ";</a:t>
            </a:r>
          </a:p>
          <a:p>
            <a:pPr>
              <a:buNone/>
            </a:pPr>
            <a:r>
              <a:rPr lang="ru-RU" dirty="0" smtClean="0"/>
              <a:t>	}</a:t>
            </a:r>
          </a:p>
          <a:p>
            <a:pPr>
              <a:buNone/>
            </a:pPr>
            <a:r>
              <a:rPr lang="ru-RU" dirty="0" smtClean="0"/>
              <a:t>}</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lstStyle/>
          <a:p>
            <a:pPr>
              <a:buNone/>
            </a:pPr>
            <a:r>
              <a:rPr lang="en-US" dirty="0" smtClean="0"/>
              <a:t>void func_2()</a:t>
            </a:r>
          </a:p>
          <a:p>
            <a:pPr>
              <a:buNone/>
            </a:pPr>
            <a:r>
              <a:rPr lang="ru-RU" dirty="0" smtClean="0"/>
              <a:t>{</a:t>
            </a:r>
          </a:p>
          <a:p>
            <a:pPr>
              <a:buNone/>
            </a:pPr>
            <a:r>
              <a:rPr lang="ru-RU" dirty="0" smtClean="0"/>
              <a:t>	</a:t>
            </a:r>
            <a:r>
              <a:rPr lang="en-US" dirty="0" smtClean="0"/>
              <a:t>Hello H;</a:t>
            </a:r>
            <a:endParaRPr lang="ru-RU" dirty="0" smtClean="0"/>
          </a:p>
          <a:p>
            <a:pPr>
              <a:buNone/>
            </a:pPr>
            <a:r>
              <a:rPr lang="ru-RU" dirty="0" smtClean="0"/>
              <a:t>	</a:t>
            </a:r>
            <a:r>
              <a:rPr lang="en-US" dirty="0" smtClean="0"/>
              <a:t>// 	</a:t>
            </a:r>
            <a:r>
              <a:rPr lang="ru-RU" dirty="0" smtClean="0"/>
              <a:t>Вызов функции, генерирующую исключение</a:t>
            </a:r>
            <a:endParaRPr lang="en-US" dirty="0" smtClean="0"/>
          </a:p>
          <a:p>
            <a:pPr>
              <a:buNone/>
            </a:pPr>
            <a:r>
              <a:rPr lang="ru-RU" dirty="0" smtClean="0"/>
              <a:t>	</a:t>
            </a:r>
            <a:r>
              <a:rPr lang="en-US" dirty="0" smtClean="0"/>
              <a:t>func_1();</a:t>
            </a:r>
          </a:p>
          <a:p>
            <a:pPr>
              <a:buNone/>
            </a:pPr>
            <a:r>
              <a:rPr lang="ru-RU" dirty="0" smtClean="0"/>
              <a:t>}</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Обработка исключительных ситуаций</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en-US" dirty="0" err="1" smtClean="0"/>
              <a:t>int</a:t>
            </a:r>
            <a:r>
              <a:rPr lang="en-US" dirty="0" smtClean="0"/>
              <a:t> main()</a:t>
            </a:r>
          </a:p>
          <a:p>
            <a:pPr>
              <a:buNone/>
            </a:pPr>
            <a:r>
              <a:rPr lang="ru-RU" dirty="0" smtClean="0"/>
              <a:t>{</a:t>
            </a:r>
          </a:p>
          <a:p>
            <a:pPr>
              <a:buNone/>
            </a:pPr>
            <a:r>
              <a:rPr lang="ru-RU" dirty="0" smtClean="0"/>
              <a:t>	</a:t>
            </a:r>
            <a:r>
              <a:rPr lang="en-US" dirty="0" smtClean="0"/>
              <a:t>try</a:t>
            </a:r>
          </a:p>
          <a:p>
            <a:pPr>
              <a:buNone/>
            </a:pPr>
            <a:r>
              <a:rPr lang="ru-RU" dirty="0" smtClean="0"/>
              <a:t>	{</a:t>
            </a:r>
          </a:p>
          <a:p>
            <a:pPr>
              <a:buNone/>
            </a:pPr>
            <a:r>
              <a:rPr lang="ru-RU" dirty="0" smtClean="0"/>
              <a:t>		</a:t>
            </a:r>
            <a:r>
              <a:rPr lang="en-US" dirty="0" smtClean="0"/>
              <a:t>func_2();</a:t>
            </a:r>
          </a:p>
          <a:p>
            <a:pPr>
              <a:buNone/>
            </a:pPr>
            <a:r>
              <a:rPr lang="ru-RU" dirty="0" smtClean="0"/>
              <a:t>		</a:t>
            </a:r>
            <a:r>
              <a:rPr lang="ru-RU" dirty="0" err="1" smtClean="0"/>
              <a:t>cout</a:t>
            </a:r>
            <a:r>
              <a:rPr lang="ru-RU" dirty="0" smtClean="0"/>
              <a:t> &lt;&lt; " Выход из </a:t>
            </a:r>
            <a:r>
              <a:rPr lang="ru-RU" dirty="0" err="1" smtClean="0"/>
              <a:t>try</a:t>
            </a:r>
            <a:r>
              <a:rPr lang="ru-RU" dirty="0" smtClean="0"/>
              <a:t> блока " &lt;&lt; </a:t>
            </a:r>
            <a:r>
              <a:rPr lang="ru-RU" dirty="0" err="1" smtClean="0"/>
              <a:t>endl</a:t>
            </a:r>
            <a:r>
              <a:rPr lang="ru-RU" dirty="0" smtClean="0"/>
              <a:t>;</a:t>
            </a:r>
          </a:p>
          <a:p>
            <a:pPr>
              <a:buNone/>
            </a:pPr>
            <a:r>
              <a:rPr lang="ru-RU" dirty="0" smtClean="0"/>
              <a:t>	}</a:t>
            </a:r>
          </a:p>
          <a:p>
            <a:pPr>
              <a:buNone/>
            </a:pPr>
            <a:r>
              <a:rPr lang="ru-RU" dirty="0" smtClean="0"/>
              <a:t>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1386</Words>
  <Application>Microsoft Office PowerPoint</Application>
  <PresentationFormat>Экран (4:3)</PresentationFormat>
  <Paragraphs>347</Paragraphs>
  <Slides>59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59</vt:i4>
      </vt:variant>
    </vt:vector>
  </HeadingPairs>
  <TitlesOfParts>
    <vt:vector size="60" baseType="lpstr">
      <vt:lpstr>Тема Office</vt:lpstr>
      <vt:lpstr>Обработка исключительных ситуаций</vt:lpstr>
      <vt:lpstr>Обработка исключительных ситуаций</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Обработка исключительных ситуаций </vt:lpstr>
      <vt:lpstr>Слайд 58</vt:lpstr>
      <vt:lpstr>Обработка исключительных ситуаций </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Обработка исключительных ситуаций</dc:title>
  <dc:creator>Игорь</dc:creator>
  <cp:lastModifiedBy>user</cp:lastModifiedBy>
  <cp:revision>114</cp:revision>
  <dcterms:created xsi:type="dcterms:W3CDTF">2020-11-21T20:48:34Z</dcterms:created>
  <dcterms:modified xsi:type="dcterms:W3CDTF">2020-11-24T13:18:36Z</dcterms:modified>
</cp:coreProperties>
</file>