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A001D-D852-4F6D-85C2-F2873F76D362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48ADE-D65F-41DE-B1AF-0FEC9ED4D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С++</a:t>
            </a:r>
            <a:br>
              <a:rPr lang="ru-RU" dirty="0" smtClean="0"/>
            </a:br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Рассмотренное преобразование типа производного класса возможно, если производный класс описан с обобществленным базовым классом, как в нашем  примере: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Derived : </a:t>
            </a:r>
            <a:r>
              <a:rPr lang="en-US" dirty="0" smtClean="0">
                <a:solidFill>
                  <a:srgbClr val="FF0000"/>
                </a:solidFill>
              </a:rPr>
              <a:t>public Base {}</a:t>
            </a:r>
          </a:p>
          <a:p>
            <a:pPr>
              <a:buNone/>
            </a:pPr>
            <a:r>
              <a:rPr lang="ru-RU" dirty="0" smtClean="0"/>
              <a:t>Если объявить базовый класс как защищенный или закрытый</a:t>
            </a:r>
          </a:p>
          <a:p>
            <a:pPr>
              <a:buNone/>
            </a:pPr>
            <a:r>
              <a:rPr lang="en-US" dirty="0" smtClean="0"/>
              <a:t>class Derived : </a:t>
            </a:r>
            <a:r>
              <a:rPr lang="en-US" dirty="0" smtClean="0">
                <a:solidFill>
                  <a:srgbClr val="FF0000"/>
                </a:solidFill>
              </a:rPr>
              <a:t>protected Base {}</a:t>
            </a:r>
          </a:p>
          <a:p>
            <a:pPr>
              <a:buNone/>
            </a:pPr>
            <a:r>
              <a:rPr lang="ru-RU" sz="4200" dirty="0" smtClean="0"/>
              <a:t>Подобные преобразования будут возможны, но не доступны.</a:t>
            </a:r>
            <a:endParaRPr lang="en-US" sz="42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Преобразования объектов производного класса к типу базового встречается на практике достаточно часто, например при инициализации объекта базового класса объектом производного.</a:t>
            </a:r>
          </a:p>
          <a:p>
            <a:pPr>
              <a:buNone/>
            </a:pPr>
            <a:r>
              <a:rPr lang="ru-RU" dirty="0" smtClean="0"/>
              <a:t>Более интересный пример – попытка преобразования «вниз», то есть из типа базового класса в производный тип.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Следует оговориться, что преобразования допустимы только уровне указателей или ссылок, но не объектов.</a:t>
            </a:r>
          </a:p>
          <a:p>
            <a:pPr>
              <a:buNone/>
            </a:pPr>
            <a:r>
              <a:rPr lang="ru-RU" dirty="0" smtClean="0"/>
              <a:t>Для рассмотренных классов:</a:t>
            </a:r>
          </a:p>
          <a:p>
            <a:pPr>
              <a:buNone/>
            </a:pPr>
            <a:r>
              <a:rPr lang="en-US" dirty="0" smtClean="0"/>
              <a:t>Base *</a:t>
            </a:r>
            <a:r>
              <a:rPr lang="en-US" dirty="0" err="1" smtClean="0"/>
              <a:t>ptr_Base</a:t>
            </a:r>
            <a:r>
              <a:rPr lang="en-US" dirty="0" smtClean="0"/>
              <a:t> = new Base();</a:t>
            </a:r>
          </a:p>
          <a:p>
            <a:pPr>
              <a:buNone/>
            </a:pPr>
            <a:r>
              <a:rPr lang="en-US" dirty="0" err="1" smtClean="0"/>
              <a:t>ptr_Derived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&lt;Derived *&gt;(</a:t>
            </a:r>
            <a:r>
              <a:rPr lang="en-US" dirty="0" err="1" smtClean="0"/>
              <a:t>ptr_Base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ptr_Derived</a:t>
            </a:r>
            <a:r>
              <a:rPr lang="en-US" dirty="0" smtClean="0"/>
              <a:t>-&gt;Out();</a:t>
            </a:r>
          </a:p>
          <a:p>
            <a:pPr>
              <a:buNone/>
            </a:pPr>
            <a:r>
              <a:rPr lang="ru-RU" dirty="0" smtClean="0"/>
              <a:t>Что можно ожидать в этом случае?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Сработает функция производного класса и выведет «</a:t>
            </a:r>
            <a:r>
              <a:rPr lang="en-US" dirty="0" smtClean="0"/>
              <a:t>Derived class</a:t>
            </a:r>
            <a:r>
              <a:rPr lang="ru-RU" dirty="0" smtClean="0"/>
              <a:t>».</a:t>
            </a:r>
          </a:p>
          <a:p>
            <a:pPr>
              <a:buNone/>
            </a:pPr>
            <a:r>
              <a:rPr lang="ru-RU" dirty="0" smtClean="0"/>
              <a:t>А что будет при вызове </a:t>
            </a:r>
            <a:r>
              <a:rPr lang="en-US" dirty="0" err="1" smtClean="0"/>
              <a:t>ptr_Base</a:t>
            </a:r>
            <a:r>
              <a:rPr lang="en-US" dirty="0" smtClean="0"/>
              <a:t>-&gt;Out();</a:t>
            </a:r>
            <a:r>
              <a:rPr lang="ru-RU" dirty="0" smtClean="0"/>
              <a:t> ?</a:t>
            </a:r>
          </a:p>
          <a:p>
            <a:pPr>
              <a:buNone/>
            </a:pPr>
            <a:r>
              <a:rPr lang="ru-RU" dirty="0" smtClean="0"/>
              <a:t>В данном случае вывод будет: «</a:t>
            </a:r>
            <a:r>
              <a:rPr lang="en-US" dirty="0" smtClean="0"/>
              <a:t>Base class</a:t>
            </a:r>
            <a:r>
              <a:rPr lang="ru-RU" dirty="0" smtClean="0"/>
              <a:t>».</a:t>
            </a:r>
          </a:p>
          <a:p>
            <a:pPr>
              <a:buNone/>
            </a:pPr>
            <a:r>
              <a:rPr lang="ru-RU" dirty="0" smtClean="0"/>
              <a:t>Ничего странного, ничего не обычного.</a:t>
            </a:r>
          </a:p>
          <a:p>
            <a:pPr>
              <a:buNone/>
            </a:pPr>
            <a:r>
              <a:rPr lang="ru-RU" dirty="0" smtClean="0"/>
              <a:t>Изменим несколько объявления:</a:t>
            </a:r>
          </a:p>
          <a:p>
            <a:pPr>
              <a:buNone/>
            </a:pPr>
            <a:r>
              <a:rPr lang="en-US" dirty="0" smtClean="0"/>
              <a:t>Base *</a:t>
            </a:r>
            <a:r>
              <a:rPr lang="en-US" dirty="0" err="1" smtClean="0"/>
              <a:t>ptr_Base</a:t>
            </a:r>
            <a:r>
              <a:rPr lang="en-US" dirty="0" smtClean="0"/>
              <a:t> = new Derived();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Такое объявление также допустимо, указатель на базовый класс инициализируется значением указателя на производный. </a:t>
            </a:r>
          </a:p>
          <a:p>
            <a:pPr>
              <a:buNone/>
            </a:pPr>
            <a:r>
              <a:rPr lang="ru-RU" dirty="0" smtClean="0"/>
              <a:t>Вызов </a:t>
            </a:r>
            <a:r>
              <a:rPr lang="en-US" dirty="0" err="1" smtClean="0"/>
              <a:t>ptr_Base</a:t>
            </a:r>
            <a:r>
              <a:rPr lang="en-US" dirty="0" smtClean="0"/>
              <a:t>-&gt;Out();</a:t>
            </a:r>
            <a:r>
              <a:rPr lang="ru-RU" dirty="0" smtClean="0"/>
              <a:t> приведет к активизации функции базового класса.</a:t>
            </a:r>
          </a:p>
          <a:p>
            <a:pPr>
              <a:buNone/>
            </a:pPr>
            <a:r>
              <a:rPr lang="ru-RU" dirty="0" smtClean="0"/>
              <a:t>Для того чтобы активизировать функцию производного класса, функцию базового класса нужно описать как виртуальную:  </a:t>
            </a:r>
            <a:r>
              <a:rPr lang="en-US" dirty="0" smtClean="0"/>
              <a:t>virtual void Out();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проявление полиморфизма в С++.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Операция </a:t>
            </a:r>
            <a:r>
              <a:rPr lang="en-US" i="1" dirty="0" err="1" smtClean="0"/>
              <a:t>dynamic_cast</a:t>
            </a:r>
            <a:endParaRPr lang="en-US" i="1" dirty="0" smtClean="0"/>
          </a:p>
          <a:p>
            <a:pPr>
              <a:buNone/>
            </a:pPr>
            <a:r>
              <a:rPr lang="ru-RU" dirty="0" smtClean="0"/>
              <a:t>Эта операция используется в основном для преобразования указателей и ссылок на объекты базового типа в указатели и ссылки на производный тип. При этом во время выполнения программы появляется возможность проверки (контроля) допустимости преобразований.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Несложно догадаться, что преобразования будут выполняться в период выполнения программы. </a:t>
            </a:r>
          </a:p>
          <a:p>
            <a:pPr>
              <a:buNone/>
            </a:pPr>
            <a:r>
              <a:rPr lang="ru-RU" dirty="0" smtClean="0"/>
              <a:t>Общий формат операции: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i="1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dynamic_cast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ru-RU" dirty="0" smtClean="0">
                <a:solidFill>
                  <a:srgbClr val="FF0000"/>
                </a:solidFill>
              </a:rPr>
              <a:t>тип</a:t>
            </a:r>
            <a:r>
              <a:rPr lang="en-US" dirty="0" smtClean="0">
                <a:solidFill>
                  <a:srgbClr val="FF0000"/>
                </a:solidFill>
              </a:rPr>
              <a:t>&gt;(</a:t>
            </a:r>
            <a:r>
              <a:rPr lang="ru-RU" dirty="0" smtClean="0">
                <a:solidFill>
                  <a:srgbClr val="FF0000"/>
                </a:solidFill>
              </a:rPr>
              <a:t>выражение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Выражение должно быть указателем или ссылкой на класс, тип – базовым или производным для данного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В случае успешного выполнения операции формируется результат заданного типа, в противном случае для указателей результат равен нулю, а для ссылок порождается исключение </a:t>
            </a:r>
            <a:r>
              <a:rPr lang="en-US" dirty="0" err="1" smtClean="0"/>
              <a:t>bad_cast</a:t>
            </a:r>
            <a:r>
              <a:rPr lang="ru-RU" dirty="0" smtClean="0"/>
              <a:t>. Если заданный тип не относится к одной иерархии, преобразования не допускаются.</a:t>
            </a:r>
          </a:p>
          <a:p>
            <a:pPr>
              <a:buNone/>
            </a:pPr>
            <a:r>
              <a:rPr lang="ru-RU" dirty="0" smtClean="0"/>
              <a:t>Все дальнейшие рассуждения при рассмотрении наследования и полиморфизма.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Операция </a:t>
            </a:r>
            <a:r>
              <a:rPr lang="en-US" i="1" dirty="0" err="1" smtClean="0"/>
              <a:t>reinterpret_cast</a:t>
            </a:r>
            <a:endParaRPr lang="en-US" i="1" dirty="0" smtClean="0"/>
          </a:p>
          <a:p>
            <a:pPr>
              <a:buNone/>
            </a:pPr>
            <a:r>
              <a:rPr lang="ru-RU" dirty="0" smtClean="0"/>
              <a:t>Операция </a:t>
            </a:r>
            <a:r>
              <a:rPr lang="en-US" dirty="0" err="1" smtClean="0"/>
              <a:t>reinterpret_cast</a:t>
            </a:r>
            <a:r>
              <a:rPr lang="ru-RU" dirty="0" smtClean="0"/>
              <a:t> применяется для преобразования не связанных между собой типов, например, указателе	 в целые типы или наоборот, а также указателей типа </a:t>
            </a:r>
            <a:r>
              <a:rPr lang="en-US" dirty="0" smtClean="0"/>
              <a:t>void </a:t>
            </a:r>
            <a:r>
              <a:rPr lang="ru-RU" dirty="0" smtClean="0"/>
              <a:t>в конкретный тип. При этом внутреннее представление данных не меняется, меняется только точка зрения компилятора на данные.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str_int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string </a:t>
            </a:r>
            <a:r>
              <a:rPr lang="en-US" dirty="0" err="1" smtClean="0"/>
              <a:t>str_string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(int </a:t>
            </a:r>
            <a:r>
              <a:rPr lang="en-US" dirty="0" err="1" smtClean="0"/>
              <a:t>s_i</a:t>
            </a:r>
            <a:r>
              <a:rPr lang="en-US" dirty="0" smtClean="0"/>
              <a:t>, string </a:t>
            </a:r>
            <a:r>
              <a:rPr lang="en-US" dirty="0" err="1" smtClean="0"/>
              <a:t>s_s</a:t>
            </a:r>
            <a:r>
              <a:rPr lang="en-US" dirty="0" smtClean="0"/>
              <a:t>):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str_int</a:t>
            </a:r>
            <a:r>
              <a:rPr lang="en-US" dirty="0" smtClean="0"/>
              <a:t>(</a:t>
            </a:r>
            <a:r>
              <a:rPr lang="en-US" dirty="0" err="1" smtClean="0"/>
              <a:t>s_i</a:t>
            </a:r>
            <a:r>
              <a:rPr lang="en-US" dirty="0" smtClean="0"/>
              <a:t>), </a:t>
            </a:r>
            <a:r>
              <a:rPr lang="en-US" dirty="0" err="1" smtClean="0"/>
              <a:t>str_string</a:t>
            </a:r>
            <a:r>
              <a:rPr lang="en-US" dirty="0" smtClean="0"/>
              <a:t>(</a:t>
            </a:r>
            <a:r>
              <a:rPr lang="en-US" dirty="0" err="1" smtClean="0"/>
              <a:t>s_s</a:t>
            </a:r>
            <a:r>
              <a:rPr lang="en-US" dirty="0" smtClean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str_int</a:t>
            </a:r>
            <a:r>
              <a:rPr lang="en-US" dirty="0" smtClean="0"/>
              <a:t> &lt;&lt; ' ' &lt;&lt; </a:t>
            </a:r>
            <a:r>
              <a:rPr lang="en-US" dirty="0" err="1" smtClean="0"/>
              <a:t>str_string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Операция </a:t>
            </a:r>
            <a:r>
              <a:rPr lang="en-US" i="1" dirty="0" err="1" smtClean="0"/>
              <a:t>static_cast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Операция </a:t>
            </a:r>
            <a:r>
              <a:rPr lang="en-US" dirty="0" err="1" smtClean="0"/>
              <a:t>static_cast</a:t>
            </a:r>
            <a:r>
              <a:rPr lang="ru-RU" dirty="0" smtClean="0"/>
              <a:t> используется на этапе компиляции между:</a:t>
            </a:r>
          </a:p>
          <a:p>
            <a:pPr>
              <a:buNone/>
            </a:pPr>
            <a:r>
              <a:rPr lang="ru-RU" dirty="0" smtClean="0"/>
              <a:t>	- целыми типами;</a:t>
            </a:r>
          </a:p>
          <a:p>
            <a:pPr>
              <a:buNone/>
            </a:pPr>
            <a:r>
              <a:rPr lang="ru-RU" dirty="0" smtClean="0"/>
              <a:t>	- целыми и вещественными;</a:t>
            </a:r>
          </a:p>
          <a:p>
            <a:pPr>
              <a:buNone/>
            </a:pPr>
            <a:r>
              <a:rPr lang="ru-RU" dirty="0" smtClean="0"/>
              <a:t>	- целыми и перечислимыми;</a:t>
            </a:r>
          </a:p>
          <a:p>
            <a:pPr>
              <a:buNone/>
            </a:pPr>
            <a:r>
              <a:rPr lang="ru-RU" dirty="0" smtClean="0"/>
              <a:t>	- указателями и ссылками на объекты одной иерархии, при условии, что оно однозначно и  не связанно с понижающим преобразованием виртуального базового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Далее использование объекта этого типа через указатель на тип </a:t>
            </a:r>
            <a:r>
              <a:rPr lang="en-US" dirty="0" smtClean="0"/>
              <a:t>void *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str</a:t>
            </a:r>
            <a:r>
              <a:rPr lang="en-US" dirty="0" smtClean="0"/>
              <a:t>(120, "string");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*</a:t>
            </a:r>
            <a:r>
              <a:rPr lang="en-US" dirty="0" err="1" smtClean="0"/>
              <a:t>ptr_void</a:t>
            </a:r>
            <a:r>
              <a:rPr lang="en-US" dirty="0" smtClean="0"/>
              <a:t> = &amp;</a:t>
            </a:r>
            <a:r>
              <a:rPr lang="en-US" dirty="0" err="1" smtClean="0"/>
              <a:t>str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reinterpret_cast</a:t>
            </a:r>
            <a:r>
              <a:rPr lang="en-US" dirty="0" smtClean="0"/>
              <a:t>&lt;</a:t>
            </a:r>
            <a:r>
              <a:rPr lang="en-US" dirty="0" err="1" smtClean="0"/>
              <a:t>Struct</a:t>
            </a:r>
            <a:r>
              <a:rPr lang="en-US" dirty="0" smtClean="0"/>
              <a:t> *&gt;(</a:t>
            </a:r>
            <a:r>
              <a:rPr lang="en-US" dirty="0" err="1" smtClean="0"/>
              <a:t>ptr_void</a:t>
            </a:r>
            <a:r>
              <a:rPr lang="en-US" dirty="0" smtClean="0"/>
              <a:t>)-&gt;Out();</a:t>
            </a:r>
          </a:p>
          <a:p>
            <a:pPr>
              <a:buNone/>
            </a:pPr>
            <a:r>
              <a:rPr lang="ru-RU" dirty="0" smtClean="0"/>
              <a:t>Этот пример того, что не следует делать в практическом программировании, поскольку результат операции останется на совести программиста.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Практическое использование этого оператора при форматированном вводе-выводе числовых величин.</a:t>
            </a:r>
          </a:p>
          <a:p>
            <a:pPr>
              <a:buNone/>
            </a:pPr>
            <a:r>
              <a:rPr lang="en-US" dirty="0" smtClean="0"/>
              <a:t>	#include&lt;</a:t>
            </a:r>
            <a:r>
              <a:rPr lang="en-US" dirty="0" err="1" smtClean="0"/>
              <a:t>fstream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	#include&lt;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	const int MAX = 100;</a:t>
            </a:r>
          </a:p>
          <a:p>
            <a:pPr>
              <a:buNone/>
            </a:pPr>
            <a:r>
              <a:rPr lang="en-US" dirty="0" smtClean="0"/>
              <a:t>	int buffer[MAX];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создаем выходной поток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ofstream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(“data.dat”, </a:t>
            </a:r>
            <a:r>
              <a:rPr lang="en-US" dirty="0" err="1" smtClean="0"/>
              <a:t>ios</a:t>
            </a:r>
            <a:r>
              <a:rPr lang="en-US" dirty="0" smtClean="0"/>
              <a:t>::binary);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записываем в него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os.write</a:t>
            </a:r>
            <a:r>
              <a:rPr lang="en-US" dirty="0" smtClean="0"/>
              <a:t>(</a:t>
            </a:r>
            <a:r>
              <a:rPr lang="en-US" dirty="0" err="1" smtClean="0"/>
              <a:t>reinterpret_cast</a:t>
            </a:r>
            <a:r>
              <a:rPr lang="en-US" dirty="0" smtClean="0"/>
              <a:t>&lt;char *&gt;(buffer),</a:t>
            </a:r>
          </a:p>
          <a:p>
            <a:pPr>
              <a:buNone/>
            </a:pPr>
            <a:r>
              <a:rPr lang="en-US" dirty="0" smtClean="0"/>
              <a:t>	Max*</a:t>
            </a:r>
            <a:r>
              <a:rPr lang="en-US" dirty="0" err="1" smtClean="0"/>
              <a:t>sizeof</a:t>
            </a:r>
            <a:r>
              <a:rPr lang="en-US" dirty="0" smtClean="0"/>
              <a:t>(int));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закрываем поток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os.close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данном случае использование оператора </a:t>
            </a:r>
            <a:r>
              <a:rPr lang="en-US" dirty="0" err="1" smtClean="0"/>
              <a:t>reinterpret_cast</a:t>
            </a:r>
            <a:r>
              <a:rPr lang="ru-RU" dirty="0" smtClean="0"/>
              <a:t> вполне оправдано, поскольку его действие позволяет существенно сократить ресурсы памяти.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Исключительная ситуация или исключение – это возникновение непредвиденной или аварийной события, которое может порождаться самыми различными причинами, например из-за недостаточности распределяемых ресурсов. Эти средства можно использовать для обработки ошибок, возникающих при работе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Ошибку в программе следует рассматривать как частный случай исключительной ситуации.</a:t>
            </a:r>
          </a:p>
          <a:p>
            <a:pPr>
              <a:buNone/>
            </a:pPr>
            <a:r>
              <a:rPr lang="ru-RU" dirty="0" smtClean="0"/>
              <a:t>Если не использовать средств обработки исключений, то программа завершается с выдачей сообщения об ошибке. Обработка же исключения дает возможность продолжить выполнение программы и кроме того, позволит диагностировать исключение.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Общий механизм обработки исключений</a:t>
            </a:r>
          </a:p>
          <a:p>
            <a:pPr>
              <a:buNone/>
            </a:pPr>
            <a:r>
              <a:rPr lang="ru-RU" dirty="0" smtClean="0"/>
              <a:t>Формат программного кода, в котором может произойти ошибка, должен входить в </a:t>
            </a:r>
            <a:r>
              <a:rPr lang="ru-RU" i="1" dirty="0" smtClean="0"/>
              <a:t>контролируемый блок</a:t>
            </a:r>
            <a:r>
              <a:rPr lang="ru-RU" dirty="0" smtClean="0"/>
              <a:t>. Контролируемый блок представляет собой составной оператор, перед которым записано служебное слово </a:t>
            </a:r>
            <a:r>
              <a:rPr lang="en-US" dirty="0" smtClean="0"/>
              <a:t>try</a:t>
            </a:r>
            <a:r>
              <a:rPr lang="ru-RU" dirty="0" smtClean="0"/>
              <a:t> (проба, тест, испытание). 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Обработка исключительной ситуации реализуется следующим образом: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1. Обработка исключения начинается с проверки появления ошибки (должен предусмотреть разработчик). Во фрагменте программного кода, где обнаружена ошибка, генерируется исключение (обязанность разработчика). Для генерации исключения используют стандартное слово </a:t>
            </a:r>
            <a:r>
              <a:rPr lang="en-US" dirty="0" smtClean="0"/>
              <a:t>throw</a:t>
            </a:r>
            <a:r>
              <a:rPr lang="ru-RU" dirty="0" smtClean="0"/>
              <a:t> (бросать, возбуждать), с параметром, определяющим вид исключения.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Параметр исключения может быть константой, переменной, или объявлением класса и используется для передачи информации об исключении его обработчику.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2. Отыскивается соответствующий обработчик </a:t>
            </a:r>
            <a:r>
              <a:rPr lang="en-US" dirty="0" smtClean="0"/>
              <a:t>(catch)</a:t>
            </a:r>
            <a:r>
              <a:rPr lang="ru-RU" dirty="0" smtClean="0"/>
              <a:t>, ему передается управление и информация об исключении </a:t>
            </a:r>
            <a:r>
              <a:rPr lang="en-US" dirty="0" smtClean="0"/>
              <a:t>(</a:t>
            </a:r>
            <a:r>
              <a:rPr lang="ru-RU" dirty="0" smtClean="0"/>
              <a:t>например из </a:t>
            </a:r>
            <a:r>
              <a:rPr lang="en-US" dirty="0" smtClean="0"/>
              <a:t>throw)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3. Если обработчик исключения не найден, вызывается стандартная функция </a:t>
            </a:r>
            <a:r>
              <a:rPr lang="en-US" dirty="0" smtClean="0"/>
              <a:t>terminate()</a:t>
            </a:r>
            <a:r>
              <a:rPr lang="ru-RU" dirty="0" smtClean="0"/>
              <a:t>, которая в свою очередь вызывает функцию </a:t>
            </a:r>
            <a:r>
              <a:rPr lang="en-US" dirty="0" smtClean="0"/>
              <a:t>abort()</a:t>
            </a:r>
            <a:r>
              <a:rPr lang="ru-RU" dirty="0" smtClean="0"/>
              <a:t>, которая аварийно завершает текущий процесс. Программист может переопределить (перегрузить) функцию </a:t>
            </a:r>
            <a:r>
              <a:rPr lang="en-US" dirty="0" smtClean="0"/>
              <a:t>terminate()</a:t>
            </a:r>
            <a:r>
              <a:rPr lang="ru-RU" dirty="0" smtClean="0"/>
              <a:t> самостоятельно с учетом особенностей исходной задачи.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Формат операции: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static_cast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ru-RU" dirty="0" smtClean="0">
                <a:solidFill>
                  <a:srgbClr val="FF0000"/>
                </a:solidFill>
              </a:rPr>
              <a:t>тип</a:t>
            </a:r>
            <a:r>
              <a:rPr lang="en-US" dirty="0" smtClean="0">
                <a:solidFill>
                  <a:srgbClr val="FF0000"/>
                </a:solidFill>
              </a:rPr>
              <a:t>&gt;(</a:t>
            </a:r>
            <a:r>
              <a:rPr lang="ru-RU" dirty="0" smtClean="0">
                <a:solidFill>
                  <a:srgbClr val="FF0000"/>
                </a:solidFill>
              </a:rPr>
              <a:t>выражение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Результат операции имеет указанный тип, который может быть ссылкой, указателем, арифметическим или перечислимым типом.</a:t>
            </a:r>
          </a:p>
          <a:p>
            <a:pPr>
              <a:buNone/>
            </a:pPr>
            <a:r>
              <a:rPr lang="ru-RU" dirty="0" smtClean="0"/>
              <a:t>При выполнении операции внутреннее представление может быть модифицировано, хотя численное значение остается неизменным.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Синтаксис исключений</a:t>
            </a:r>
          </a:p>
          <a:p>
            <a:pPr>
              <a:buNone/>
            </a:pPr>
            <a:r>
              <a:rPr lang="ru-RU" dirty="0" smtClean="0"/>
              <a:t>Служебное слово </a:t>
            </a:r>
            <a:r>
              <a:rPr lang="en-US" dirty="0" smtClean="0"/>
              <a:t>try</a:t>
            </a:r>
            <a:r>
              <a:rPr lang="ru-RU" dirty="0" smtClean="0"/>
              <a:t> предназначено для обозначения контролируемого блока – кода, в котором может генерироваться исключение. Блок заключен в фигурные скобки: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try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…………….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Блок содержит последовательность операторов, включая вызовы функций, которые  проверяются на возникновение исключения. Такой блок называют защищенным блоком. В рамках защищенного блока должно быть выражение, вызывающее исключение.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Генерация исключения происходит по служебному слову </a:t>
            </a:r>
            <a:r>
              <a:rPr lang="en-US" dirty="0" smtClean="0"/>
              <a:t>throw</a:t>
            </a:r>
            <a:r>
              <a:rPr lang="ru-RU" dirty="0" smtClean="0"/>
              <a:t>, которое  используется либо с выражением, либо без него: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throw[</a:t>
            </a:r>
            <a:r>
              <a:rPr lang="ru-RU" dirty="0" smtClean="0">
                <a:solidFill>
                  <a:srgbClr val="FF0000"/>
                </a:solidFill>
              </a:rPr>
              <a:t> выражение 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/>
              <a:t>Отметим, что служебное слово </a:t>
            </a:r>
            <a:r>
              <a:rPr lang="en-US" dirty="0" smtClean="0"/>
              <a:t>throw</a:t>
            </a:r>
            <a:r>
              <a:rPr lang="ru-RU" dirty="0" smtClean="0"/>
              <a:t> (бросать) было использовано вместо слов </a:t>
            </a:r>
            <a:r>
              <a:rPr lang="en-US" dirty="0" smtClean="0"/>
              <a:t>signal </a:t>
            </a:r>
            <a:r>
              <a:rPr lang="ru-RU" dirty="0" smtClean="0"/>
              <a:t>и </a:t>
            </a:r>
            <a:r>
              <a:rPr lang="en-US" dirty="0" smtClean="0"/>
              <a:t>raise</a:t>
            </a:r>
            <a:r>
              <a:rPr lang="ru-RU" dirty="0" smtClean="0"/>
              <a:t>, так как стандартная С-библиотека уже имеет функции с такими именами.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Тип выражения, стоящего после </a:t>
            </a:r>
            <a:r>
              <a:rPr lang="en-US" dirty="0" smtClean="0"/>
              <a:t>throw</a:t>
            </a:r>
            <a:r>
              <a:rPr lang="ru-RU" dirty="0" smtClean="0"/>
              <a:t>, определяет тип порождаемого исключения.</a:t>
            </a:r>
          </a:p>
          <a:p>
            <a:pPr>
              <a:buNone/>
            </a:pPr>
            <a:r>
              <a:rPr lang="ru-RU" dirty="0" smtClean="0"/>
              <a:t>Тип может быть стандартным или типом, определенный пользователем (класс, структура).</a:t>
            </a:r>
          </a:p>
          <a:p>
            <a:pPr>
              <a:buNone/>
            </a:pPr>
            <a:r>
              <a:rPr lang="ru-RU" dirty="0" smtClean="0"/>
              <a:t>Чаще всего исключение порождается не в самом блоке </a:t>
            </a:r>
            <a:r>
              <a:rPr lang="en-US" dirty="0" smtClean="0"/>
              <a:t>try</a:t>
            </a:r>
            <a:r>
              <a:rPr lang="ru-RU" dirty="0" smtClean="0"/>
              <a:t>, а в функциях, вызываемых в блоке.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При необходимости </a:t>
            </a:r>
            <a:r>
              <a:rPr lang="en-US" dirty="0" smtClean="0"/>
              <a:t>try</a:t>
            </a:r>
            <a:r>
              <a:rPr lang="ru-RU" dirty="0" smtClean="0"/>
              <a:t>-блоки могут вкладываться друг в друга. В этом случае исключение передается на более высокий уровень с помощью </a:t>
            </a:r>
            <a:r>
              <a:rPr lang="en-US" dirty="0" smtClean="0"/>
              <a:t>throw</a:t>
            </a:r>
            <a:r>
              <a:rPr lang="ru-RU" dirty="0" smtClean="0"/>
              <a:t> без выражения.</a:t>
            </a:r>
          </a:p>
          <a:p>
            <a:pPr>
              <a:buNone/>
            </a:pPr>
            <a:r>
              <a:rPr lang="ru-RU" dirty="0" smtClean="0"/>
              <a:t>Обработчик исключения начинается с ключевого слова </a:t>
            </a:r>
            <a:r>
              <a:rPr lang="en-US" dirty="0" err="1" smtClean="0"/>
              <a:t>cath</a:t>
            </a:r>
            <a:r>
              <a:rPr lang="ru-RU" dirty="0" smtClean="0"/>
              <a:t> (перехватить), за которым в круглых скобках следует тип обрабатываемого исключения.</a:t>
            </a:r>
          </a:p>
          <a:p>
            <a:pPr>
              <a:buNone/>
            </a:pPr>
            <a:r>
              <a:rPr lang="ru-RU" dirty="0" smtClean="0"/>
              <a:t>Обработчики обычно располагают за контрольным блоком </a:t>
            </a:r>
            <a:r>
              <a:rPr lang="en-US" dirty="0" smtClean="0"/>
              <a:t>try.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Синтаксис обработчиков напоминает определение функции с одним параметром – типом исключения. Существует три формата исключений.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// </a:t>
            </a:r>
            <a:r>
              <a:rPr lang="ru-RU" dirty="0" smtClean="0"/>
              <a:t>формат 1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catch(</a:t>
            </a:r>
            <a:r>
              <a:rPr lang="ru-RU" dirty="0" smtClean="0"/>
              <a:t> тип имя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// </a:t>
            </a:r>
            <a:r>
              <a:rPr lang="ru-RU" dirty="0" smtClean="0"/>
              <a:t>тело обработчика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}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формат 2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catch(</a:t>
            </a:r>
            <a:r>
              <a:rPr lang="ru-RU" dirty="0" smtClean="0"/>
              <a:t> тип 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// </a:t>
            </a:r>
            <a:r>
              <a:rPr lang="ru-RU" dirty="0" smtClean="0"/>
              <a:t>тело обработчика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}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формат 3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catch(</a:t>
            </a:r>
            <a:r>
              <a:rPr lang="ru-RU" dirty="0" smtClean="0"/>
              <a:t>  … 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// </a:t>
            </a:r>
            <a:r>
              <a:rPr lang="ru-RU" dirty="0" smtClean="0"/>
              <a:t>тело обработчика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Первый формат применяется, когда имя параметра используется в теле обработчика для выполнения каких-либо действий. Чаще всего – это вывод об исключении.</a:t>
            </a:r>
          </a:p>
          <a:p>
            <a:pPr>
              <a:buNone/>
            </a:pPr>
            <a:r>
              <a:rPr lang="ru-RU" dirty="0" smtClean="0"/>
              <a:t>Второй формат не предусматривает использование информации об исключении, его роль играет только тип.</a:t>
            </a:r>
          </a:p>
          <a:p>
            <a:pPr>
              <a:buNone/>
            </a:pPr>
            <a:r>
              <a:rPr lang="ru-RU" dirty="0" smtClean="0"/>
              <a:t>Третий формат обозначает, что обработчик перехватывает все исключения.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Обычно обработчики по третьему формату записывают в самую последнюю очередь, то есть « в противном случае».</a:t>
            </a:r>
          </a:p>
          <a:p>
            <a:pPr algn="ctr">
              <a:buNone/>
            </a:pPr>
            <a:r>
              <a:rPr lang="ru-RU" b="1" dirty="0" smtClean="0"/>
              <a:t>Перехват исключений</a:t>
            </a:r>
          </a:p>
          <a:p>
            <a:pPr>
              <a:buNone/>
            </a:pPr>
            <a:r>
              <a:rPr lang="ru-RU" dirty="0" smtClean="0"/>
              <a:t>Когда с помощью </a:t>
            </a:r>
            <a:r>
              <a:rPr lang="en-US" dirty="0" smtClean="0"/>
              <a:t>throw</a:t>
            </a:r>
            <a:r>
              <a:rPr lang="ru-RU" dirty="0" smtClean="0"/>
              <a:t> генерируется исключение, функция исполнительной системы С++ выполняет следующие действия: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1. Создается копия выражение - параметра из </a:t>
            </a:r>
            <a:r>
              <a:rPr lang="en-US" dirty="0" smtClean="0"/>
              <a:t>throw</a:t>
            </a:r>
            <a:r>
              <a:rPr lang="ru-RU" dirty="0" smtClean="0"/>
              <a:t> в виде статического объекта, который существует до тех пор, пока не исключение не будет обработано.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2. В поисках подходящего обработчика исключения раскручивается стек. При раскрутке стека вызываются деструкторы локальных объектов, выходящих из области действия и деструкторы копий аргументов классов, передаваемых по значению.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f = 100;</a:t>
            </a:r>
          </a:p>
          <a:p>
            <a:pPr>
              <a:buNone/>
            </a:pPr>
            <a:r>
              <a:rPr lang="en-US" dirty="0" smtClean="0"/>
              <a:t>	int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&lt;int&gt;(f);</a:t>
            </a:r>
          </a:p>
          <a:p>
            <a:pPr>
              <a:buNone/>
            </a:pPr>
            <a:r>
              <a:rPr lang="ru-RU" dirty="0" smtClean="0"/>
              <a:t>Преобразования подобного рода должны иметь серьезное основание. Результат преобразования остается на совести программиста.</a:t>
            </a:r>
          </a:p>
          <a:p>
            <a:pPr>
              <a:buNone/>
            </a:pPr>
            <a:r>
              <a:rPr lang="ru-RU" dirty="0" smtClean="0"/>
              <a:t>Перечисленные преобразования попробуйте самостоятельно.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3. Передается статический объект (копию выражения из </a:t>
            </a:r>
            <a:r>
              <a:rPr lang="en-US" dirty="0" smtClean="0"/>
              <a:t>throw</a:t>
            </a:r>
            <a:r>
              <a:rPr lang="ru-RU" dirty="0" smtClean="0"/>
              <a:t>) и передается управление обработчику, имеющему параметр, совместимый по типу с этим объектом.</a:t>
            </a:r>
          </a:p>
          <a:p>
            <a:pPr>
              <a:buNone/>
            </a:pPr>
            <a:r>
              <a:rPr lang="ru-RU" dirty="0" smtClean="0"/>
              <a:t>Обработчик считается найденным, если тип выражения, указанного после </a:t>
            </a:r>
            <a:r>
              <a:rPr lang="en-US" dirty="0" smtClean="0"/>
              <a:t>throw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тот же, что и тип в параметре </a:t>
            </a:r>
            <a:r>
              <a:rPr lang="en-US" dirty="0" smtClean="0"/>
              <a:t>catch</a:t>
            </a:r>
            <a:r>
              <a:rPr lang="ru-RU" dirty="0" smtClean="0"/>
              <a:t> (параметр может быть типа Т, или Т</a:t>
            </a:r>
            <a:r>
              <a:rPr lang="en-US" dirty="0" smtClean="0"/>
              <a:t>&amp;, </a:t>
            </a:r>
            <a:r>
              <a:rPr lang="ru-RU" dirty="0" smtClean="0"/>
              <a:t>или </a:t>
            </a:r>
            <a:r>
              <a:rPr lang="en-US" dirty="0" smtClean="0"/>
              <a:t>const T&amp;</a:t>
            </a:r>
            <a:r>
              <a:rPr lang="ru-RU" dirty="0" smtClean="0"/>
              <a:t>, где Т – тип исключения);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является производным от указанного в параметре </a:t>
            </a:r>
            <a:r>
              <a:rPr lang="en-US" dirty="0" smtClean="0"/>
              <a:t>catch</a:t>
            </a:r>
            <a:r>
              <a:rPr lang="ru-RU" dirty="0" smtClean="0"/>
              <a:t> (если наследование производилось с ключом </a:t>
            </a:r>
            <a:r>
              <a:rPr lang="en-US" dirty="0" smtClean="0"/>
              <a:t>public</a:t>
            </a:r>
            <a:r>
              <a:rPr lang="ru-RU" dirty="0" smtClean="0"/>
              <a:t>);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является указателем, который может быть преобразован по стандартным правилам преобразования к  типу указателя в параметре </a:t>
            </a:r>
            <a:r>
              <a:rPr lang="en-US" dirty="0" smtClean="0"/>
              <a:t>catch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mtClean="0"/>
              <a:t>*Простой </a:t>
            </a:r>
            <a:r>
              <a:rPr lang="ru-RU" dirty="0" smtClean="0"/>
              <a:t>пример:</a:t>
            </a:r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d, m;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 err="1"/>
              <a:t>dp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 smtClean="0"/>
              <a:t>try</a:t>
            </a:r>
            <a:endParaRPr lang="en-US" dirty="0"/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d "; </a:t>
            </a:r>
            <a:r>
              <a:rPr lang="en-US" dirty="0" err="1"/>
              <a:t>cin</a:t>
            </a:r>
            <a:r>
              <a:rPr lang="en-US" dirty="0"/>
              <a:t> &gt;&gt; d;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m "; </a:t>
            </a:r>
            <a:r>
              <a:rPr lang="en-US" dirty="0" err="1"/>
              <a:t>cin</a:t>
            </a:r>
            <a:r>
              <a:rPr lang="en-US" dirty="0"/>
              <a:t> &gt;&gt; m;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if(m </a:t>
            </a:r>
            <a:r>
              <a:rPr lang="en-US" dirty="0"/>
              <a:t>&lt;= 0) throw d;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/>
              <a:t>dp</a:t>
            </a:r>
            <a:r>
              <a:rPr lang="en-US" dirty="0"/>
              <a:t> = double(d)/double(m);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</a:t>
            </a:r>
            <a:r>
              <a:rPr lang="en-US" dirty="0" err="1"/>
              <a:t>dp</a:t>
            </a:r>
            <a:r>
              <a:rPr lang="en-US" dirty="0"/>
              <a:t>: " &lt;&lt; </a:t>
            </a:r>
            <a:r>
              <a:rPr lang="en-US" dirty="0" err="1"/>
              <a:t>dp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catch(int e)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e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Более сложный пример.  Рассмотрим класс.</a:t>
            </a:r>
          </a:p>
          <a:p>
            <a:pPr>
              <a:buNone/>
            </a:pPr>
            <a:r>
              <a:rPr lang="en-US" dirty="0"/>
              <a:t>class Hello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Hello</a:t>
            </a:r>
            <a:r>
              <a:rPr lang="en-US" dirty="0"/>
              <a:t>()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Hello! "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~</a:t>
            </a:r>
            <a:r>
              <a:rPr lang="en-US" dirty="0"/>
              <a:t>Hello()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Bye! "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И две функции:</a:t>
            </a:r>
          </a:p>
          <a:p>
            <a:pPr>
              <a:buNone/>
            </a:pPr>
            <a:r>
              <a:rPr lang="en-US" dirty="0"/>
              <a:t>void func_1()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ifstream</a:t>
            </a:r>
            <a:r>
              <a:rPr lang="en-US" dirty="0" smtClean="0"/>
              <a:t> </a:t>
            </a:r>
            <a:r>
              <a:rPr lang="en-US" dirty="0"/>
              <a:t>ifs("\\INVALID\\FILE\\NAME");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</a:t>
            </a:r>
            <a:r>
              <a:rPr lang="en-US" dirty="0"/>
              <a:t>(!ifs)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</a:t>
            </a:r>
            <a:r>
              <a:rPr lang="ru-RU" dirty="0"/>
              <a:t>Генерация исключения 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throw</a:t>
            </a:r>
            <a:r>
              <a:rPr lang="ru-RU" dirty="0" smtClean="0"/>
              <a:t> </a:t>
            </a:r>
            <a:r>
              <a:rPr lang="ru-RU" dirty="0"/>
              <a:t>" Ошибка открытия файла! \</a:t>
            </a:r>
            <a:r>
              <a:rPr lang="ru-RU" dirty="0" err="1" smtClean="0"/>
              <a:t>n\n</a:t>
            </a:r>
            <a:r>
              <a:rPr lang="ru-RU" dirty="0" smtClean="0"/>
              <a:t> ";</a:t>
            </a:r>
            <a:endParaRPr lang="ru-RU" dirty="0"/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void func_2()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Hello </a:t>
            </a:r>
            <a:r>
              <a:rPr lang="en-US" dirty="0"/>
              <a:t>H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// 	</a:t>
            </a:r>
            <a:r>
              <a:rPr lang="ru-RU" dirty="0" smtClean="0"/>
              <a:t>Вызов функции, генерирующую исключение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func_1</a:t>
            </a:r>
            <a:r>
              <a:rPr lang="en-US" dirty="0"/>
              <a:t>();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try</a:t>
            </a:r>
            <a:endParaRPr lang="en-US" dirty="0"/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func_2</a:t>
            </a:r>
            <a:r>
              <a:rPr lang="en-US" dirty="0"/>
              <a:t>();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cout</a:t>
            </a:r>
            <a:r>
              <a:rPr lang="ru-RU" dirty="0" smtClean="0"/>
              <a:t> </a:t>
            </a:r>
            <a:r>
              <a:rPr lang="ru-RU" dirty="0"/>
              <a:t>&lt;&lt; " Выход из </a:t>
            </a:r>
            <a:r>
              <a:rPr lang="ru-RU" dirty="0" err="1"/>
              <a:t>try</a:t>
            </a:r>
            <a:r>
              <a:rPr lang="ru-RU" dirty="0"/>
              <a:t> блока " &lt;&lt; </a:t>
            </a:r>
            <a:r>
              <a:rPr lang="ru-RU" dirty="0" err="1"/>
              <a:t>endl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catch(const </a:t>
            </a:r>
            <a:r>
              <a:rPr lang="en-US" dirty="0"/>
              <a:t>char *s)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</a:t>
            </a:r>
            <a:r>
              <a:rPr lang="en-US" dirty="0" err="1"/>
              <a:t>Обработчик</a:t>
            </a:r>
            <a:r>
              <a:rPr lang="en-US" dirty="0"/>
              <a:t> const char * " &lt;&lt; s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catch( ... 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cout</a:t>
            </a:r>
            <a:r>
              <a:rPr lang="ru-RU" dirty="0" smtClean="0"/>
              <a:t> &lt;&lt; " Обработчик остальных 	исключений "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20;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Мы же рассмотрим пример преобразований в иерархии родственных классов, что для нас имеет больший интерес.</a:t>
            </a:r>
          </a:p>
          <a:p>
            <a:pPr>
              <a:buNone/>
            </a:pPr>
            <a:r>
              <a:rPr lang="ru-RU" dirty="0" smtClean="0"/>
              <a:t>Рассмотрим пример простой иерархии.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base;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en-US" dirty="0" smtClean="0"/>
              <a:t>void Base::Out()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Base class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Derived : 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derived;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Derived():Base(){};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en-US" dirty="0" smtClean="0"/>
              <a:t>void Derived::Out()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Derived class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Рассмотрим несколько примеров преобразований между этими классами.</a:t>
            </a:r>
          </a:p>
          <a:p>
            <a:pPr>
              <a:buNone/>
            </a:pPr>
            <a:r>
              <a:rPr lang="ru-RU" dirty="0" smtClean="0"/>
              <a:t>Преобразования «вверх», то есть от объекта производного типа к типу базового класса, относятся к стандартным преобразованиям и не требуют явных преобразований. Например,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</a:t>
            </a:r>
            <a:r>
              <a:rPr lang="en-US" dirty="0" err="1" smtClean="0"/>
              <a:t>base</a:t>
            </a:r>
            <a:r>
              <a:rPr lang="en-US" dirty="0" smtClean="0"/>
              <a:t> = 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Выражение </a:t>
            </a:r>
            <a:r>
              <a:rPr lang="en-US" dirty="0" smtClean="0"/>
              <a:t>Base </a:t>
            </a:r>
            <a:r>
              <a:rPr lang="en-US" dirty="0" err="1" smtClean="0"/>
              <a:t>base</a:t>
            </a:r>
            <a:r>
              <a:rPr lang="en-US" dirty="0" smtClean="0"/>
              <a:t> = </a:t>
            </a:r>
            <a:r>
              <a:rPr lang="en-US" dirty="0" err="1" smtClean="0"/>
              <a:t>der</a:t>
            </a:r>
            <a:r>
              <a:rPr lang="en-US" dirty="0" smtClean="0"/>
              <a:t>; </a:t>
            </a:r>
            <a:r>
              <a:rPr lang="ru-RU" dirty="0" smtClean="0"/>
              <a:t>вполне оправдано, хотя правильнее (понятней) была бы запись: </a:t>
            </a:r>
            <a:r>
              <a:rPr lang="en-US" dirty="0" smtClean="0"/>
              <a:t>Base </a:t>
            </a:r>
            <a:r>
              <a:rPr lang="en-US" dirty="0" err="1" smtClean="0"/>
              <a:t>base</a:t>
            </a:r>
            <a:r>
              <a:rPr lang="en-US" dirty="0" smtClean="0"/>
              <a:t> = (Base)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или </a:t>
            </a:r>
            <a:r>
              <a:rPr lang="en-US" dirty="0" smtClean="0"/>
              <a:t>Base </a:t>
            </a:r>
            <a:r>
              <a:rPr lang="en-US" dirty="0" err="1" smtClean="0"/>
              <a:t>base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&lt;Base&gt;(</a:t>
            </a:r>
            <a:r>
              <a:rPr lang="en-US" dirty="0" err="1" smtClean="0"/>
              <a:t>der</a:t>
            </a:r>
            <a:r>
              <a:rPr lang="en-US" dirty="0" smtClean="0"/>
              <a:t>);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Как было сказано, что преобразования «вверх» относятся к стандартным, то последнее преобразование не является обязательным.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1197</Words>
  <Application>Microsoft Office PowerPoint</Application>
  <PresentationFormat>Экран (4:3)</PresentationFormat>
  <Paragraphs>285</Paragraphs>
  <Slides>56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57" baseType="lpstr">
      <vt:lpstr>Тема Office</vt:lpstr>
      <vt:lpstr>Преобразования в стиле С++ Обработка исключительных ситуаций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Преобразования в стиле языка С++ 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Преобразования в стиле С++ Обработка исключительных ситуаций</dc:title>
  <dc:creator>Игорь</dc:creator>
  <cp:lastModifiedBy>user</cp:lastModifiedBy>
  <cp:revision>97</cp:revision>
  <dcterms:created xsi:type="dcterms:W3CDTF">2020-11-14T14:11:14Z</dcterms:created>
  <dcterms:modified xsi:type="dcterms:W3CDTF">2020-11-17T13:22:19Z</dcterms:modified>
</cp:coreProperties>
</file>