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6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54ED3-81B6-497D-96E2-E3242D1C517B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5EB7B-5596-41CB-8195-4164BF84D1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Модульное программирование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Перегрузка функций, шаблоны функций, директивы </a:t>
            </a:r>
            <a:r>
              <a:rPr lang="ru-RU" smtClean="0"/>
              <a:t>препроцесора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функций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- функции не могут быть перегруженными, если описание их параметров отличается только модификатором </a:t>
            </a:r>
            <a:r>
              <a:rPr lang="en-US" dirty="0" smtClean="0"/>
              <a:t>const</a:t>
            </a:r>
            <a:r>
              <a:rPr lang="ru-RU" dirty="0" smtClean="0"/>
              <a:t> или использованием ссылки.</a:t>
            </a:r>
          </a:p>
          <a:p>
            <a:pPr>
              <a:buNone/>
            </a:pPr>
            <a:r>
              <a:rPr lang="ru-RU" dirty="0" smtClean="0"/>
              <a:t>С перегрузкой функций мы встретимся при перегрузке операций в классах.</a:t>
            </a:r>
          </a:p>
          <a:p>
            <a:pPr>
              <a:buNone/>
            </a:pPr>
            <a:r>
              <a:rPr lang="ru-RU" dirty="0" smtClean="0"/>
              <a:t>Перегрузку функций часто называют слабой формой полиморфизма.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Шаблоны функций</a:t>
            </a:r>
          </a:p>
          <a:p>
            <a:pPr>
              <a:buNone/>
            </a:pPr>
            <a:r>
              <a:rPr lang="ru-RU" dirty="0" smtClean="0"/>
              <a:t>В С++ есть мощное средство параметризации алгоритма – шаблоны функций. С помощью него можно определять алгоритм, который применим к различным типам данных, а конкретный тип данных передается функции в виде параметров на этапе компиляции.</a:t>
            </a:r>
          </a:p>
          <a:p>
            <a:pPr>
              <a:buNone/>
            </a:pPr>
            <a:r>
              <a:rPr lang="ru-RU" dirty="0" smtClean="0"/>
              <a:t>Шаблонные функции автоматически перегружают самих себя.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Общий формат объявления шаблонной функции: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template&lt;class Type&gt; </a:t>
            </a:r>
            <a:r>
              <a:rPr lang="ru-RU" dirty="0" smtClean="0">
                <a:solidFill>
                  <a:srgbClr val="FF0000"/>
                </a:solidFill>
              </a:rPr>
              <a:t>заголовок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// </a:t>
            </a:r>
            <a:r>
              <a:rPr lang="ru-RU" dirty="0" smtClean="0">
                <a:solidFill>
                  <a:srgbClr val="FF0000"/>
                </a:solidFill>
              </a:rPr>
              <a:t>тело функции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&lt;class Type&gt;</a:t>
            </a:r>
            <a:r>
              <a:rPr lang="ru-RU" dirty="0" smtClean="0"/>
              <a:t> - список параметров шаблона.</a:t>
            </a:r>
          </a:p>
          <a:p>
            <a:pPr>
              <a:buNone/>
            </a:pPr>
            <a:r>
              <a:rPr lang="ru-RU" dirty="0" smtClean="0"/>
              <a:t>Слово </a:t>
            </a:r>
            <a:r>
              <a:rPr lang="en-US" dirty="0" smtClean="0"/>
              <a:t>class</a:t>
            </a:r>
            <a:r>
              <a:rPr lang="ru-RU" dirty="0" smtClean="0"/>
              <a:t> в списке заменимо на слово </a:t>
            </a:r>
            <a:r>
              <a:rPr lang="en-US" dirty="0" err="1" smtClean="0"/>
              <a:t>typename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общем случае список шаблона может содержать несколько типов, например,</a:t>
            </a:r>
          </a:p>
          <a:p>
            <a:pPr>
              <a:buNone/>
            </a:pPr>
            <a:r>
              <a:rPr lang="en-US" dirty="0" smtClean="0"/>
              <a:t>template&lt;class A, class B, int </a:t>
            </a:r>
            <a:r>
              <a:rPr lang="en-US" dirty="0" err="1" smtClean="0"/>
              <a:t>i</a:t>
            </a:r>
            <a:r>
              <a:rPr lang="en-US" dirty="0" smtClean="0"/>
              <a:t>&gt; void f()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// ….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 качестве первого примера шаблона функции вспомним функцию </a:t>
            </a:r>
            <a:r>
              <a:rPr lang="en-US" dirty="0" smtClean="0"/>
              <a:t>swap:</a:t>
            </a:r>
          </a:p>
          <a:p>
            <a:pPr>
              <a:buNone/>
            </a:pPr>
            <a:r>
              <a:rPr lang="en-US" dirty="0" smtClean="0"/>
              <a:t>template&lt;</a:t>
            </a:r>
            <a:r>
              <a:rPr lang="en-US" dirty="0" err="1" smtClean="0"/>
              <a:t>typename</a:t>
            </a:r>
            <a:r>
              <a:rPr lang="en-US" dirty="0" smtClean="0"/>
              <a:t> Type&gt; </a:t>
            </a:r>
          </a:p>
          <a:p>
            <a:pPr>
              <a:buNone/>
            </a:pPr>
            <a:r>
              <a:rPr lang="en-US" dirty="0" smtClean="0"/>
              <a:t>void swap(Type &amp;arg_1, Type &amp;arg_2)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Type temp;</a:t>
            </a:r>
          </a:p>
          <a:p>
            <a:pPr>
              <a:buNone/>
            </a:pPr>
            <a:r>
              <a:rPr lang="en-US" dirty="0" smtClean="0"/>
              <a:t>	temp = arg_1;</a:t>
            </a:r>
          </a:p>
          <a:p>
            <a:pPr>
              <a:buNone/>
            </a:pPr>
            <a:r>
              <a:rPr lang="en-US" dirty="0" smtClean="0"/>
              <a:t>	arg_1 = arg_2;</a:t>
            </a:r>
          </a:p>
          <a:p>
            <a:pPr>
              <a:buNone/>
            </a:pPr>
            <a:r>
              <a:rPr lang="en-US" dirty="0" smtClean="0"/>
              <a:t>	arg_2 = temp;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Вызов этой функции может быть осуществлен двумя способами: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как вызов обычной функции</a:t>
            </a:r>
            <a:r>
              <a:rPr lang="ru-RU" dirty="0"/>
              <a:t> </a:t>
            </a:r>
            <a:r>
              <a:rPr lang="ru-RU" dirty="0" smtClean="0"/>
              <a:t>без спецификации параметров шаблона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int a=10, b=20;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swap(</a:t>
            </a:r>
            <a:r>
              <a:rPr lang="en-US" dirty="0" err="1" smtClean="0"/>
              <a:t>a,b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double x=3.45, y=-5.88;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swap(</a:t>
            </a:r>
            <a:r>
              <a:rPr lang="en-US" dirty="0" err="1" smtClean="0"/>
              <a:t>x,y</a:t>
            </a:r>
            <a:r>
              <a:rPr lang="en-US" dirty="0" smtClean="0"/>
              <a:t>);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-</a:t>
            </a:r>
            <a:r>
              <a:rPr lang="ru-RU" dirty="0" smtClean="0"/>
              <a:t> со спецификацией параметров шаблона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int a=120, b=-45;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swap&lt;int&gt;(</a:t>
            </a:r>
            <a:r>
              <a:rPr lang="en-US" dirty="0" err="1" smtClean="0"/>
              <a:t>a,b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Обратите внимание на то, что после имени функции перед списком фактических параметров</a:t>
            </a:r>
            <a:r>
              <a:rPr lang="en-US" dirty="0" smtClean="0"/>
              <a:t> </a:t>
            </a:r>
            <a:r>
              <a:rPr lang="ru-RU" dirty="0" smtClean="0"/>
              <a:t>в угловых скобках указывается список «фактических» типов параметров шаблона. Если предполагается несколько типов, в списке их нужно перечислить через запятую.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качестве параметров шаблона функции могут выступать как стандартные типы, так и типы, определенные пользователем. Однако здесь необходимо учитывать особенность, что в типе данных, определенных пользователем (структура, класс), необходимо перегрузить те операции, которые использует шаблонная функция.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</a:t>
            </a:r>
          </a:p>
          <a:p>
            <a:pPr>
              <a:buNone/>
            </a:pPr>
            <a:r>
              <a:rPr lang="en-US" dirty="0"/>
              <a:t>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</a:t>
            </a:r>
            <a:r>
              <a:rPr lang="en-US" dirty="0"/>
              <a:t>test;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Test(float </a:t>
            </a:r>
            <a:r>
              <a:rPr lang="en-US" dirty="0"/>
              <a:t>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operator *(const Test &amp;t)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 </a:t>
            </a:r>
            <a:r>
              <a:rPr lang="en-US" dirty="0"/>
              <a:t>return this-&gt;test*</a:t>
            </a:r>
            <a:r>
              <a:rPr lang="en-US" dirty="0" err="1"/>
              <a:t>t.test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/>
              <a:t>ostream</a:t>
            </a:r>
            <a:r>
              <a:rPr lang="en-US" dirty="0"/>
              <a:t> &amp;operator &lt;&lt;(</a:t>
            </a:r>
            <a:r>
              <a:rPr lang="en-US" dirty="0" err="1"/>
              <a:t>ostream</a:t>
            </a:r>
            <a:r>
              <a:rPr lang="en-US" dirty="0"/>
              <a:t> &amp;, const Test &amp;);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000" dirty="0" err="1" smtClean="0"/>
              <a:t>ostream</a:t>
            </a:r>
            <a:r>
              <a:rPr lang="en-US" sz="3000" dirty="0" smtClean="0"/>
              <a:t> &amp;operator &lt;&lt;(</a:t>
            </a:r>
            <a:r>
              <a:rPr lang="en-US" sz="3000" dirty="0" err="1" smtClean="0"/>
              <a:t>ostream</a:t>
            </a:r>
            <a:r>
              <a:rPr lang="en-US" sz="3000" dirty="0" smtClean="0"/>
              <a:t> &amp;out, const Test &amp;t)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 &lt;&lt; </a:t>
            </a:r>
            <a:r>
              <a:rPr lang="en-US" dirty="0" err="1" smtClean="0"/>
              <a:t>t.test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out;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шаблон функции умножения</a:t>
            </a:r>
          </a:p>
          <a:p>
            <a:pPr>
              <a:buNone/>
            </a:pPr>
            <a:r>
              <a:rPr lang="nb-NO" dirty="0"/>
              <a:t>template&lt;typename Type&gt; Type </a:t>
            </a:r>
            <a:endParaRPr lang="ru-RU" dirty="0" smtClean="0"/>
          </a:p>
          <a:p>
            <a:pPr>
              <a:buNone/>
            </a:pPr>
            <a:r>
              <a:rPr lang="nb-NO" dirty="0" smtClean="0"/>
              <a:t>mult(Type </a:t>
            </a:r>
            <a:r>
              <a:rPr lang="nb-NO" dirty="0"/>
              <a:t>arg_1, Type arg_2)</a:t>
            </a:r>
          </a:p>
          <a:p>
            <a:pPr>
              <a:buNone/>
            </a:pPr>
            <a:r>
              <a:rPr lang="ru-RU" dirty="0" smtClean="0"/>
              <a:t>{ </a:t>
            </a:r>
            <a:r>
              <a:rPr lang="en-US" dirty="0" smtClean="0"/>
              <a:t>return </a:t>
            </a:r>
            <a:r>
              <a:rPr lang="en-US" dirty="0"/>
              <a:t>arg_1*arg_2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функций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Перегрузка функций</a:t>
            </a:r>
          </a:p>
          <a:p>
            <a:pPr>
              <a:buNone/>
            </a:pPr>
            <a:r>
              <a:rPr lang="ru-RU" dirty="0" smtClean="0"/>
              <a:t>Часто бывает удобно, чтобы функции, реализующие один и тот же алгоритм для различных типов данных, имели одно и тоже имя. Метафора имени распространяется на все типы данных.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вызов функции для пользовательского типа</a:t>
            </a:r>
          </a:p>
          <a:p>
            <a:pPr>
              <a:buNone/>
            </a:pPr>
            <a:r>
              <a:rPr lang="en-US" dirty="0" smtClean="0"/>
              <a:t>Test </a:t>
            </a:r>
            <a:r>
              <a:rPr lang="en-US" dirty="0"/>
              <a:t>tst_1(3.4F), tst_2(-4.55F);</a:t>
            </a:r>
          </a:p>
          <a:p>
            <a:pPr>
              <a:buNone/>
            </a:pP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mult</a:t>
            </a:r>
            <a:r>
              <a:rPr lang="en-US" dirty="0"/>
              <a:t>(tst_1,tst_2)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Как говорилось ранее, можно явно указать тип передаваемого параметра</a:t>
            </a:r>
          </a:p>
          <a:p>
            <a:pPr>
              <a:buNone/>
            </a:pP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mult</a:t>
            </a:r>
            <a:r>
              <a:rPr lang="en-US" dirty="0"/>
              <a:t>&lt;Test&gt;(tst_1,tst_2)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Этот шаблон может быть использован и при работе со стандартными типами данных: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float </a:t>
            </a:r>
            <a:r>
              <a:rPr lang="en-US" dirty="0"/>
              <a:t>f_1 =1.11F, f_2=3.33F;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mult</a:t>
            </a:r>
            <a:r>
              <a:rPr lang="en-US" dirty="0"/>
              <a:t>&lt;float&gt;(f_1,f_2)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Большую возможность предоставляют шаблонные классы, которые позволяют параметризировать не только алгоритм, но и типы данных, с которыми работают эти алгоритмы.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несложного </a:t>
            </a:r>
            <a:r>
              <a:rPr lang="ru-RU" dirty="0" smtClean="0"/>
              <a:t>ш</a:t>
            </a:r>
            <a:r>
              <a:rPr lang="ru-RU" dirty="0" smtClean="0"/>
              <a:t>аблонного </a:t>
            </a:r>
            <a:r>
              <a:rPr lang="ru-RU" dirty="0" smtClean="0"/>
              <a:t>класса.</a:t>
            </a:r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Type&gt; 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Type </a:t>
            </a:r>
            <a:r>
              <a:rPr lang="en-US" dirty="0"/>
              <a:t>test;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Test(Type </a:t>
            </a:r>
            <a:r>
              <a:rPr lang="en-US" dirty="0"/>
              <a:t>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operator *(const Test&lt;Type&gt; &amp;t);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/>
              <a:t>ostream</a:t>
            </a:r>
            <a:r>
              <a:rPr lang="en-US" dirty="0"/>
              <a:t> &amp;operator &lt;&lt; &lt;&gt;(</a:t>
            </a:r>
            <a:r>
              <a:rPr lang="en-US" dirty="0" err="1"/>
              <a:t>ostream</a:t>
            </a:r>
            <a:r>
              <a:rPr lang="en-US" dirty="0"/>
              <a:t> &amp;, const Test&lt;Type&gt; &amp;);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Реализация составных и дружественных функций шаблонного класса: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Type&gt;</a:t>
            </a:r>
          </a:p>
          <a:p>
            <a:pPr>
              <a:buNone/>
            </a:pPr>
            <a:r>
              <a:rPr lang="en-US" dirty="0" err="1" smtClean="0"/>
              <a:t>ostream</a:t>
            </a:r>
            <a:r>
              <a:rPr lang="en-US" dirty="0" smtClean="0"/>
              <a:t> </a:t>
            </a:r>
            <a:r>
              <a:rPr lang="en-US" dirty="0"/>
              <a:t>&amp;operator &lt;&lt;(</a:t>
            </a:r>
            <a:r>
              <a:rPr lang="en-US" dirty="0" err="1"/>
              <a:t>ostream</a:t>
            </a:r>
            <a:r>
              <a:rPr lang="en-US" dirty="0"/>
              <a:t> &amp;out, const Test&lt;Type&gt; &amp;t)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 </a:t>
            </a:r>
            <a:r>
              <a:rPr lang="en-US" dirty="0"/>
              <a:t>&lt;&lt; </a:t>
            </a:r>
            <a:r>
              <a:rPr lang="en-US" dirty="0" err="1"/>
              <a:t>t.test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out;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endParaRPr lang="ru-RU" dirty="0"/>
          </a:p>
          <a:p>
            <a:pPr>
              <a:buNone/>
            </a:pPr>
            <a:r>
              <a:rPr lang="en-US" dirty="0"/>
              <a:t>template&lt;</a:t>
            </a:r>
            <a:r>
              <a:rPr lang="en-US" dirty="0" err="1"/>
              <a:t>typename</a:t>
            </a:r>
            <a:r>
              <a:rPr lang="en-US" dirty="0"/>
              <a:t> Type&gt;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Test&lt;Type</a:t>
            </a:r>
            <a:r>
              <a:rPr lang="en-US" dirty="0"/>
              <a:t>&gt; Test&lt;Type&gt;:: operator *(const Test&lt;Type&gt; &amp;t) 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this-&gt;test*</a:t>
            </a:r>
            <a:r>
              <a:rPr lang="en-US" dirty="0" err="1"/>
              <a:t>t.test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 функций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Объявление объектов шаблонных классов и их использование:</a:t>
            </a:r>
          </a:p>
          <a:p>
            <a:pPr>
              <a:buNone/>
            </a:pPr>
            <a:r>
              <a:rPr lang="en-US" dirty="0"/>
              <a:t>Test&lt;int&gt; tst_int_1=10, tst_int_2=200;</a:t>
            </a:r>
          </a:p>
          <a:p>
            <a:pPr>
              <a:buNone/>
            </a:pPr>
            <a:r>
              <a:rPr lang="en-US" dirty="0" err="1"/>
              <a:t>cout</a:t>
            </a:r>
            <a:r>
              <a:rPr lang="en-US" dirty="0"/>
              <a:t> &lt;&lt; tst_int_1*tst_int_2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endParaRPr lang="ru-RU" dirty="0"/>
          </a:p>
          <a:p>
            <a:pPr>
              <a:buNone/>
            </a:pPr>
            <a:r>
              <a:rPr lang="en-US" dirty="0"/>
              <a:t>Test&lt;double&gt; tst_double_1(77.84), tst_double_2(4.1);</a:t>
            </a:r>
          </a:p>
          <a:p>
            <a:pPr>
              <a:buNone/>
            </a:pPr>
            <a:r>
              <a:rPr lang="en-US" dirty="0" err="1"/>
              <a:t>cout</a:t>
            </a:r>
            <a:r>
              <a:rPr lang="en-US" dirty="0"/>
              <a:t> &lt;&lt; tst_double_1*tst_double_2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Функция </a:t>
            </a:r>
            <a:r>
              <a:rPr lang="en-US" dirty="0" smtClean="0"/>
              <a:t>main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Функция, которой передается управление после запуска (вызова) программы на исполнение, должна иметь имя </a:t>
            </a:r>
            <a:r>
              <a:rPr lang="en-US" dirty="0" smtClean="0"/>
              <a:t>main</a:t>
            </a:r>
            <a:r>
              <a:rPr lang="ru-RU" dirty="0" smtClean="0"/>
              <a:t>. Она может возвращать результат в вызвавшую ее систему (операционную систему) и принимать параметры из внешнего окружения.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Функция </a:t>
            </a:r>
            <a:r>
              <a:rPr lang="en-US" dirty="0" smtClean="0"/>
              <a:t>main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Стандарт предусматривает два формата функции: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тип </a:t>
            </a:r>
            <a:r>
              <a:rPr lang="en-US" dirty="0" smtClean="0"/>
              <a:t>main()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{ // ……. }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ru-RU" dirty="0" smtClean="0"/>
              <a:t>тип </a:t>
            </a:r>
            <a:r>
              <a:rPr lang="en-US" dirty="0" smtClean="0"/>
              <a:t>main(int </a:t>
            </a:r>
            <a:r>
              <a:rPr lang="en-US" dirty="0" err="1" smtClean="0"/>
              <a:t>argc</a:t>
            </a:r>
            <a:r>
              <a:rPr lang="en-US" dirty="0" smtClean="0"/>
              <a:t>, char *</a:t>
            </a:r>
            <a:r>
              <a:rPr lang="en-US" dirty="0" err="1" smtClean="0"/>
              <a:t>argv</a:t>
            </a:r>
            <a:r>
              <a:rPr lang="en-US" dirty="0" smtClean="0"/>
              <a:t>[])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{ // ……..}</a:t>
            </a:r>
          </a:p>
          <a:p>
            <a:pPr>
              <a:buNone/>
            </a:pPr>
            <a:r>
              <a:rPr lang="ru-RU" dirty="0" smtClean="0"/>
              <a:t>Тип результата </a:t>
            </a:r>
            <a:r>
              <a:rPr lang="en-US" dirty="0" smtClean="0"/>
              <a:t>int</a:t>
            </a:r>
            <a:r>
              <a:rPr lang="ru-RU" dirty="0" smtClean="0"/>
              <a:t>. Возвращаемое значение – 0.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Функция </a:t>
            </a:r>
            <a:r>
              <a:rPr lang="en-US" dirty="0" smtClean="0"/>
              <a:t>main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Пример вызова функции </a:t>
            </a:r>
            <a:r>
              <a:rPr lang="en-US" dirty="0" smtClean="0"/>
              <a:t>main</a:t>
            </a:r>
            <a:r>
              <a:rPr lang="ru-RU" dirty="0" smtClean="0"/>
              <a:t> с параметрами из командной строки: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d:\CPP\program_main.exe one two three &lt;enter&gt;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smtClean="0"/>
              <a:t>* Директивы </a:t>
            </a:r>
            <a:r>
              <a:rPr lang="ru-RU" b="1" dirty="0" smtClean="0"/>
              <a:t>препроцессора</a:t>
            </a:r>
          </a:p>
          <a:p>
            <a:pPr>
              <a:buNone/>
            </a:pPr>
            <a:r>
              <a:rPr lang="ru-RU" dirty="0" smtClean="0"/>
              <a:t>Препроцессором называется первая фаза компиляции. Инструкции (команды) препроцессора называются директивами. Они должны начинаться с символа </a:t>
            </a:r>
            <a:r>
              <a:rPr lang="en-US" dirty="0" smtClean="0"/>
              <a:t>‘#’.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Директива </a:t>
            </a:r>
            <a:r>
              <a:rPr lang="en-US" b="1" dirty="0" smtClean="0"/>
              <a:t>include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Директива </a:t>
            </a:r>
            <a:r>
              <a:rPr lang="en-US" dirty="0" smtClean="0"/>
              <a:t>include&lt;</a:t>
            </a:r>
            <a:r>
              <a:rPr lang="ru-RU" dirty="0" err="1" smtClean="0"/>
              <a:t>имя_файла</a:t>
            </a:r>
            <a:r>
              <a:rPr lang="en-US" dirty="0" smtClean="0"/>
              <a:t>&gt; </a:t>
            </a:r>
            <a:r>
              <a:rPr lang="ru-RU" dirty="0" smtClean="0"/>
              <a:t>осуществляет подстановку указанного файла в точку, где она записана. 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Поиск указанного файла начинается со стандартного каталога </a:t>
            </a:r>
            <a:r>
              <a:rPr lang="en-US" dirty="0" smtClean="0"/>
              <a:t>include</a:t>
            </a:r>
            <a:r>
              <a:rPr lang="ru-RU" dirty="0" smtClean="0"/>
              <a:t>, имеющегося в любой реализации языка. После чего осуществляется поиск в текущем каталоге.</a:t>
            </a:r>
          </a:p>
          <a:p>
            <a:pPr>
              <a:buNone/>
            </a:pPr>
            <a:r>
              <a:rPr lang="ru-RU" dirty="0" smtClean="0"/>
              <a:t>Пользователь может заставить препроцессор искать включаемый файл с текущего каталога, если имя укажет в двойных кавычках: </a:t>
            </a:r>
            <a:r>
              <a:rPr lang="en-US" dirty="0" smtClean="0"/>
              <a:t>#</a:t>
            </a:r>
            <a:r>
              <a:rPr lang="en-US" dirty="0" err="1" smtClean="0"/>
              <a:t>include”name_file.h</a:t>
            </a:r>
            <a:r>
              <a:rPr lang="en-US" dirty="0" smtClean="0"/>
              <a:t>”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функций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Использование нескольких функций с одним и тем же именем, но с различными типами параметров, называется </a:t>
            </a:r>
            <a:r>
              <a:rPr lang="ru-RU" i="1" dirty="0" smtClean="0"/>
              <a:t>перегрузкой</a:t>
            </a:r>
            <a:r>
              <a:rPr lang="ru-RU" dirty="0" smtClean="0"/>
              <a:t> </a:t>
            </a:r>
            <a:r>
              <a:rPr lang="ru-RU" i="1" dirty="0" smtClean="0"/>
              <a:t>функций.</a:t>
            </a:r>
          </a:p>
          <a:p>
            <a:pPr>
              <a:buNone/>
            </a:pPr>
            <a:r>
              <a:rPr lang="ru-RU" dirty="0" smtClean="0"/>
              <a:t>Компилятор самостоятельно определяет, какую именно функцию требуется вызвать, по типу фактических параметров.</a:t>
            </a:r>
          </a:p>
          <a:p>
            <a:pPr>
              <a:buNone/>
            </a:pPr>
            <a:r>
              <a:rPr lang="ru-RU" dirty="0" smtClean="0"/>
              <a:t>Этот процесс называется разрешением перегрузки.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Заголовочные файлы обычно имеют расширение </a:t>
            </a:r>
            <a:r>
              <a:rPr lang="en-US" dirty="0" smtClean="0"/>
              <a:t>h</a:t>
            </a:r>
            <a:r>
              <a:rPr lang="ru-RU" dirty="0" smtClean="0"/>
              <a:t> и могут содержать: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определение типов, встроенных функций, шаблоны, перечисления;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объявления (прототипы) функций, данных, имен, шаблонов;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пространства имен;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директивы препроцессора;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комментарии.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заголовочных файлах не должно быть определение функций и данных. Их принято выносить в файлы реализации. Это не требования языка, это рекомендация.</a:t>
            </a:r>
          </a:p>
          <a:p>
            <a:pPr>
              <a:buNone/>
            </a:pPr>
            <a:r>
              <a:rPr lang="ru-RU" dirty="0" smtClean="0"/>
              <a:t>При указании имен файлов стандартной библиотеки расширение можно опускать. Для большинства старых версий файлов, заимствованных от языка С, в языке С++ есть аналоги файлов без расширения, например,</a:t>
            </a:r>
          </a:p>
          <a:p>
            <a:pPr>
              <a:buNone/>
            </a:pPr>
            <a:r>
              <a:rPr lang="en-US" dirty="0" err="1" smtClean="0"/>
              <a:t>stdlib.h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cstdlib</a:t>
            </a:r>
            <a:r>
              <a:rPr lang="ru-RU" dirty="0" smtClean="0"/>
              <a:t>, </a:t>
            </a:r>
            <a:r>
              <a:rPr lang="en-US" dirty="0" err="1" smtClean="0"/>
              <a:t>stdio.h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cstdio</a:t>
            </a:r>
            <a:r>
              <a:rPr lang="ru-RU" dirty="0" smtClean="0"/>
              <a:t>, и т.д.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916832"/>
            <a:ext cx="2664296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#</a:t>
            </a:r>
            <a:r>
              <a:rPr lang="en-US" dirty="0" err="1" smtClean="0"/>
              <a:t>include”file_name.h</a:t>
            </a:r>
            <a:r>
              <a:rPr lang="en-US" dirty="0" smtClean="0"/>
              <a:t>”</a:t>
            </a:r>
          </a:p>
          <a:p>
            <a:pPr algn="ctr"/>
            <a:r>
              <a:rPr lang="en-US" dirty="0" smtClean="0"/>
              <a:t>file_name_main.cpp</a:t>
            </a:r>
            <a:endParaRPr lang="ru-RU" dirty="0" smtClean="0"/>
          </a:p>
          <a:p>
            <a:pPr algn="ctr"/>
            <a:r>
              <a:rPr lang="ru-RU" dirty="0" smtClean="0"/>
              <a:t>Файл основной программы, содержащий функцию </a:t>
            </a:r>
            <a:r>
              <a:rPr lang="en-US" dirty="0" smtClean="0"/>
              <a:t>main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00192" y="1916832"/>
            <a:ext cx="2664296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56176" y="2060848"/>
            <a:ext cx="2664296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file_name_1.cpp</a:t>
            </a:r>
          </a:p>
          <a:p>
            <a:pPr algn="ctr"/>
            <a:r>
              <a:rPr lang="en-US" dirty="0" smtClean="0"/>
              <a:t>file_name_2.cpp</a:t>
            </a:r>
          </a:p>
          <a:p>
            <a:pPr algn="ctr"/>
            <a:r>
              <a:rPr lang="en-US" dirty="0" smtClean="0"/>
              <a:t>………………………….</a:t>
            </a:r>
          </a:p>
          <a:p>
            <a:pPr algn="ctr"/>
            <a:r>
              <a:rPr lang="en-US" dirty="0" smtClean="0"/>
              <a:t>file_name_n.cpp</a:t>
            </a:r>
            <a:endParaRPr lang="ru-RU" dirty="0" smtClean="0"/>
          </a:p>
          <a:p>
            <a:pPr algn="ctr"/>
            <a:r>
              <a:rPr lang="ru-RU" dirty="0" smtClean="0"/>
              <a:t>Файлы реализации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75856" y="1916832"/>
            <a:ext cx="2664296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file_name.h</a:t>
            </a:r>
            <a:endParaRPr lang="en-US" dirty="0" smtClean="0"/>
          </a:p>
          <a:p>
            <a:pPr algn="ctr"/>
            <a:r>
              <a:rPr lang="ru-RU" dirty="0" smtClean="0"/>
              <a:t>Заголовочный файл(</a:t>
            </a:r>
            <a:r>
              <a:rPr lang="ru-RU" dirty="0" err="1" smtClean="0"/>
              <a:t>ы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Директива </a:t>
            </a:r>
            <a:r>
              <a:rPr lang="en-US" b="1" dirty="0" smtClean="0"/>
              <a:t>#define</a:t>
            </a:r>
          </a:p>
          <a:p>
            <a:pPr>
              <a:buNone/>
            </a:pPr>
            <a:r>
              <a:rPr lang="ru-RU" dirty="0" smtClean="0"/>
              <a:t>Директива </a:t>
            </a:r>
            <a:r>
              <a:rPr lang="en-US" dirty="0" smtClean="0"/>
              <a:t>define</a:t>
            </a:r>
            <a:r>
              <a:rPr lang="ru-RU" dirty="0" smtClean="0"/>
              <a:t> определяет подстановку в тексте программы. Она используется для определения: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символических констант: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#define </a:t>
            </a:r>
            <a:r>
              <a:rPr lang="ru-RU" dirty="0" smtClean="0">
                <a:solidFill>
                  <a:srgbClr val="FF0000"/>
                </a:solidFill>
              </a:rPr>
              <a:t>имя </a:t>
            </a:r>
            <a:r>
              <a:rPr lang="ru-RU" dirty="0" err="1" smtClean="0">
                <a:solidFill>
                  <a:srgbClr val="FF0000"/>
                </a:solidFill>
              </a:rPr>
              <a:t>текст_подстановки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/>
              <a:t>Н</a:t>
            </a:r>
            <a:r>
              <a:rPr lang="ru-RU" dirty="0" smtClean="0"/>
              <a:t>апример,  </a:t>
            </a:r>
            <a:r>
              <a:rPr lang="ru-RU" dirty="0"/>
              <a:t>	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#define PI 3.14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любом контексте символьная константа </a:t>
            </a:r>
            <a:r>
              <a:rPr lang="en-US" dirty="0" smtClean="0"/>
              <a:t>PI</a:t>
            </a:r>
            <a:r>
              <a:rPr lang="ru-RU" dirty="0" smtClean="0"/>
              <a:t> будет интерпретироваться как число </a:t>
            </a:r>
            <a:r>
              <a:rPr lang="en-US" dirty="0" smtClean="0"/>
              <a:t>3.14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- макросов, которые выглядят как функции, но реализуются подстановкой из текста в текст программы: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#define </a:t>
            </a:r>
            <a:r>
              <a:rPr lang="ru-RU" dirty="0" smtClean="0">
                <a:solidFill>
                  <a:srgbClr val="FF0000"/>
                </a:solidFill>
              </a:rPr>
              <a:t>имя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ru-RU" dirty="0" smtClean="0">
                <a:solidFill>
                  <a:srgbClr val="FF0000"/>
                </a:solidFill>
              </a:rPr>
              <a:t>параметры) </a:t>
            </a:r>
            <a:r>
              <a:rPr lang="ru-RU" dirty="0" err="1" smtClean="0">
                <a:solidFill>
                  <a:srgbClr val="FF0000"/>
                </a:solidFill>
              </a:rPr>
              <a:t>тект_подсановки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Например, </a:t>
            </a:r>
          </a:p>
          <a:p>
            <a:pPr>
              <a:buNone/>
            </a:pPr>
            <a:r>
              <a:rPr lang="en-US" dirty="0" smtClean="0"/>
              <a:t>	#define </a:t>
            </a:r>
            <a:r>
              <a:rPr lang="en-US" dirty="0" err="1" smtClean="0"/>
              <a:t>sqr</a:t>
            </a:r>
            <a:r>
              <a:rPr lang="en-US" dirty="0" smtClean="0"/>
              <a:t>(x)</a:t>
            </a:r>
            <a:r>
              <a:rPr lang="ru-RU" dirty="0" smtClean="0"/>
              <a:t> </a:t>
            </a:r>
            <a:r>
              <a:rPr lang="en-US" dirty="0" smtClean="0"/>
              <a:t>(x*x)</a:t>
            </a:r>
          </a:p>
          <a:p>
            <a:pPr>
              <a:buNone/>
            </a:pPr>
            <a:r>
              <a:rPr lang="ru-RU" dirty="0" smtClean="0"/>
              <a:t>Использование макросов вносит свои сложности в программы, в частности, особенности передачи </a:t>
            </a:r>
            <a:r>
              <a:rPr lang="ru-RU" dirty="0" err="1" smtClean="0"/>
              <a:t>аргуменов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Например, для описанного макроса вызов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 smtClean="0"/>
              <a:t>sqr</a:t>
            </a:r>
            <a:r>
              <a:rPr lang="en-US" dirty="0" smtClean="0"/>
              <a:t>(y+1) </a:t>
            </a:r>
            <a:r>
              <a:rPr lang="en-US" dirty="0"/>
              <a:t>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риведет к получению числа 6, для правильного ответа нужно вызвать следующим образом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/>
              <a:t>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sqr</a:t>
            </a:r>
            <a:r>
              <a:rPr lang="en-US" dirty="0"/>
              <a:t>((y+1))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Макросы и символические константы заимствованы из языка С, в С++ они не получили широкого применения.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символов, управляющих условной трансляцией. Они используются совместно с директивами </a:t>
            </a:r>
            <a:r>
              <a:rPr lang="en-US" dirty="0" smtClean="0"/>
              <a:t>#</a:t>
            </a:r>
            <a:r>
              <a:rPr lang="en-US" dirty="0" err="1" smtClean="0"/>
              <a:t>ifdef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#</a:t>
            </a:r>
            <a:r>
              <a:rPr lang="en-US" dirty="0" err="1" smtClean="0"/>
              <a:t>ifndef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Общий формат: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#define</a:t>
            </a:r>
            <a:r>
              <a:rPr lang="ru-RU" dirty="0" smtClean="0">
                <a:solidFill>
                  <a:srgbClr val="FF0000"/>
                </a:solidFill>
              </a:rPr>
              <a:t> имя</a:t>
            </a:r>
          </a:p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#define VERSION 1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#define </a:t>
            </a:r>
            <a:r>
              <a:rPr lang="en-US" dirty="0" err="1" smtClean="0"/>
              <a:t>h_file</a:t>
            </a:r>
            <a:r>
              <a:rPr lang="en-US" dirty="0" smtClean="0"/>
              <a:t> “</a:t>
            </a:r>
            <a:r>
              <a:rPr lang="en-US" dirty="0" err="1" smtClean="0"/>
              <a:t>head_file.h</a:t>
            </a:r>
            <a:r>
              <a:rPr lang="en-US" dirty="0" smtClean="0"/>
              <a:t>”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Имена, объявляемые через директиву </a:t>
            </a:r>
            <a:r>
              <a:rPr lang="en-US" dirty="0" smtClean="0"/>
              <a:t>define</a:t>
            </a:r>
            <a:r>
              <a:rPr lang="ru-RU" dirty="0" smtClean="0"/>
              <a:t> рекомендуется писать прописными символами, чтобы зрительно отличать их от других программных объектов (переменных, функций).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Директивы условной трансляции</a:t>
            </a:r>
          </a:p>
          <a:p>
            <a:pPr>
              <a:buNone/>
            </a:pPr>
            <a:r>
              <a:rPr lang="ru-RU" dirty="0" smtClean="0"/>
              <a:t>Директивы условной трансляции </a:t>
            </a:r>
            <a:r>
              <a:rPr lang="en-US" dirty="0" smtClean="0"/>
              <a:t>#if, #</a:t>
            </a:r>
            <a:r>
              <a:rPr lang="en-US" dirty="0" err="1" smtClean="0"/>
              <a:t>ifdef</a:t>
            </a:r>
            <a:r>
              <a:rPr lang="en-US" dirty="0" smtClean="0"/>
              <a:t>, #</a:t>
            </a:r>
            <a:r>
              <a:rPr lang="en-US" dirty="0" err="1" smtClean="0"/>
              <a:t>ifndef</a:t>
            </a:r>
            <a:r>
              <a:rPr lang="ru-RU" dirty="0"/>
              <a:t> </a:t>
            </a:r>
            <a:r>
              <a:rPr lang="ru-RU" dirty="0" smtClean="0"/>
              <a:t>применяются для того, чтобы исключить компиляцию отдельных частей программы. Это бывает полезно при отладке или при поддержке нескольких версий программ для различных платформ.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Формат директивы </a:t>
            </a:r>
            <a:r>
              <a:rPr lang="en-US" dirty="0" smtClean="0"/>
              <a:t>#if: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#if </a:t>
            </a:r>
            <a:r>
              <a:rPr lang="ru-RU" dirty="0" err="1" smtClean="0">
                <a:solidFill>
                  <a:srgbClr val="FF0000"/>
                </a:solidFill>
              </a:rPr>
              <a:t>константное_выражение</a:t>
            </a:r>
            <a:r>
              <a:rPr lang="ru-RU" dirty="0" smtClean="0">
                <a:solidFill>
                  <a:srgbClr val="FF0000"/>
                </a:solidFill>
              </a:rPr>
              <a:t>	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…..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[ #</a:t>
            </a:r>
            <a:r>
              <a:rPr lang="en-US" dirty="0" err="1" smtClean="0">
                <a:solidFill>
                  <a:srgbClr val="FF0000"/>
                </a:solidFill>
              </a:rPr>
              <a:t>elif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константное_выражение</a:t>
            </a:r>
            <a:r>
              <a:rPr lang="en-US" dirty="0" smtClean="0">
                <a:solidFill>
                  <a:srgbClr val="FF0000"/>
                </a:solidFill>
              </a:rPr>
              <a:t> ]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…..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[ #</a:t>
            </a:r>
            <a:r>
              <a:rPr lang="en-US" dirty="0" err="1" smtClean="0">
                <a:solidFill>
                  <a:srgbClr val="FF0000"/>
                </a:solidFill>
              </a:rPr>
              <a:t>elif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константное_выражение</a:t>
            </a:r>
            <a:r>
              <a:rPr lang="en-US" dirty="0" smtClean="0">
                <a:solidFill>
                  <a:srgbClr val="FF0000"/>
                </a:solidFill>
              </a:rPr>
              <a:t> ]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……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[ #else ]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#</a:t>
            </a:r>
            <a:r>
              <a:rPr lang="en-US" dirty="0" err="1" smtClean="0">
                <a:solidFill>
                  <a:srgbClr val="FF0000"/>
                </a:solidFill>
              </a:rPr>
              <a:t>endif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функций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Тип возвращаемого результата в разрешении не участвует.</a:t>
            </a:r>
          </a:p>
          <a:p>
            <a:pPr>
              <a:buNone/>
            </a:pPr>
            <a:r>
              <a:rPr lang="ru-RU" dirty="0" smtClean="0"/>
              <a:t>Рассмотрим примеры:</a:t>
            </a:r>
          </a:p>
          <a:p>
            <a:pPr>
              <a:buNone/>
            </a:pPr>
            <a:r>
              <a:rPr lang="en-US" dirty="0" smtClean="0"/>
              <a:t>int max(int, int);</a:t>
            </a:r>
          </a:p>
          <a:p>
            <a:pPr>
              <a:buNone/>
            </a:pPr>
            <a:r>
              <a:rPr lang="en-US" dirty="0" smtClean="0"/>
              <a:t>int max(int, *char);</a:t>
            </a:r>
          </a:p>
          <a:p>
            <a:pPr>
              <a:buNone/>
            </a:pPr>
            <a:r>
              <a:rPr lang="en-US" dirty="0" smtClean="0"/>
              <a:t>long max(char *, int);</a:t>
            </a:r>
          </a:p>
          <a:p>
            <a:pPr>
              <a:buNone/>
            </a:pPr>
            <a:r>
              <a:rPr lang="en-US" dirty="0" smtClean="0"/>
              <a:t>char *max(char *, char *);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Исключаемые блоки могут содержать как описания, так и исполняемые операторы. Пример условно исключения различных версий заголовочного файла: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#</a:t>
            </a:r>
            <a:r>
              <a:rPr lang="en-US" dirty="0" err="1" smtClean="0"/>
              <a:t>ifdef</a:t>
            </a:r>
            <a:r>
              <a:rPr lang="en-US" dirty="0" smtClean="0"/>
              <a:t> VERSION == 1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#define INCLFILE “vers_1.h”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#</a:t>
            </a:r>
            <a:r>
              <a:rPr lang="en-US" dirty="0" err="1" smtClean="0"/>
              <a:t>elif</a:t>
            </a:r>
            <a:r>
              <a:rPr lang="en-US" dirty="0" smtClean="0"/>
              <a:t> VERSION == 2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#define INCLFILE “vers_2.h”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#else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#define INCLFILE “</a:t>
            </a:r>
            <a:r>
              <a:rPr lang="en-US" dirty="0" err="1" smtClean="0"/>
              <a:t>vers_N.h</a:t>
            </a:r>
            <a:r>
              <a:rPr lang="en-US" dirty="0" smtClean="0"/>
              <a:t>”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#</a:t>
            </a:r>
            <a:r>
              <a:rPr lang="en-US" dirty="0" err="1" smtClean="0"/>
              <a:t>endif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#include INCFILE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константных выражениях может использоваться проверка, определена ли константа с помощью директивы </a:t>
            </a:r>
            <a:r>
              <a:rPr lang="en-US" dirty="0" err="1" smtClean="0"/>
              <a:t>difine</a:t>
            </a:r>
            <a:r>
              <a:rPr lang="ru-RU" dirty="0" smtClean="0"/>
              <a:t>, например:</a:t>
            </a:r>
          </a:p>
          <a:p>
            <a:pPr>
              <a:buNone/>
            </a:pPr>
            <a:r>
              <a:rPr lang="en-US" dirty="0" smtClean="0"/>
              <a:t>	#if defined(__BORLANDC__) &amp;&amp;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__BORLAND__ ==0530		// BC5.3</a:t>
            </a:r>
          </a:p>
          <a:p>
            <a:pPr>
              <a:buNone/>
            </a:pPr>
            <a:r>
              <a:rPr lang="en-US" dirty="0" err="1"/>
              <a:t>t</a:t>
            </a:r>
            <a:r>
              <a:rPr lang="en-US" dirty="0" err="1" smtClean="0"/>
              <a:t>ypedef</a:t>
            </a:r>
            <a:r>
              <a:rPr lang="en-US" dirty="0" smtClean="0"/>
              <a:t> </a:t>
            </a:r>
            <a:r>
              <a:rPr lang="en-US" dirty="0" err="1" smtClean="0"/>
              <a:t>istream_iterator</a:t>
            </a:r>
            <a:r>
              <a:rPr lang="en-US" dirty="0" smtClean="0"/>
              <a:t>&lt;int, </a:t>
            </a:r>
            <a:r>
              <a:rPr lang="en-US" dirty="0" err="1" smtClean="0"/>
              <a:t>ptrdiff_t</a:t>
            </a:r>
            <a:r>
              <a:rPr lang="en-US" dirty="0" smtClean="0"/>
              <a:t>&gt; </a:t>
            </a:r>
            <a:r>
              <a:rPr lang="en-US" dirty="0" err="1" smtClean="0"/>
              <a:t>istream_it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#else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istream_iterator</a:t>
            </a:r>
            <a:r>
              <a:rPr lang="en-US" dirty="0" smtClean="0"/>
              <a:t>&lt;int&gt; </a:t>
            </a:r>
            <a:r>
              <a:rPr lang="en-US" dirty="0" err="1" smtClean="0"/>
              <a:t>istream_iter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Директивы препроцессора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И еще одно применение директив условной трансляции – временное комментирование фрагмента кода. Иногда используется в целях отладки.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b="1" dirty="0" smtClean="0"/>
              <a:t>Предопределенные макросы</a:t>
            </a:r>
          </a:p>
          <a:p>
            <a:pPr>
              <a:buNone/>
            </a:pPr>
            <a:r>
              <a:rPr lang="ru-RU" dirty="0" smtClean="0"/>
              <a:t>В С++ определено некоторое количество макросов , предназначенных в основном для того, чтобы выдавать информацию о версии программы или месте возникновения ошибки.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Предопределенные макросы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Например, макрос </a:t>
            </a:r>
            <a:r>
              <a:rPr lang="en-US" dirty="0" smtClean="0"/>
              <a:t>__</a:t>
            </a:r>
            <a:r>
              <a:rPr lang="en-US" dirty="0" err="1" smtClean="0"/>
              <a:t>splusplus</a:t>
            </a:r>
            <a:r>
              <a:rPr lang="ru-RU" dirty="0" smtClean="0"/>
              <a:t> определен, если программа компилируется в среде С++.</a:t>
            </a:r>
          </a:p>
          <a:p>
            <a:pPr>
              <a:buNone/>
            </a:pPr>
            <a:r>
              <a:rPr lang="en-US" dirty="0"/>
              <a:t>#</a:t>
            </a:r>
            <a:r>
              <a:rPr lang="en-US" dirty="0" err="1"/>
              <a:t>ifdef</a:t>
            </a:r>
            <a:r>
              <a:rPr lang="en-US" dirty="0"/>
              <a:t> __</a:t>
            </a:r>
            <a:r>
              <a:rPr lang="en-US" dirty="0" err="1"/>
              <a:t>cplusplus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C++ 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#</a:t>
            </a:r>
            <a:r>
              <a:rPr lang="en-US" dirty="0"/>
              <a:t>else </a:t>
            </a:r>
            <a:r>
              <a:rPr lang="ru-RU" dirty="0" smtClean="0"/>
              <a:t>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no C++ "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#</a:t>
            </a:r>
            <a:r>
              <a:rPr lang="en-US" dirty="0" err="1" smtClean="0"/>
              <a:t>endif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 макрос использовался в период перехода от С к С++.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Предопределенные макросы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Другие макросы: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</a:t>
            </a:r>
            <a:r>
              <a:rPr lang="en-US" dirty="0" smtClean="0"/>
              <a:t>__DATE__ - </a:t>
            </a:r>
            <a:r>
              <a:rPr lang="ru-RU" dirty="0" smtClean="0"/>
              <a:t>содержит строку с текущей датой (месяц, день, год), например,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/>
              <a:t> </a:t>
            </a:r>
            <a:r>
              <a:rPr lang="en-US" dirty="0" err="1"/>
              <a:t>cout</a:t>
            </a:r>
            <a:r>
              <a:rPr lang="en-US" dirty="0"/>
              <a:t> &lt;&lt; __DATE__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 smtClean="0"/>
              <a:t>	- __FILE__ </a:t>
            </a:r>
            <a:r>
              <a:rPr lang="ru-RU" dirty="0" smtClean="0"/>
              <a:t>- содержит строку с полным именем текущего файла, например,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/>
              <a:t> </a:t>
            </a:r>
            <a:r>
              <a:rPr lang="en-US" dirty="0" err="1"/>
              <a:t>cout</a:t>
            </a:r>
            <a:r>
              <a:rPr lang="en-US" dirty="0"/>
              <a:t> &lt;&lt; __FILE__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Предопределенные макросы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__</a:t>
            </a:r>
            <a:r>
              <a:rPr lang="en-US" dirty="0" smtClean="0"/>
              <a:t>LINE__ - </a:t>
            </a:r>
            <a:r>
              <a:rPr lang="ru-RU" dirty="0" smtClean="0"/>
              <a:t>текущая строка исходного текста;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__TIME__ -</a:t>
            </a:r>
            <a:r>
              <a:rPr lang="ru-RU" dirty="0" smtClean="0"/>
              <a:t> текущее время.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Предопределенные макросы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функций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При вызове функции компилятор выбирает соответствующий типу фактических параметров вариант функции.</a:t>
            </a:r>
          </a:p>
          <a:p>
            <a:pPr>
              <a:buNone/>
            </a:pPr>
            <a:r>
              <a:rPr lang="ru-RU" dirty="0" smtClean="0"/>
              <a:t>Если точного соответствия не найдено, выполняется преобразования в соответствие со стандартом языка, например, </a:t>
            </a:r>
            <a:r>
              <a:rPr lang="en-US" dirty="0" smtClean="0"/>
              <a:t>bool </a:t>
            </a:r>
            <a:r>
              <a:rPr lang="ru-RU" dirty="0" smtClean="0"/>
              <a:t>и </a:t>
            </a:r>
            <a:r>
              <a:rPr lang="en-US" dirty="0" smtClean="0"/>
              <a:t>char </a:t>
            </a:r>
            <a:r>
              <a:rPr lang="ru-RU" dirty="0" smtClean="0"/>
              <a:t>в </a:t>
            </a:r>
            <a:r>
              <a:rPr lang="en-US" dirty="0" smtClean="0"/>
              <a:t>int</a:t>
            </a:r>
            <a:r>
              <a:rPr lang="ru-RU" dirty="0" smtClean="0"/>
              <a:t>,</a:t>
            </a:r>
            <a:r>
              <a:rPr lang="en-US" dirty="0" smtClean="0"/>
              <a:t> float </a:t>
            </a:r>
            <a:r>
              <a:rPr lang="ru-RU" dirty="0" smtClean="0"/>
              <a:t>в </a:t>
            </a:r>
            <a:r>
              <a:rPr lang="en-US" dirty="0" smtClean="0"/>
              <a:t>double, etc.</a:t>
            </a:r>
            <a:r>
              <a:rPr lang="ru-RU" dirty="0" smtClean="0"/>
              <a:t> Далее выполняются преобразования, заданные пользователем, а также поиск соответствий за счет параметров по умолчанию.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функций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Если ни одного соответствия не найдено, выдается диагностическое сообщение об ошибке.</a:t>
            </a:r>
          </a:p>
          <a:p>
            <a:pPr>
              <a:buNone/>
            </a:pPr>
            <a:r>
              <a:rPr lang="ru-RU" dirty="0" smtClean="0"/>
              <a:t>Неоднозначность может появиться в следующих случаях:</a:t>
            </a:r>
          </a:p>
          <a:p>
            <a:pPr>
              <a:buFontTx/>
              <a:buChar char="-"/>
            </a:pPr>
            <a:r>
              <a:rPr lang="ru-RU" dirty="0" smtClean="0"/>
              <a:t>при преобразовании типов;</a:t>
            </a:r>
          </a:p>
          <a:p>
            <a:pPr>
              <a:buFontTx/>
              <a:buChar char="-"/>
            </a:pPr>
            <a:r>
              <a:rPr lang="ru-RU" dirty="0" smtClean="0"/>
              <a:t>при использовании параметров-ссылок;</a:t>
            </a:r>
          </a:p>
          <a:p>
            <a:pPr>
              <a:buFontTx/>
              <a:buChar char="-"/>
            </a:pPr>
            <a:r>
              <a:rPr lang="ru-RU" dirty="0" smtClean="0"/>
              <a:t>при  использовании аргументов по умолчанию;</a:t>
            </a:r>
          </a:p>
          <a:p>
            <a:pPr>
              <a:buFontTx/>
              <a:buChar char="-"/>
            </a:pPr>
            <a:r>
              <a:rPr lang="ru-RU" dirty="0" smtClean="0"/>
              <a:t>при использовании модификатора </a:t>
            </a:r>
            <a:r>
              <a:rPr lang="en-US" dirty="0" smtClean="0"/>
              <a:t>const</a:t>
            </a:r>
            <a:r>
              <a:rPr lang="ru-RU" dirty="0" smtClean="0"/>
              <a:t> перед именем параметра.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функций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Следующие функции нельзя считать перегруженными:</a:t>
            </a:r>
          </a:p>
          <a:p>
            <a:pPr>
              <a:buNone/>
            </a:pPr>
            <a:r>
              <a:rPr lang="en-US" dirty="0" smtClean="0"/>
              <a:t>int max(int, int);</a:t>
            </a:r>
          </a:p>
          <a:p>
            <a:pPr>
              <a:buNone/>
            </a:pPr>
            <a:r>
              <a:rPr lang="en-US" dirty="0" smtClean="0"/>
              <a:t>double max(int,</a:t>
            </a:r>
            <a:r>
              <a:rPr lang="ru-RU" dirty="0" smtClean="0"/>
              <a:t> </a:t>
            </a:r>
            <a:r>
              <a:rPr lang="en-US" dirty="0" smtClean="0"/>
              <a:t>int);</a:t>
            </a:r>
          </a:p>
          <a:p>
            <a:pPr>
              <a:buNone/>
            </a:pPr>
            <a:r>
              <a:rPr lang="en-US" dirty="0" smtClean="0"/>
              <a:t>long max(int, const int);</a:t>
            </a:r>
          </a:p>
          <a:p>
            <a:pPr>
              <a:buNone/>
            </a:pPr>
            <a:r>
              <a:rPr lang="en-US" dirty="0" smtClean="0"/>
              <a:t>int max(int, int &amp;);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функций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Следующий пример показывает неоднозначность при наличии параметров по умолчанию.</a:t>
            </a:r>
          </a:p>
          <a:p>
            <a:pPr>
              <a:buNone/>
            </a:pPr>
            <a:r>
              <a:rPr lang="en-US" dirty="0" smtClean="0"/>
              <a:t>int f(int a){return a;}</a:t>
            </a:r>
          </a:p>
          <a:p>
            <a:pPr>
              <a:buNone/>
            </a:pPr>
            <a:r>
              <a:rPr lang="en-US" dirty="0" smtClean="0"/>
              <a:t>int f(int a, int b=1){return a*b;}</a:t>
            </a:r>
          </a:p>
          <a:p>
            <a:pPr>
              <a:buNone/>
            </a:pPr>
            <a:r>
              <a:rPr lang="ru-RU" dirty="0" smtClean="0"/>
              <a:t>с</a:t>
            </a:r>
            <a:r>
              <a:rPr lang="en-US" dirty="0" smtClean="0"/>
              <a:t>out &lt;&lt; f(10,2);	// </a:t>
            </a:r>
            <a:r>
              <a:rPr lang="ru-RU" dirty="0" smtClean="0"/>
              <a:t>вызывается </a:t>
            </a:r>
            <a:r>
              <a:rPr lang="en-US" dirty="0" smtClean="0"/>
              <a:t>f(int a, int b=1)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</a:t>
            </a:r>
            <a:r>
              <a:rPr lang="en-US" dirty="0" smtClean="0"/>
              <a:t>out &lt;&lt; f(10);	// </a:t>
            </a:r>
            <a:r>
              <a:rPr lang="ru-RU" dirty="0" smtClean="0"/>
              <a:t>неоднозначность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функций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Неоднозначность возникает при неопределенности преобразований, например,</a:t>
            </a:r>
          </a:p>
          <a:p>
            <a:pPr>
              <a:buNone/>
            </a:pPr>
            <a:r>
              <a:rPr lang="en-US" dirty="0" smtClean="0"/>
              <a:t>float f(float);</a:t>
            </a:r>
          </a:p>
          <a:p>
            <a:pPr>
              <a:buNone/>
            </a:pPr>
            <a:r>
              <a:rPr lang="en-US" dirty="0" smtClean="0"/>
              <a:t>double f(double);</a:t>
            </a:r>
          </a:p>
          <a:p>
            <a:pPr>
              <a:buNone/>
            </a:pPr>
            <a:r>
              <a:rPr lang="en-US" dirty="0" smtClean="0"/>
              <a:t>f(10);	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к какому типу преобразовывать, к типу </a:t>
            </a:r>
            <a:r>
              <a:rPr lang="en-US" dirty="0" smtClean="0"/>
              <a:t>float</a:t>
            </a:r>
            <a:r>
              <a:rPr lang="ru-RU" dirty="0" smtClean="0"/>
              <a:t> или </a:t>
            </a:r>
            <a:r>
              <a:rPr lang="en-US" dirty="0" smtClean="0"/>
              <a:t>double</a:t>
            </a:r>
            <a:r>
              <a:rPr lang="ru-RU" dirty="0" smtClean="0"/>
              <a:t> 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1181</Words>
  <Application>Microsoft Office PowerPoint</Application>
  <PresentationFormat>Экран (4:3)</PresentationFormat>
  <Paragraphs>286</Paragraphs>
  <Slides>56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56</vt:i4>
      </vt:variant>
    </vt:vector>
  </HeadingPairs>
  <TitlesOfParts>
    <vt:vector size="57" baseType="lpstr">
      <vt:lpstr>Тема Office</vt:lpstr>
      <vt:lpstr>Модульное программирование</vt:lpstr>
      <vt:lpstr>Перегрузка функций </vt:lpstr>
      <vt:lpstr>Перегрузка функций </vt:lpstr>
      <vt:lpstr>Перегрузка функций </vt:lpstr>
      <vt:lpstr>Перегрузка функций </vt:lpstr>
      <vt:lpstr>Перегрузка функций </vt:lpstr>
      <vt:lpstr>Перегрузка функций </vt:lpstr>
      <vt:lpstr>Перегрузка функций </vt:lpstr>
      <vt:lpstr>Перегрузка функций </vt:lpstr>
      <vt:lpstr>Перегрузка функций </vt:lpstr>
      <vt:lpstr>Шаблоны функций</vt:lpstr>
      <vt:lpstr>Шаблоны функций</vt:lpstr>
      <vt:lpstr>Шаблоны функций</vt:lpstr>
      <vt:lpstr>Шаблоны функций</vt:lpstr>
      <vt:lpstr>Шаблоны функций</vt:lpstr>
      <vt:lpstr>Шаблоны функций</vt:lpstr>
      <vt:lpstr>Шаблоны функций</vt:lpstr>
      <vt:lpstr>Шаблоны функций</vt:lpstr>
      <vt:lpstr>Шаблоны функций</vt:lpstr>
      <vt:lpstr>Шаблоны функций</vt:lpstr>
      <vt:lpstr>Шаблоны функций</vt:lpstr>
      <vt:lpstr>Шаблоны функций</vt:lpstr>
      <vt:lpstr>Шаблоны функций</vt:lpstr>
      <vt:lpstr>Шаблоны функций</vt:lpstr>
      <vt:lpstr>Функция main</vt:lpstr>
      <vt:lpstr>Функция main</vt:lpstr>
      <vt:lpstr>Функция main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Директивы препроцессора</vt:lpstr>
      <vt:lpstr>Предопределенные макросы</vt:lpstr>
      <vt:lpstr>Предопределенные макросы</vt:lpstr>
      <vt:lpstr>Предопределенные макросы</vt:lpstr>
      <vt:lpstr>Предопределенные макросы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Модульное программирование</dc:title>
  <dc:creator>Игорь</dc:creator>
  <cp:lastModifiedBy>user</cp:lastModifiedBy>
  <cp:revision>86</cp:revision>
  <dcterms:created xsi:type="dcterms:W3CDTF">2020-10-25T15:55:53Z</dcterms:created>
  <dcterms:modified xsi:type="dcterms:W3CDTF">2020-10-27T13:23:08Z</dcterms:modified>
</cp:coreProperties>
</file>