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851A5-B339-40F9-83BA-3DA7A7D84E44}" type="datetimeFigureOut">
              <a:rPr lang="ru-RU" smtClean="0"/>
              <a:pPr/>
              <a:t>25.10.2020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AB261-AF66-4409-9424-B0D2EFDF66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851A5-B339-40F9-83BA-3DA7A7D84E44}" type="datetimeFigureOut">
              <a:rPr lang="ru-RU" smtClean="0"/>
              <a:pPr/>
              <a:t>25.10.2020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AB261-AF66-4409-9424-B0D2EFDF66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851A5-B339-40F9-83BA-3DA7A7D84E44}" type="datetimeFigureOut">
              <a:rPr lang="ru-RU" smtClean="0"/>
              <a:pPr/>
              <a:t>25.10.2020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AB261-AF66-4409-9424-B0D2EFDF66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851A5-B339-40F9-83BA-3DA7A7D84E44}" type="datetimeFigureOut">
              <a:rPr lang="ru-RU" smtClean="0"/>
              <a:pPr/>
              <a:t>25.10.2020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AB261-AF66-4409-9424-B0D2EFDF66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851A5-B339-40F9-83BA-3DA7A7D84E44}" type="datetimeFigureOut">
              <a:rPr lang="ru-RU" smtClean="0"/>
              <a:pPr/>
              <a:t>25.10.2020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AB261-AF66-4409-9424-B0D2EFDF66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851A5-B339-40F9-83BA-3DA7A7D84E44}" type="datetimeFigureOut">
              <a:rPr lang="ru-RU" smtClean="0"/>
              <a:pPr/>
              <a:t>25.10.2020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AB261-AF66-4409-9424-B0D2EFDF66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851A5-B339-40F9-83BA-3DA7A7D84E44}" type="datetimeFigureOut">
              <a:rPr lang="ru-RU" smtClean="0"/>
              <a:pPr/>
              <a:t>25.10.2020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AB261-AF66-4409-9424-B0D2EFDF66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851A5-B339-40F9-83BA-3DA7A7D84E44}" type="datetimeFigureOut">
              <a:rPr lang="ru-RU" smtClean="0"/>
              <a:pPr/>
              <a:t>25.10.2020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AB261-AF66-4409-9424-B0D2EFDF66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851A5-B339-40F9-83BA-3DA7A7D84E44}" type="datetimeFigureOut">
              <a:rPr lang="ru-RU" smtClean="0"/>
              <a:pPr/>
              <a:t>25.10.2020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AB261-AF66-4409-9424-B0D2EFDF66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851A5-B339-40F9-83BA-3DA7A7D84E44}" type="datetimeFigureOut">
              <a:rPr lang="ru-RU" smtClean="0"/>
              <a:pPr/>
              <a:t>25.10.2020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AB261-AF66-4409-9424-B0D2EFDF66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851A5-B339-40F9-83BA-3DA7A7D84E44}" type="datetimeFigureOut">
              <a:rPr lang="ru-RU" smtClean="0"/>
              <a:pPr/>
              <a:t>25.10.2020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AB261-AF66-4409-9424-B0D2EFDF66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F851A5-B339-40F9-83BA-3DA7A7D84E44}" type="datetimeFigureOut">
              <a:rPr lang="ru-RU" smtClean="0"/>
              <a:pPr/>
              <a:t>25.10.2020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9AB261-AF66-4409-9424-B0D2EFDF660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Модульное программирование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Рассмотрим пример</a:t>
            </a:r>
          </a:p>
          <a:p>
            <a:pPr>
              <a:buNone/>
            </a:pPr>
            <a:r>
              <a:rPr lang="en-US" dirty="0" smtClean="0"/>
              <a:t>void </a:t>
            </a:r>
            <a:r>
              <a:rPr lang="en-US" dirty="0" err="1" smtClean="0"/>
              <a:t>static_var</a:t>
            </a:r>
            <a:r>
              <a:rPr lang="en-US" dirty="0" smtClean="0"/>
              <a:t>(int a)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m = 0;		// </a:t>
            </a:r>
            <a:r>
              <a:rPr lang="ru-RU" dirty="0" smtClean="0"/>
              <a:t>в стеке периода исполнения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fr-FR" dirty="0" smtClean="0"/>
              <a:t>cout &lt;&lt; "n m p" &lt;&lt; endl;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while(a--)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static int n = 0;	//</a:t>
            </a:r>
            <a:r>
              <a:rPr lang="ru-RU" dirty="0" smtClean="0"/>
              <a:t> в сегменте данных этого проекта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int p = 0;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fr-FR" dirty="0" smtClean="0"/>
              <a:t>cout &lt;&lt; n++ &lt;&lt; ' ' &lt;&lt; m++ &lt;&lt; ' ' &lt;&lt; p++ &lt;&lt; endl;</a:t>
            </a:r>
          </a:p>
          <a:p>
            <a:pPr>
              <a:buNone/>
            </a:pPr>
            <a:r>
              <a:rPr lang="ru-RU" dirty="0" smtClean="0"/>
              <a:t>	}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Статическая переменная </a:t>
            </a:r>
            <a:r>
              <a:rPr lang="en-US" dirty="0" smtClean="0"/>
              <a:t>n</a:t>
            </a:r>
            <a:r>
              <a:rPr lang="ru-RU" dirty="0" smtClean="0"/>
              <a:t> размещается в сегменте данных программы, инициализируется  один раз при первом вызове оператора. Ее значение будет сохраняться от одного вызова функции  к другому.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b="1" dirty="0" smtClean="0"/>
              <a:t>Глобальные переменные</a:t>
            </a:r>
          </a:p>
          <a:p>
            <a:pPr>
              <a:buNone/>
            </a:pPr>
            <a:r>
              <a:rPr lang="ru-RU" dirty="0" smtClean="0"/>
              <a:t>Переменные, объявленные вне всякого блока, называются глобальными. Они доступны всем программным объектам, в том числе видны во всех функциях. Чаще всего их используют для передачи информации между отдельными функциями. Их изменение допускается, но не рекомендуется. Подобный прием считается «дурным тоном» в программировании.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Возвращаемое значение</a:t>
            </a:r>
          </a:p>
          <a:p>
            <a:pPr>
              <a:buNone/>
            </a:pPr>
            <a:r>
              <a:rPr lang="ru-RU" dirty="0" smtClean="0"/>
              <a:t>Механизм возврата из функции в вызывающую ее функцию реализуется оператором </a:t>
            </a:r>
            <a:r>
              <a:rPr lang="en-US" dirty="0" smtClean="0"/>
              <a:t>return</a:t>
            </a:r>
            <a:r>
              <a:rPr lang="ru-RU" dirty="0" smtClean="0"/>
              <a:t>:</a:t>
            </a:r>
          </a:p>
          <a:p>
            <a:pPr>
              <a:buNone/>
            </a:pPr>
            <a:r>
              <a:rPr lang="en-US" dirty="0" smtClean="0"/>
              <a:t>	return[</a:t>
            </a:r>
            <a:r>
              <a:rPr lang="ru-RU" dirty="0" smtClean="0"/>
              <a:t>выражение</a:t>
            </a:r>
            <a:r>
              <a:rPr lang="en-US" dirty="0" smtClean="0"/>
              <a:t>];</a:t>
            </a:r>
          </a:p>
          <a:p>
            <a:pPr>
              <a:buNone/>
            </a:pPr>
            <a:r>
              <a:rPr lang="ru-RU" dirty="0" smtClean="0"/>
              <a:t>Функция может содержать несколько операторов </a:t>
            </a:r>
            <a:r>
              <a:rPr lang="en-US" dirty="0" smtClean="0"/>
              <a:t>return</a:t>
            </a:r>
            <a:r>
              <a:rPr lang="ru-RU" dirty="0" smtClean="0"/>
              <a:t>, что определяется потребностями алгоритма.</a:t>
            </a: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Этот оператор может опускаться для функций, имеющих тип возвращаемого результата </a:t>
            </a:r>
            <a:r>
              <a:rPr lang="en-US" dirty="0" smtClean="0"/>
              <a:t>void</a:t>
            </a:r>
            <a:r>
              <a:rPr lang="ru-RU" dirty="0" smtClean="0"/>
              <a:t>. Перед возвратом результата оно преобразуется к типу (если это возможно), указанному в прототипе функции.</a:t>
            </a:r>
          </a:p>
          <a:p>
            <a:pPr>
              <a:buNone/>
            </a:pPr>
            <a:r>
              <a:rPr lang="ru-RU" dirty="0" smtClean="0"/>
              <a:t>Функция может вернуть в качестве результата только скалярное значение. Она не может вернуть массив или другую функцию, но указатели на них – может.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Важное замечание: нельзя возвратить из функции указатель на локальную переменную, поскольку память, выделенная на момент выполнения функции перед выходом из функции, освобождается.</a:t>
            </a:r>
          </a:p>
          <a:p>
            <a:pPr>
              <a:buNone/>
            </a:pPr>
            <a:r>
              <a:rPr lang="ru-RU" dirty="0" smtClean="0"/>
              <a:t>Например,</a:t>
            </a:r>
          </a:p>
          <a:p>
            <a:pPr>
              <a:buNone/>
            </a:pPr>
            <a:r>
              <a:rPr lang="en-US" dirty="0" smtClean="0"/>
              <a:t>int *f()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	int a =10;</a:t>
            </a:r>
          </a:p>
          <a:p>
            <a:pPr>
              <a:buNone/>
            </a:pPr>
            <a:r>
              <a:rPr lang="en-US" dirty="0" smtClean="0"/>
              <a:t>	// …………</a:t>
            </a:r>
          </a:p>
          <a:p>
            <a:pPr>
              <a:buNone/>
            </a:pPr>
            <a:r>
              <a:rPr lang="en-US" dirty="0" smtClean="0"/>
              <a:t>	return &amp;a;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Параметры функции</a:t>
            </a:r>
          </a:p>
          <a:p>
            <a:pPr>
              <a:buNone/>
            </a:pPr>
            <a:r>
              <a:rPr lang="ru-RU" dirty="0" smtClean="0"/>
              <a:t>Механизм параметров является основным способом обмена информацией меду вызываемой и вызывающей функциями. Параметры перечисленные в заголовке функции называются формальными, а записанные в операторе вызова – фактическими.</a:t>
            </a: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При вызове функции в первую очередь вычисляются выражения, стоящие на месте фактических параметров, затем в стеке периода исполнения им выделяется память в соответствии с типом их результатов. При передаче проверяется соответствие типов и при невозможности преобразования выдается диагностическое сообщение.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Различают два основные способы передачи параметров:</a:t>
            </a:r>
          </a:p>
          <a:p>
            <a:pPr>
              <a:buNone/>
            </a:pPr>
            <a:r>
              <a:rPr lang="ru-RU" dirty="0" smtClean="0"/>
              <a:t>	- по адресу;</a:t>
            </a:r>
          </a:p>
          <a:p>
            <a:pPr>
              <a:buNone/>
            </a:pPr>
            <a:r>
              <a:rPr lang="ru-RU" dirty="0" smtClean="0"/>
              <a:t>	- по значению.</a:t>
            </a:r>
          </a:p>
          <a:p>
            <a:pPr>
              <a:buNone/>
            </a:pPr>
            <a:r>
              <a:rPr lang="ru-RU" dirty="0" smtClean="0"/>
              <a:t>При передаче по значению в стек исполнения заносятся копии фактических параметров, и операторы функции работают именно с копиями параметров, а не с самими параметрами. Доступа к исходным данным у функции нет, а следовательно, нет возможности их изменить.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При передаче по адресу в стек исполнения заносится адреса фактических параметров, а функция, работая с копиями адресов, может изменить исходные значения параметров.</a:t>
            </a:r>
          </a:p>
          <a:p>
            <a:pPr>
              <a:buNone/>
            </a:pPr>
            <a:r>
              <a:rPr lang="ru-RU" dirty="0" smtClean="0"/>
              <a:t>Необходимо отметить, что изменение фактических параметров не приветствуется.</a:t>
            </a:r>
          </a:p>
          <a:p>
            <a:pPr>
              <a:buNone/>
            </a:pPr>
            <a:r>
              <a:rPr lang="ru-RU" dirty="0" smtClean="0"/>
              <a:t>Передача параметров по адресу реализуется через указатели или ссылки.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Общий формат определения функции: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[</a:t>
            </a:r>
            <a:r>
              <a:rPr lang="ru-RU" dirty="0" smtClean="0">
                <a:solidFill>
                  <a:srgbClr val="FF0000"/>
                </a:solidFill>
              </a:rPr>
              <a:t>класс</a:t>
            </a:r>
            <a:r>
              <a:rPr lang="en-US" dirty="0" smtClean="0">
                <a:solidFill>
                  <a:srgbClr val="FF0000"/>
                </a:solidFill>
              </a:rPr>
              <a:t>]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тип_результата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имя_функции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(</a:t>
            </a:r>
            <a:r>
              <a:rPr lang="en-US" dirty="0" smtClean="0">
                <a:solidFill>
                  <a:srgbClr val="FF0000"/>
                </a:solidFill>
              </a:rPr>
              <a:t>[</a:t>
            </a:r>
            <a:r>
              <a:rPr lang="ru-RU" dirty="0" err="1" smtClean="0">
                <a:solidFill>
                  <a:srgbClr val="FF0000"/>
                </a:solidFill>
              </a:rPr>
              <a:t>список_параметров</a:t>
            </a:r>
            <a:r>
              <a:rPr lang="en-US" dirty="0" smtClean="0">
                <a:solidFill>
                  <a:srgbClr val="FF0000"/>
                </a:solidFill>
              </a:rPr>
              <a:t>]</a:t>
            </a:r>
            <a:r>
              <a:rPr lang="ru-RU" dirty="0" smtClean="0">
                <a:solidFill>
                  <a:srgbClr val="FF0000"/>
                </a:solidFill>
              </a:rPr>
              <a:t>)</a:t>
            </a:r>
            <a:r>
              <a:rPr lang="en-US" dirty="0" smtClean="0">
                <a:solidFill>
                  <a:srgbClr val="FF0000"/>
                </a:solidFill>
              </a:rPr>
              <a:t>[throw(</a:t>
            </a:r>
            <a:r>
              <a:rPr lang="ru-RU" dirty="0" smtClean="0">
                <a:solidFill>
                  <a:srgbClr val="FF0000"/>
                </a:solidFill>
              </a:rPr>
              <a:t>исключения</a:t>
            </a:r>
            <a:r>
              <a:rPr lang="en-US" dirty="0" smtClean="0">
                <a:solidFill>
                  <a:srgbClr val="FF0000"/>
                </a:solidFill>
              </a:rPr>
              <a:t>)]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{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	//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тело_функции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}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dirty="0" smtClean="0"/>
              <a:t>Рассмотрим пример простой функции: </a:t>
            </a:r>
          </a:p>
          <a:p>
            <a:pPr>
              <a:buNone/>
            </a:pPr>
            <a:r>
              <a:rPr lang="en-US" dirty="0" smtClean="0"/>
              <a:t>void </a:t>
            </a:r>
            <a:r>
              <a:rPr lang="en-US" dirty="0"/>
              <a:t>swap(int a, int b)</a:t>
            </a:r>
          </a:p>
          <a:p>
            <a:pPr>
              <a:buNone/>
            </a:pPr>
            <a:r>
              <a:rPr lang="ru-RU" dirty="0" smtClean="0"/>
              <a:t>{</a:t>
            </a:r>
            <a:endParaRPr lang="ru-RU" dirty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/>
              <a:t>temp;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temp </a:t>
            </a:r>
            <a:r>
              <a:rPr lang="en-US" dirty="0"/>
              <a:t>= a;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a </a:t>
            </a:r>
            <a:r>
              <a:rPr lang="en-US" dirty="0"/>
              <a:t>= b;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 </a:t>
            </a:r>
            <a:r>
              <a:rPr lang="en-US" dirty="0"/>
              <a:t>= temp;</a:t>
            </a:r>
          </a:p>
          <a:p>
            <a:pPr>
              <a:buNone/>
            </a:pPr>
            <a:r>
              <a:rPr lang="ru-RU" dirty="0"/>
              <a:t>}</a:t>
            </a:r>
          </a:p>
          <a:p>
            <a:endParaRPr lang="ru-RU" dirty="0"/>
          </a:p>
          <a:p>
            <a:pPr>
              <a:buNone/>
            </a:pPr>
            <a:r>
              <a:rPr lang="en-US" dirty="0"/>
              <a:t>int main()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s-ES" dirty="0" smtClean="0"/>
              <a:t>int </a:t>
            </a:r>
            <a:r>
              <a:rPr lang="es-ES" dirty="0"/>
              <a:t>x = 10, y = 20;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" before " &lt;&lt; x &lt;&lt; ' ' &lt;&lt; y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swap(</a:t>
            </a:r>
            <a:r>
              <a:rPr lang="en-US" dirty="0" err="1" smtClean="0"/>
              <a:t>x,y</a:t>
            </a:r>
            <a:r>
              <a:rPr lang="en-US" dirty="0"/>
              <a:t>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" after " &lt;&lt; x &lt;&lt; ' ' &lt;&lt; y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</a:t>
            </a:r>
            <a:r>
              <a:rPr lang="en-US" dirty="0"/>
              <a:t>0;</a:t>
            </a:r>
          </a:p>
          <a:p>
            <a:pPr>
              <a:buNone/>
            </a:pPr>
            <a:r>
              <a:rPr lang="ru-RU" dirty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Функция </a:t>
            </a:r>
            <a:r>
              <a:rPr lang="en-US" dirty="0" smtClean="0"/>
              <a:t>swap</a:t>
            </a:r>
            <a:r>
              <a:rPr lang="ru-RU" dirty="0" smtClean="0"/>
              <a:t> получает аргументы по значению, поэтому параметры </a:t>
            </a:r>
            <a:r>
              <a:rPr lang="en-US" dirty="0" smtClean="0"/>
              <a:t>x </a:t>
            </a:r>
            <a:r>
              <a:rPr lang="ru-RU" dirty="0" smtClean="0"/>
              <a:t>и </a:t>
            </a:r>
            <a:r>
              <a:rPr lang="en-US" dirty="0" smtClean="0"/>
              <a:t>y </a:t>
            </a:r>
            <a:r>
              <a:rPr lang="ru-RU" dirty="0" smtClean="0"/>
              <a:t> после выполнения функции не изменятся.</a:t>
            </a:r>
          </a:p>
          <a:p>
            <a:pPr>
              <a:buNone/>
            </a:pPr>
            <a:r>
              <a:rPr lang="ru-RU" dirty="0" smtClean="0"/>
              <a:t>Передадим параметры по адресу, например, через указатели:</a:t>
            </a:r>
          </a:p>
          <a:p>
            <a:pPr>
              <a:buNone/>
            </a:pPr>
            <a:r>
              <a:rPr lang="en-US" dirty="0"/>
              <a:t>void swap(int *a, int *b)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/>
              <a:t>temp;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temp </a:t>
            </a:r>
            <a:r>
              <a:rPr lang="en-US" dirty="0"/>
              <a:t>= *a;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*</a:t>
            </a:r>
            <a:r>
              <a:rPr lang="en-US" dirty="0"/>
              <a:t>a = *b;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*</a:t>
            </a:r>
            <a:r>
              <a:rPr lang="en-US" dirty="0"/>
              <a:t>b = temp;</a:t>
            </a:r>
          </a:p>
          <a:p>
            <a:pPr>
              <a:buNone/>
            </a:pPr>
            <a:r>
              <a:rPr lang="ru-RU" dirty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И, наконец, передадим параметры как ссылки:</a:t>
            </a:r>
          </a:p>
          <a:p>
            <a:pPr>
              <a:buNone/>
            </a:pPr>
            <a:r>
              <a:rPr lang="en-US" dirty="0"/>
              <a:t>void swap(int &amp;a, int &amp;b)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/>
              <a:t>temp;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temp </a:t>
            </a:r>
            <a:r>
              <a:rPr lang="en-US" dirty="0"/>
              <a:t>= a;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a </a:t>
            </a:r>
            <a:r>
              <a:rPr lang="en-US" dirty="0"/>
              <a:t>= b;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 </a:t>
            </a:r>
            <a:r>
              <a:rPr lang="en-US" dirty="0"/>
              <a:t>= temp;</a:t>
            </a:r>
          </a:p>
          <a:p>
            <a:pPr>
              <a:buNone/>
            </a:pPr>
            <a:r>
              <a:rPr lang="ru-RU" dirty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 двух последних случаях значения переменных изменятся. В практическом программировании такие функции иногда используются, они позволяют повысить эффективность программы. Мы будем избегать такой </a:t>
            </a:r>
            <a:r>
              <a:rPr lang="ru-RU" dirty="0"/>
              <a:t>в</a:t>
            </a:r>
            <a:r>
              <a:rPr lang="ru-RU" dirty="0" smtClean="0"/>
              <a:t>озможности.</a:t>
            </a:r>
          </a:p>
          <a:p>
            <a:pPr>
              <a:buNone/>
            </a:pPr>
            <a:r>
              <a:rPr lang="ru-RU" dirty="0" smtClean="0"/>
              <a:t>Тогда возникает вопрос, а зачем передавать параметры по адресу?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Первое практическое применение – возможность передачи объектов, которые невозможно передавать по значению, например массивы и функции.</a:t>
            </a:r>
          </a:p>
          <a:p>
            <a:pPr>
              <a:buNone/>
            </a:pPr>
            <a:r>
              <a:rPr lang="ru-RU" dirty="0" smtClean="0"/>
              <a:t>Второе применение – передача в качестве аргументов функции объектов больших объемов, например, файлов, потоков, </a:t>
            </a:r>
            <a:r>
              <a:rPr lang="en-US" dirty="0" smtClean="0"/>
              <a:t>etc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Рассмотрим пример передачи массива в качестве параметра функции:</a:t>
            </a:r>
          </a:p>
          <a:p>
            <a:pPr>
              <a:buNone/>
            </a:pPr>
            <a:r>
              <a:rPr lang="en-US" dirty="0"/>
              <a:t>double </a:t>
            </a:r>
            <a:r>
              <a:rPr lang="en-US" dirty="0" err="1"/>
              <a:t>array_double</a:t>
            </a:r>
            <a:r>
              <a:rPr lang="en-US" dirty="0"/>
              <a:t>[10] = {4.36, -3.28, 565, -87.632, -.456, 88.1};</a:t>
            </a:r>
          </a:p>
          <a:p>
            <a:endParaRPr lang="ru-RU" dirty="0"/>
          </a:p>
          <a:p>
            <a:pPr>
              <a:buNone/>
            </a:pPr>
            <a:r>
              <a:rPr lang="en-US" dirty="0"/>
              <a:t>double </a:t>
            </a:r>
            <a:r>
              <a:rPr lang="en-US" dirty="0" err="1"/>
              <a:t>summa_array</a:t>
            </a:r>
            <a:r>
              <a:rPr lang="en-US" dirty="0"/>
              <a:t>(double </a:t>
            </a:r>
            <a:r>
              <a:rPr lang="en-US" dirty="0" err="1"/>
              <a:t>arr</a:t>
            </a:r>
            <a:r>
              <a:rPr lang="en-US" dirty="0"/>
              <a:t>[10])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double </a:t>
            </a:r>
            <a:r>
              <a:rPr lang="en-US" dirty="0"/>
              <a:t>summa = 0.0;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nn-NO" dirty="0" smtClean="0"/>
              <a:t>for(int </a:t>
            </a:r>
            <a:r>
              <a:rPr lang="nn-NO" dirty="0"/>
              <a:t>i=0; i&lt;=9; i++)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summa </a:t>
            </a:r>
            <a:r>
              <a:rPr lang="en-US" dirty="0"/>
              <a:t>+=</a:t>
            </a:r>
            <a:r>
              <a:rPr lang="en-US" dirty="0" err="1"/>
              <a:t>arr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];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</a:t>
            </a:r>
            <a:r>
              <a:rPr lang="en-US" dirty="0"/>
              <a:t>summa;</a:t>
            </a:r>
          </a:p>
          <a:p>
            <a:pPr>
              <a:buNone/>
            </a:pPr>
            <a:r>
              <a:rPr lang="ru-RU" dirty="0"/>
              <a:t>}</a:t>
            </a:r>
          </a:p>
          <a:p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int main()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</a:t>
            </a:r>
            <a:r>
              <a:rPr lang="en-US" dirty="0" err="1" smtClean="0"/>
              <a:t>summa_array</a:t>
            </a:r>
            <a:r>
              <a:rPr lang="en-US" dirty="0" smtClean="0"/>
              <a:t>(</a:t>
            </a:r>
            <a:r>
              <a:rPr lang="en-US" dirty="0" err="1" smtClean="0"/>
              <a:t>array_double</a:t>
            </a:r>
            <a:r>
              <a:rPr lang="en-US" dirty="0" smtClean="0"/>
              <a:t>)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  <a:endParaRPr lang="ru-RU" dirty="0" smtClean="0"/>
          </a:p>
          <a:p>
            <a:pPr>
              <a:buNone/>
            </a:pPr>
            <a:r>
              <a:rPr lang="ru-RU" dirty="0"/>
              <a:t>	</a:t>
            </a:r>
            <a:r>
              <a:rPr lang="en-US" dirty="0" smtClean="0"/>
              <a:t>return 0;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r>
              <a:rPr lang="ru-RU" dirty="0" smtClean="0"/>
              <a:t>Заголовок функции можно описать другим способом:</a:t>
            </a:r>
          </a:p>
          <a:p>
            <a:pPr>
              <a:buNone/>
            </a:pPr>
            <a:r>
              <a:rPr lang="en-US" dirty="0"/>
              <a:t>double </a:t>
            </a:r>
            <a:r>
              <a:rPr lang="en-US" dirty="0" err="1"/>
              <a:t>summa_array</a:t>
            </a:r>
            <a:r>
              <a:rPr lang="en-US" dirty="0"/>
              <a:t>(double *</a:t>
            </a:r>
            <a:r>
              <a:rPr lang="en-US" dirty="0" err="1"/>
              <a:t>arr</a:t>
            </a:r>
            <a:r>
              <a:rPr lang="en-US" dirty="0" smtClean="0"/>
              <a:t>)</a:t>
            </a:r>
            <a:r>
              <a:rPr lang="ru-RU" dirty="0" smtClean="0"/>
              <a:t> или</a:t>
            </a:r>
          </a:p>
          <a:p>
            <a:pPr>
              <a:buNone/>
            </a:pPr>
            <a:r>
              <a:rPr lang="en-US" dirty="0"/>
              <a:t>double </a:t>
            </a:r>
            <a:r>
              <a:rPr lang="en-US" dirty="0" err="1"/>
              <a:t>summa_array</a:t>
            </a:r>
            <a:r>
              <a:rPr lang="en-US" dirty="0"/>
              <a:t>(double </a:t>
            </a:r>
            <a:r>
              <a:rPr lang="en-US" dirty="0" err="1"/>
              <a:t>arr</a:t>
            </a:r>
            <a:r>
              <a:rPr lang="en-US" dirty="0"/>
              <a:t>[])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Все эти способы эквивалентны, выбирайте, какой больше нравится.</a:t>
            </a:r>
          </a:p>
          <a:p>
            <a:pPr>
              <a:buNone/>
            </a:pPr>
            <a:r>
              <a:rPr lang="ru-RU" dirty="0" smtClean="0"/>
              <a:t>При передаче массивов в функции часто объявляют дополнительные параметры функции, обозначающие размерность массива. Чаще всего такой возможностью пользуются при передаче многомерных массивов.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При возврате массивов в качестве результата есть специфика:</a:t>
            </a:r>
          </a:p>
          <a:p>
            <a:pPr>
              <a:buNone/>
            </a:pPr>
            <a:r>
              <a:rPr lang="en-US" dirty="0"/>
              <a:t>double array_double_1[] = {4.36, -3.28, 565, -87.632, -.456, 88.1};</a:t>
            </a:r>
          </a:p>
          <a:p>
            <a:pPr>
              <a:buNone/>
            </a:pPr>
            <a:r>
              <a:rPr lang="en-US" dirty="0"/>
              <a:t>double *array_double_2;</a:t>
            </a:r>
          </a:p>
          <a:p>
            <a:endParaRPr lang="ru-RU" dirty="0"/>
          </a:p>
          <a:p>
            <a:pPr>
              <a:buNone/>
            </a:pPr>
            <a:r>
              <a:rPr lang="en-US" dirty="0"/>
              <a:t>double *</a:t>
            </a:r>
            <a:r>
              <a:rPr lang="en-US" dirty="0" err="1"/>
              <a:t>array_copy</a:t>
            </a:r>
            <a:r>
              <a:rPr lang="en-US" dirty="0"/>
              <a:t>(double </a:t>
            </a:r>
            <a:r>
              <a:rPr lang="en-US" dirty="0" err="1"/>
              <a:t>arr</a:t>
            </a:r>
            <a:r>
              <a:rPr lang="en-US" dirty="0"/>
              <a:t>[10])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double </a:t>
            </a:r>
            <a:r>
              <a:rPr lang="en-US" dirty="0"/>
              <a:t>*temp = new double[10];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nn-NO" dirty="0" smtClean="0"/>
              <a:t>for(int </a:t>
            </a:r>
            <a:r>
              <a:rPr lang="nn-NO" dirty="0"/>
              <a:t>i=0; i&lt;=9; i++)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temp[</a:t>
            </a:r>
            <a:r>
              <a:rPr lang="en-US" dirty="0" err="1" smtClean="0"/>
              <a:t>i</a:t>
            </a:r>
            <a:r>
              <a:rPr lang="en-US" dirty="0"/>
              <a:t>] = </a:t>
            </a:r>
            <a:r>
              <a:rPr lang="en-US" dirty="0" err="1"/>
              <a:t>arr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]*2;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</a:t>
            </a:r>
            <a:r>
              <a:rPr lang="en-US" dirty="0"/>
              <a:t>temp;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Во-первых, нужен промежуточный массив </a:t>
            </a:r>
            <a:r>
              <a:rPr lang="en-US" dirty="0" smtClean="0"/>
              <a:t>double *array_double_2</a:t>
            </a:r>
            <a:r>
              <a:rPr lang="ru-RU" dirty="0" smtClean="0"/>
              <a:t>, который будет принимать результат функцию.</a:t>
            </a:r>
          </a:p>
          <a:p>
            <a:pPr>
              <a:buNone/>
            </a:pPr>
            <a:r>
              <a:rPr lang="ru-RU" dirty="0" smtClean="0"/>
              <a:t>Во-вторых, как было сказано ранее, функция не может возвратить в качестве результата адрес локальной переменной. Поэтому массив </a:t>
            </a:r>
            <a:r>
              <a:rPr lang="en-US" dirty="0" smtClean="0"/>
              <a:t>double *temp = new double[10];</a:t>
            </a:r>
            <a:r>
              <a:rPr lang="ru-RU" dirty="0" smtClean="0"/>
              <a:t> определен в динамической области.</a:t>
            </a:r>
          </a:p>
          <a:p>
            <a:pPr>
              <a:buNone/>
            </a:pPr>
            <a:r>
              <a:rPr lang="ru-RU" dirty="0" smtClean="0"/>
              <a:t>Вызов такой функции тоже имеет специфику:</a:t>
            </a:r>
          </a:p>
          <a:p>
            <a:pPr>
              <a:buNone/>
            </a:pPr>
            <a:r>
              <a:rPr lang="en-US" dirty="0"/>
              <a:t>array_double_2 = </a:t>
            </a:r>
            <a:r>
              <a:rPr lang="en-US" dirty="0" err="1"/>
              <a:t>array_copy</a:t>
            </a:r>
            <a:r>
              <a:rPr lang="en-US" dirty="0"/>
              <a:t>(array_double_1);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Рассмотрим составные части функций:</a:t>
            </a:r>
          </a:p>
          <a:p>
            <a:pPr>
              <a:buFontTx/>
              <a:buChar char="-"/>
            </a:pPr>
            <a:r>
              <a:rPr lang="ru-RU" dirty="0" smtClean="0"/>
              <a:t>С помощью не обязательного модификатора «класс» можно задать область видимости функции, используя ключевые слова </a:t>
            </a:r>
            <a:r>
              <a:rPr lang="en-US" dirty="0" smtClean="0"/>
              <a:t>extern</a:t>
            </a:r>
            <a:r>
              <a:rPr lang="ru-RU" dirty="0" smtClean="0"/>
              <a:t> и</a:t>
            </a:r>
            <a:r>
              <a:rPr lang="en-US" dirty="0" smtClean="0"/>
              <a:t> static</a:t>
            </a:r>
            <a:r>
              <a:rPr lang="ru-RU" dirty="0" smtClean="0"/>
              <a:t>:</a:t>
            </a:r>
          </a:p>
          <a:p>
            <a:pPr>
              <a:buNone/>
            </a:pPr>
            <a:r>
              <a:rPr lang="ru-RU" dirty="0" smtClean="0"/>
              <a:t>● </a:t>
            </a:r>
            <a:r>
              <a:rPr lang="en-US" dirty="0" smtClean="0"/>
              <a:t>extern - </a:t>
            </a:r>
            <a:r>
              <a:rPr lang="ru-RU" dirty="0" smtClean="0"/>
              <a:t>глобальная область видимости во всех модулях программы (по умолчанию);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●</a:t>
            </a:r>
            <a:r>
              <a:rPr lang="en-US" dirty="0" smtClean="0"/>
              <a:t> static</a:t>
            </a:r>
            <a:r>
              <a:rPr lang="ru-RU" dirty="0" smtClean="0"/>
              <a:t> – видимость в пределах текущего модуля ( в том, в котором определена).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Вывод результирующего массива не представляется сложным:</a:t>
            </a:r>
          </a:p>
          <a:p>
            <a:pPr>
              <a:buNone/>
            </a:pPr>
            <a:r>
              <a:rPr lang="nn-NO" dirty="0"/>
              <a:t>for(int i=0; i&lt;=9; i++)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*(array_double_2+i) &lt;&lt;' ';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r>
              <a:rPr lang="ru-RU" dirty="0" smtClean="0"/>
              <a:t>Возврат из функции многомерного массива попробуйте реализовать самостоятельно.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А теперь попробуем передать в качестве параметра одной функции другую функцию.</a:t>
            </a:r>
          </a:p>
          <a:p>
            <a:pPr>
              <a:buNone/>
            </a:pPr>
            <a:r>
              <a:rPr lang="en-US" dirty="0" smtClean="0"/>
              <a:t>long </a:t>
            </a:r>
            <a:r>
              <a:rPr lang="en-US" dirty="0"/>
              <a:t>max(long a, long b)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</a:t>
            </a:r>
            <a:r>
              <a:rPr lang="en-US" dirty="0"/>
              <a:t>a&gt;b;</a:t>
            </a:r>
          </a:p>
          <a:p>
            <a:pPr>
              <a:buNone/>
            </a:pPr>
            <a:r>
              <a:rPr lang="ru-RU" dirty="0"/>
              <a:t>}</a:t>
            </a:r>
          </a:p>
          <a:p>
            <a:endParaRPr lang="ru-RU" dirty="0"/>
          </a:p>
          <a:p>
            <a:pPr>
              <a:buNone/>
            </a:pPr>
            <a:r>
              <a:rPr lang="en-US" dirty="0" err="1"/>
              <a:t>typedef</a:t>
            </a:r>
            <a:r>
              <a:rPr lang="en-US" dirty="0"/>
              <a:t> long (*PF)(long, long);</a:t>
            </a:r>
          </a:p>
          <a:p>
            <a:endParaRPr lang="ru-RU" dirty="0"/>
          </a:p>
          <a:p>
            <a:pPr>
              <a:buNone/>
            </a:pPr>
            <a:r>
              <a:rPr lang="en-US" dirty="0"/>
              <a:t>void </a:t>
            </a:r>
            <a:r>
              <a:rPr lang="en-US" dirty="0" err="1"/>
              <a:t>func_arg</a:t>
            </a:r>
            <a:r>
              <a:rPr lang="en-US" dirty="0"/>
              <a:t>(PF </a:t>
            </a:r>
            <a:r>
              <a:rPr lang="en-US" dirty="0" err="1"/>
              <a:t>pf</a:t>
            </a:r>
            <a:r>
              <a:rPr lang="en-US" dirty="0"/>
              <a:t>)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long </a:t>
            </a:r>
            <a:r>
              <a:rPr lang="en-US" dirty="0" err="1"/>
              <a:t>i</a:t>
            </a:r>
            <a:r>
              <a:rPr lang="en-US" dirty="0"/>
              <a:t>=20, j=10;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</a:t>
            </a:r>
            <a:r>
              <a:rPr lang="en-US" dirty="0" err="1"/>
              <a:t>pf</a:t>
            </a:r>
            <a:r>
              <a:rPr lang="en-US" dirty="0"/>
              <a:t>(</a:t>
            </a:r>
            <a:r>
              <a:rPr lang="en-US" dirty="0" err="1"/>
              <a:t>i,j</a:t>
            </a:r>
            <a:r>
              <a:rPr lang="en-US" dirty="0"/>
              <a:t>)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}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Вызов такой функции как обычной функции:</a:t>
            </a:r>
          </a:p>
          <a:p>
            <a:pPr>
              <a:buNone/>
            </a:pPr>
            <a:r>
              <a:rPr lang="en-US" dirty="0"/>
              <a:t>int main()</a:t>
            </a:r>
          </a:p>
          <a:p>
            <a:pPr>
              <a:buNone/>
            </a:pPr>
            <a:r>
              <a:rPr lang="ru-RU" dirty="0" smtClean="0"/>
              <a:t>{</a:t>
            </a:r>
            <a:endParaRPr lang="ru-RU" dirty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func_arg</a:t>
            </a:r>
            <a:r>
              <a:rPr lang="en-US" dirty="0" smtClean="0"/>
              <a:t>(max</a:t>
            </a:r>
            <a:r>
              <a:rPr lang="en-US" dirty="0"/>
              <a:t>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</a:t>
            </a:r>
            <a:r>
              <a:rPr lang="en-US" dirty="0"/>
              <a:t>0;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r>
              <a:rPr lang="ru-RU" dirty="0" smtClean="0"/>
              <a:t>Заметьте, что фактическим параметром здесь выступает функция </a:t>
            </a:r>
            <a:r>
              <a:rPr lang="en-US" dirty="0" smtClean="0"/>
              <a:t>max</a:t>
            </a:r>
            <a:r>
              <a:rPr lang="ru-RU" dirty="0" smtClean="0"/>
              <a:t>.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Функцию, возвращающую в качестве результата другую функцию, попробуйте самостоятельно.</a:t>
            </a:r>
          </a:p>
          <a:p>
            <a:pPr algn="ctr">
              <a:buNone/>
            </a:pPr>
            <a:r>
              <a:rPr lang="ru-RU" b="1" dirty="0" smtClean="0"/>
              <a:t>Параметры функции со значением по умолчанию</a:t>
            </a:r>
          </a:p>
          <a:p>
            <a:pPr>
              <a:buNone/>
            </a:pPr>
            <a:r>
              <a:rPr lang="ru-RU" dirty="0" smtClean="0"/>
              <a:t>Чтобы упростить вызов функции, в ее заголовке при определении можно указать значения по умолчанию. Эти параметры должны быть последними в списке параметров.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Например, </a:t>
            </a:r>
          </a:p>
          <a:p>
            <a:pPr>
              <a:buNone/>
            </a:pPr>
            <a:r>
              <a:rPr lang="en-US" dirty="0"/>
              <a:t>i</a:t>
            </a:r>
            <a:r>
              <a:rPr lang="en-US" dirty="0" smtClean="0"/>
              <a:t>nt </a:t>
            </a:r>
            <a:r>
              <a:rPr lang="en-US" dirty="0" err="1" smtClean="0"/>
              <a:t>func</a:t>
            </a:r>
            <a:r>
              <a:rPr lang="en-US" dirty="0" smtClean="0"/>
              <a:t>(int a, int b=10) { … };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Вызов этой функции можно осуществлять двумя способами - с двумя или с одним параметром:</a:t>
            </a:r>
          </a:p>
          <a:p>
            <a:pPr>
              <a:buNone/>
            </a:pPr>
            <a:r>
              <a:rPr lang="en-US" dirty="0" err="1" smtClean="0"/>
              <a:t>func</a:t>
            </a:r>
            <a:r>
              <a:rPr lang="en-US" dirty="0" smtClean="0"/>
              <a:t>(</a:t>
            </a:r>
            <a:r>
              <a:rPr lang="ru-RU" dirty="0" smtClean="0"/>
              <a:t>20</a:t>
            </a:r>
            <a:r>
              <a:rPr lang="en-US" dirty="0" smtClean="0"/>
              <a:t>, </a:t>
            </a:r>
            <a:r>
              <a:rPr lang="ru-RU" dirty="0" smtClean="0"/>
              <a:t>30</a:t>
            </a:r>
            <a:r>
              <a:rPr lang="en-US" dirty="0" smtClean="0"/>
              <a:t>)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en-US" dirty="0" err="1" smtClean="0"/>
              <a:t>func</a:t>
            </a:r>
            <a:r>
              <a:rPr lang="en-US" dirty="0" smtClean="0"/>
              <a:t>(</a:t>
            </a:r>
            <a:r>
              <a:rPr lang="ru-RU" dirty="0" smtClean="0"/>
              <a:t>50</a:t>
            </a:r>
            <a:r>
              <a:rPr lang="en-US" dirty="0" smtClean="0"/>
              <a:t>)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Во втором случае в качестве второго параметра выступает параметр по умолчанию.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В качестве значений параметров функции со значениями по умолчанию могут выступать константы, глобальные переменные и выражения.</a:t>
            </a:r>
          </a:p>
          <a:p>
            <a:pPr algn="ctr">
              <a:buNone/>
            </a:pPr>
            <a:r>
              <a:rPr lang="ru-RU" b="1" dirty="0" smtClean="0"/>
              <a:t>Перегрузка функций</a:t>
            </a:r>
          </a:p>
          <a:p>
            <a:pPr>
              <a:buNone/>
            </a:pPr>
            <a:r>
              <a:rPr lang="ru-RU" dirty="0" smtClean="0"/>
              <a:t>Часто бывает удобно, чтобы функции, реализующие один и тот же алгоритм для различных типов данных, имели одно и тоже имя. Метафора имени распространяется на все типы данных.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Использование нескольких функций с одним и тем же именем, но с различными типами параметров, называется </a:t>
            </a:r>
            <a:r>
              <a:rPr lang="ru-RU" i="1" dirty="0" smtClean="0"/>
              <a:t>перегрузкой</a:t>
            </a:r>
            <a:r>
              <a:rPr lang="ru-RU" dirty="0" smtClean="0"/>
              <a:t> </a:t>
            </a:r>
            <a:r>
              <a:rPr lang="ru-RU" i="1" dirty="0" smtClean="0"/>
              <a:t>функций.</a:t>
            </a:r>
          </a:p>
          <a:p>
            <a:pPr>
              <a:buNone/>
            </a:pPr>
            <a:r>
              <a:rPr lang="ru-RU" dirty="0" smtClean="0"/>
              <a:t>Компилятор самостоятельно определяет, какую именно функцию требуется вызвать, по типу фактических параметров.</a:t>
            </a:r>
          </a:p>
          <a:p>
            <a:pPr>
              <a:buNone/>
            </a:pPr>
            <a:r>
              <a:rPr lang="ru-RU" dirty="0" smtClean="0"/>
              <a:t>Этот процесс называется разрешением перегрузки.</a:t>
            </a:r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Тип возвращаемого результата в разрешении не участвует.</a:t>
            </a:r>
          </a:p>
          <a:p>
            <a:pPr>
              <a:buNone/>
            </a:pPr>
            <a:r>
              <a:rPr lang="ru-RU" dirty="0" smtClean="0"/>
              <a:t>Рассмотрим примеры:</a:t>
            </a:r>
          </a:p>
          <a:p>
            <a:pPr>
              <a:buNone/>
            </a:pPr>
            <a:r>
              <a:rPr lang="en-US" dirty="0"/>
              <a:t>i</a:t>
            </a:r>
            <a:r>
              <a:rPr lang="en-US" dirty="0" smtClean="0"/>
              <a:t>nt max(int, int);</a:t>
            </a:r>
          </a:p>
          <a:p>
            <a:pPr>
              <a:buNone/>
            </a:pPr>
            <a:r>
              <a:rPr lang="en-US" dirty="0"/>
              <a:t>i</a:t>
            </a:r>
            <a:r>
              <a:rPr lang="en-US" dirty="0" smtClean="0"/>
              <a:t>nt max(int, *char);</a:t>
            </a:r>
          </a:p>
          <a:p>
            <a:pPr>
              <a:buNone/>
            </a:pPr>
            <a:r>
              <a:rPr lang="en-US" dirty="0"/>
              <a:t>l</a:t>
            </a:r>
            <a:r>
              <a:rPr lang="en-US" dirty="0" smtClean="0"/>
              <a:t>ong max(char *, int);</a:t>
            </a:r>
          </a:p>
          <a:p>
            <a:pPr>
              <a:buNone/>
            </a:pPr>
            <a:r>
              <a:rPr lang="en-US" dirty="0"/>
              <a:t>c</a:t>
            </a:r>
            <a:r>
              <a:rPr lang="en-US" dirty="0" smtClean="0"/>
              <a:t>har *max(char *, char *);</a:t>
            </a:r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При вызове функции компилятор выбирает соответствующий типу фактических параметров вариант функции.</a:t>
            </a:r>
          </a:p>
          <a:p>
            <a:pPr>
              <a:buNone/>
            </a:pPr>
            <a:r>
              <a:rPr lang="ru-RU" dirty="0" smtClean="0"/>
              <a:t>Если точного соответствия не найдено, выполняется преобразования в соответствие со стандартом языка, например, </a:t>
            </a:r>
            <a:r>
              <a:rPr lang="en-US" dirty="0" smtClean="0"/>
              <a:t>bool </a:t>
            </a:r>
            <a:r>
              <a:rPr lang="ru-RU" dirty="0" smtClean="0"/>
              <a:t>и </a:t>
            </a:r>
            <a:r>
              <a:rPr lang="en-US" dirty="0" smtClean="0"/>
              <a:t>char </a:t>
            </a:r>
            <a:r>
              <a:rPr lang="ru-RU" dirty="0" smtClean="0"/>
              <a:t>в </a:t>
            </a:r>
            <a:r>
              <a:rPr lang="en-US" dirty="0" smtClean="0"/>
              <a:t>int</a:t>
            </a:r>
            <a:r>
              <a:rPr lang="ru-RU" dirty="0" smtClean="0"/>
              <a:t>,</a:t>
            </a:r>
            <a:r>
              <a:rPr lang="en-US" dirty="0" smtClean="0"/>
              <a:t> float </a:t>
            </a:r>
            <a:r>
              <a:rPr lang="ru-RU" dirty="0" smtClean="0"/>
              <a:t>в </a:t>
            </a:r>
            <a:r>
              <a:rPr lang="en-US" dirty="0" smtClean="0"/>
              <a:t>double, etc.</a:t>
            </a:r>
            <a:r>
              <a:rPr lang="ru-RU" dirty="0" smtClean="0"/>
              <a:t> Далее выполняются преобразования, заданные пользователем, а также поиск соответствий за счет параметров по умолчанию.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Если ни одного соответствия не найдено, выдается диагностическое сообщение об ошибке.</a:t>
            </a:r>
          </a:p>
          <a:p>
            <a:pPr>
              <a:buNone/>
            </a:pPr>
            <a:r>
              <a:rPr lang="ru-RU" dirty="0" smtClean="0"/>
              <a:t>Неоднозначность может появиться в следующих случаях:</a:t>
            </a:r>
          </a:p>
          <a:p>
            <a:pPr>
              <a:buFontTx/>
              <a:buChar char="-"/>
            </a:pPr>
            <a:r>
              <a:rPr lang="ru-RU" dirty="0" smtClean="0"/>
              <a:t>при преобразовании типов;</a:t>
            </a:r>
          </a:p>
          <a:p>
            <a:pPr>
              <a:buFontTx/>
              <a:buChar char="-"/>
            </a:pPr>
            <a:r>
              <a:rPr lang="ru-RU" dirty="0"/>
              <a:t>п</a:t>
            </a:r>
            <a:r>
              <a:rPr lang="ru-RU" dirty="0" smtClean="0"/>
              <a:t>ри использовании параметров-ссылок;</a:t>
            </a:r>
          </a:p>
          <a:p>
            <a:pPr>
              <a:buFontTx/>
              <a:buChar char="-"/>
            </a:pPr>
            <a:r>
              <a:rPr lang="ru-RU" dirty="0"/>
              <a:t>п</a:t>
            </a:r>
            <a:r>
              <a:rPr lang="ru-RU" dirty="0" smtClean="0"/>
              <a:t>ри  использовании аргументов по умолчанию;</a:t>
            </a:r>
          </a:p>
          <a:p>
            <a:pPr>
              <a:buFontTx/>
              <a:buChar char="-"/>
            </a:pPr>
            <a:r>
              <a:rPr lang="ru-RU" dirty="0"/>
              <a:t>п</a:t>
            </a:r>
            <a:r>
              <a:rPr lang="ru-RU" dirty="0" smtClean="0"/>
              <a:t>ри использовании модификатора </a:t>
            </a:r>
            <a:r>
              <a:rPr lang="en-US" dirty="0" smtClean="0"/>
              <a:t>const</a:t>
            </a:r>
            <a:r>
              <a:rPr lang="ru-RU" dirty="0" smtClean="0"/>
              <a:t> перед именем параметра.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Tx/>
              <a:buChar char="-"/>
            </a:pPr>
            <a:r>
              <a:rPr lang="ru-RU" dirty="0" smtClean="0"/>
              <a:t>Тип возвращаемого функцией результата может быть любым, кроме массива и функции (но может быть указателем на массив или функцию). Если функция не возвращает результата, указывается тип </a:t>
            </a:r>
            <a:r>
              <a:rPr lang="en-US" dirty="0" smtClean="0"/>
              <a:t>void</a:t>
            </a:r>
            <a:r>
              <a:rPr lang="ru-RU" dirty="0" smtClean="0"/>
              <a:t>.</a:t>
            </a:r>
          </a:p>
          <a:p>
            <a:pPr>
              <a:buFontTx/>
              <a:buChar char="-"/>
            </a:pPr>
            <a:r>
              <a:rPr lang="ru-RU" dirty="0" smtClean="0"/>
              <a:t>Список параметров определяет величины, передаваемые функции при ее вызове. Элементы списка разделяются запятыми. Для каждого параметра указывается его тип и имя. В объявлении имена параметров  можно не указывать.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Следующие функции нельзя считать перегруженными:</a:t>
            </a:r>
          </a:p>
          <a:p>
            <a:pPr>
              <a:buNone/>
            </a:pPr>
            <a:r>
              <a:rPr lang="en-US" dirty="0" smtClean="0"/>
              <a:t>int max(int, int);</a:t>
            </a:r>
          </a:p>
          <a:p>
            <a:pPr>
              <a:buNone/>
            </a:pPr>
            <a:r>
              <a:rPr lang="en-US" dirty="0" smtClean="0"/>
              <a:t>double max(int,</a:t>
            </a:r>
            <a:r>
              <a:rPr lang="ru-RU" dirty="0" smtClean="0"/>
              <a:t> </a:t>
            </a:r>
            <a:r>
              <a:rPr lang="en-US" dirty="0" smtClean="0"/>
              <a:t>int);</a:t>
            </a:r>
          </a:p>
          <a:p>
            <a:pPr>
              <a:buNone/>
            </a:pPr>
            <a:r>
              <a:rPr lang="en-US" dirty="0" smtClean="0"/>
              <a:t>long max(int, const int);</a:t>
            </a:r>
          </a:p>
          <a:p>
            <a:pPr>
              <a:buNone/>
            </a:pPr>
            <a:r>
              <a:rPr lang="en-US" dirty="0" smtClean="0"/>
              <a:t>int max(int, int &amp;);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Следующий пример показывает неоднозначность при наличии параметров по умолчанию.</a:t>
            </a:r>
          </a:p>
          <a:p>
            <a:pPr>
              <a:buNone/>
            </a:pPr>
            <a:r>
              <a:rPr lang="en-US" dirty="0"/>
              <a:t>i</a:t>
            </a:r>
            <a:r>
              <a:rPr lang="en-US" dirty="0" smtClean="0"/>
              <a:t>nt f(int a){return a;}</a:t>
            </a:r>
          </a:p>
          <a:p>
            <a:pPr>
              <a:buNone/>
            </a:pPr>
            <a:r>
              <a:rPr lang="en-US" dirty="0"/>
              <a:t>i</a:t>
            </a:r>
            <a:r>
              <a:rPr lang="en-US" dirty="0" smtClean="0"/>
              <a:t>nt f(int a, int b=1){return a*b;}</a:t>
            </a:r>
          </a:p>
          <a:p>
            <a:pPr>
              <a:buNone/>
            </a:pPr>
            <a:r>
              <a:rPr lang="ru-RU" dirty="0"/>
              <a:t>с</a:t>
            </a:r>
            <a:r>
              <a:rPr lang="en-US" dirty="0" smtClean="0"/>
              <a:t>out &lt;&lt; f(10,2);	// </a:t>
            </a:r>
            <a:r>
              <a:rPr lang="ru-RU" dirty="0" smtClean="0"/>
              <a:t>вызывается </a:t>
            </a:r>
            <a:r>
              <a:rPr lang="en-US" dirty="0" smtClean="0"/>
              <a:t>f(int a, int b=1)</a:t>
            </a:r>
            <a:endParaRPr lang="ru-RU" dirty="0" smtClean="0"/>
          </a:p>
          <a:p>
            <a:pPr>
              <a:buNone/>
            </a:pPr>
            <a:r>
              <a:rPr lang="ru-RU" dirty="0" err="1"/>
              <a:t>с</a:t>
            </a:r>
            <a:r>
              <a:rPr lang="en-US" dirty="0" smtClean="0"/>
              <a:t>out &lt;&lt; f(10);	// </a:t>
            </a:r>
            <a:r>
              <a:rPr lang="ru-RU" dirty="0" smtClean="0"/>
              <a:t>неоднозначность</a:t>
            </a:r>
            <a:endParaRPr lang="ru-RU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Неоднозначность возникает при неопределенности преобразований, например,</a:t>
            </a:r>
          </a:p>
          <a:p>
            <a:pPr>
              <a:buNone/>
            </a:pPr>
            <a:r>
              <a:rPr lang="en-US" dirty="0"/>
              <a:t>f</a:t>
            </a:r>
            <a:r>
              <a:rPr lang="en-US" dirty="0" smtClean="0"/>
              <a:t>loat f(float);</a:t>
            </a:r>
          </a:p>
          <a:p>
            <a:pPr>
              <a:buNone/>
            </a:pPr>
            <a:r>
              <a:rPr lang="en-US" dirty="0" smtClean="0"/>
              <a:t>double f(double);</a:t>
            </a:r>
          </a:p>
          <a:p>
            <a:pPr>
              <a:buNone/>
            </a:pPr>
            <a:r>
              <a:rPr lang="en-US" dirty="0"/>
              <a:t>f</a:t>
            </a:r>
            <a:r>
              <a:rPr lang="en-US" dirty="0" smtClean="0"/>
              <a:t>(10);	</a:t>
            </a:r>
            <a:r>
              <a:rPr lang="ru-RU" dirty="0" smtClean="0"/>
              <a:t>	</a:t>
            </a:r>
            <a:r>
              <a:rPr lang="en-US" dirty="0" smtClean="0"/>
              <a:t>// </a:t>
            </a:r>
            <a:r>
              <a:rPr lang="ru-RU" dirty="0"/>
              <a:t>к</a:t>
            </a:r>
            <a:r>
              <a:rPr lang="ru-RU" dirty="0" smtClean="0"/>
              <a:t> какому типу преобразовывать, к типу </a:t>
            </a:r>
            <a:r>
              <a:rPr lang="en-US" dirty="0" smtClean="0"/>
              <a:t>float</a:t>
            </a:r>
            <a:r>
              <a:rPr lang="ru-RU" dirty="0" smtClean="0"/>
              <a:t> или </a:t>
            </a:r>
            <a:r>
              <a:rPr lang="en-US" dirty="0" smtClean="0"/>
              <a:t>double</a:t>
            </a:r>
            <a:r>
              <a:rPr lang="ru-RU" dirty="0" smtClean="0"/>
              <a:t> ?</a:t>
            </a:r>
            <a:endParaRPr lang="ru-RU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Общие правила описания перегруженных функций: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- перегруженные функции должны находиться в одной </a:t>
            </a:r>
            <a:r>
              <a:rPr lang="ru-RU" dirty="0"/>
              <a:t>о</a:t>
            </a:r>
            <a:r>
              <a:rPr lang="ru-RU" dirty="0" smtClean="0"/>
              <a:t>бласти видимости, иначе произойдет сокрытие одинаковых имен;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- перегруженные функции могут иметь параметры по умолчанию, при этом значения одного и того же параметра в разных функциях должны совпадать;</a:t>
            </a:r>
            <a:endParaRPr lang="ru-RU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	- функции не могут быть перегруженными, если описание их параметров отличается только модификатором </a:t>
            </a:r>
            <a:r>
              <a:rPr lang="en-US" dirty="0" smtClean="0"/>
              <a:t>const</a:t>
            </a:r>
            <a:r>
              <a:rPr lang="ru-RU" dirty="0" smtClean="0"/>
              <a:t> или использованием ссылки.</a:t>
            </a:r>
          </a:p>
          <a:p>
            <a:pPr>
              <a:buNone/>
            </a:pPr>
            <a:r>
              <a:rPr lang="ru-RU" dirty="0" smtClean="0"/>
              <a:t>С перегрузкой функций мы встретимся при перегрузке операций </a:t>
            </a:r>
            <a:r>
              <a:rPr lang="ru-RU" dirty="0"/>
              <a:t>в</a:t>
            </a:r>
            <a:r>
              <a:rPr lang="ru-RU" dirty="0" smtClean="0"/>
              <a:t> классах.</a:t>
            </a:r>
          </a:p>
          <a:p>
            <a:pPr>
              <a:buNone/>
            </a:pPr>
            <a:r>
              <a:rPr lang="ru-RU" dirty="0" smtClean="0"/>
              <a:t>Перегрузку функций часто называют слабой формой полиморфизма.</a:t>
            </a:r>
            <a:endParaRPr lang="ru-RU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Перегрузка функций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В С++ есть мощное средство параметризации алгоритма – шаблоны функций. С помощью них можно определять алгоритм, который применим к различным типам данных, а конкретный тип данных передается функции в виде параметров на этапе компиляции.</a:t>
            </a:r>
          </a:p>
          <a:p>
            <a:pPr>
              <a:buNone/>
            </a:pPr>
            <a:r>
              <a:rPr lang="ru-RU" dirty="0" smtClean="0"/>
              <a:t>Шаблонные функции автоматически перегружают самих себя.</a:t>
            </a:r>
            <a:endParaRPr lang="ru-RU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Общий формат объявления шаблонной функции: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template&lt;class Type&gt; </a:t>
            </a:r>
            <a:r>
              <a:rPr lang="ru-RU" dirty="0" smtClean="0">
                <a:solidFill>
                  <a:srgbClr val="FF0000"/>
                </a:solidFill>
              </a:rPr>
              <a:t>заголовок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{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	// </a:t>
            </a:r>
            <a:r>
              <a:rPr lang="ru-RU" dirty="0" smtClean="0">
                <a:solidFill>
                  <a:srgbClr val="FF0000"/>
                </a:solidFill>
              </a:rPr>
              <a:t>тело функции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}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/>
              <a:t>&lt;class Type&gt;</a:t>
            </a:r>
            <a:r>
              <a:rPr lang="ru-RU" dirty="0" smtClean="0"/>
              <a:t> - список параметров шаблона.</a:t>
            </a:r>
          </a:p>
          <a:p>
            <a:pPr>
              <a:buNone/>
            </a:pPr>
            <a:r>
              <a:rPr lang="ru-RU" dirty="0" smtClean="0"/>
              <a:t>Слово </a:t>
            </a:r>
            <a:r>
              <a:rPr lang="en-US" dirty="0" smtClean="0"/>
              <a:t>class</a:t>
            </a:r>
            <a:r>
              <a:rPr lang="ru-RU" dirty="0" smtClean="0"/>
              <a:t> в списке заменимо на слово </a:t>
            </a:r>
            <a:r>
              <a:rPr lang="en-US" dirty="0" err="1" smtClean="0"/>
              <a:t>typename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 общем случае список шаблона может содержать несколько типов, например,</a:t>
            </a:r>
          </a:p>
          <a:p>
            <a:pPr>
              <a:buNone/>
            </a:pPr>
            <a:r>
              <a:rPr lang="en-US" dirty="0" smtClean="0"/>
              <a:t>template&lt;class A, class B, int </a:t>
            </a:r>
            <a:r>
              <a:rPr lang="en-US" dirty="0" err="1" smtClean="0"/>
              <a:t>i</a:t>
            </a:r>
            <a:r>
              <a:rPr lang="en-US" dirty="0" smtClean="0"/>
              <a:t>&gt; void f()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	// ….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ru-RU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В качестве первого примера вспомним функцию </a:t>
            </a:r>
            <a:r>
              <a:rPr lang="en-US" dirty="0" smtClean="0"/>
              <a:t>swap:</a:t>
            </a:r>
          </a:p>
          <a:p>
            <a:pPr>
              <a:buNone/>
            </a:pPr>
            <a:r>
              <a:rPr lang="en-US" dirty="0" smtClean="0"/>
              <a:t>template&lt;</a:t>
            </a:r>
            <a:r>
              <a:rPr lang="en-US" dirty="0" err="1" smtClean="0"/>
              <a:t>typename</a:t>
            </a:r>
            <a:r>
              <a:rPr lang="en-US" dirty="0" smtClean="0"/>
              <a:t> Type&gt; </a:t>
            </a:r>
          </a:p>
          <a:p>
            <a:pPr>
              <a:buNone/>
            </a:pPr>
            <a:r>
              <a:rPr lang="en-US" dirty="0" smtClean="0"/>
              <a:t>void swap(Type &amp;arg_1, Type &amp;arg_2)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	Type temp;</a:t>
            </a:r>
          </a:p>
          <a:p>
            <a:pPr>
              <a:buNone/>
            </a:pPr>
            <a:r>
              <a:rPr lang="en-US" dirty="0" smtClean="0"/>
              <a:t>	temp = arg_1;</a:t>
            </a:r>
          </a:p>
          <a:p>
            <a:pPr>
              <a:buNone/>
            </a:pPr>
            <a:r>
              <a:rPr lang="en-US" dirty="0" smtClean="0"/>
              <a:t>	arg_1 = arg_2;</a:t>
            </a:r>
          </a:p>
          <a:p>
            <a:pPr>
              <a:buNone/>
            </a:pPr>
            <a:r>
              <a:rPr lang="en-US" dirty="0" smtClean="0"/>
              <a:t>	arg_2 = temp;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В объявлении, определении и вызове одной и той же функции типы и порядок следования параметров должны совпадать. Имена параметров – произвольные идентификаторы.</a:t>
            </a:r>
          </a:p>
          <a:p>
            <a:pPr>
              <a:buNone/>
            </a:pPr>
            <a:r>
              <a:rPr lang="ru-RU" dirty="0" smtClean="0"/>
              <a:t>Функцию можно определить как встроенную (подставляемую) с помощью модификатора </a:t>
            </a:r>
            <a:r>
              <a:rPr lang="en-US" dirty="0" smtClean="0"/>
              <a:t>inline</a:t>
            </a:r>
            <a:r>
              <a:rPr lang="ru-RU" dirty="0" smtClean="0"/>
              <a:t>. Этот модификатор рекомендует компилятору  вместо обращения к функции помещать ее код непосредственно в точку ее вызова.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Модификатор </a:t>
            </a:r>
            <a:r>
              <a:rPr lang="en-US" dirty="0" smtClean="0"/>
              <a:t>inline</a:t>
            </a:r>
            <a:r>
              <a:rPr lang="ru-RU" dirty="0" smtClean="0"/>
              <a:t> обычно используется для коротких функций и носит рекомендательный характер. </a:t>
            </a:r>
          </a:p>
          <a:p>
            <a:pPr>
              <a:buNone/>
            </a:pPr>
            <a:r>
              <a:rPr lang="ru-RU" dirty="0" smtClean="0"/>
              <a:t>Все составные функции класса (структуры) по умолчанию являются подставляемыми. </a:t>
            </a:r>
          </a:p>
          <a:p>
            <a:pPr>
              <a:buNone/>
            </a:pPr>
            <a:r>
              <a:rPr lang="ru-RU" dirty="0" smtClean="0"/>
              <a:t>Тип возвращаемого результата и типы параметров совместно определяют тип функции.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Для вызова функции необходимо указать ее имя и передать ей необходимое количество фактических параметров.</a:t>
            </a:r>
          </a:p>
          <a:p>
            <a:pPr>
              <a:buNone/>
            </a:pPr>
            <a:r>
              <a:rPr lang="ru-RU" dirty="0" smtClean="0"/>
              <a:t>Рассмотрим пример простой функции для вычисления факториала числа:</a:t>
            </a:r>
          </a:p>
          <a:p>
            <a:pPr>
              <a:buNone/>
            </a:pPr>
            <a:r>
              <a:rPr lang="en-US" dirty="0" smtClean="0"/>
              <a:t>long factorial(long); // </a:t>
            </a:r>
            <a:r>
              <a:rPr lang="ru-RU" dirty="0" smtClean="0"/>
              <a:t>объявление, прототип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//</a:t>
            </a:r>
          </a:p>
          <a:p>
            <a:pPr>
              <a:buNone/>
            </a:pPr>
            <a:r>
              <a:rPr lang="en-US" dirty="0" smtClean="0"/>
              <a:t>long factorial(long n)</a:t>
            </a:r>
            <a:r>
              <a:rPr lang="ru-RU" dirty="0" smtClean="0"/>
              <a:t>	</a:t>
            </a:r>
            <a:r>
              <a:rPr lang="en-US" dirty="0" smtClean="0"/>
              <a:t>// </a:t>
            </a:r>
            <a:r>
              <a:rPr lang="ru-RU" dirty="0" smtClean="0"/>
              <a:t>определение функции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	if(n==0||n==1) return 1;</a:t>
            </a:r>
          </a:p>
          <a:p>
            <a:pPr>
              <a:buNone/>
            </a:pPr>
            <a:r>
              <a:rPr lang="en-US" dirty="0" smtClean="0"/>
              <a:t>	return (n *factorial (n-1));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Как уже говорилось, имя функции является указателем на ячейку памяти, начиная с которой расположен исполняемый код функции. Попытка </a:t>
            </a:r>
            <a:r>
              <a:rPr lang="ru-RU" dirty="0" err="1" smtClean="0"/>
              <a:t>разыменовать</a:t>
            </a:r>
            <a:r>
              <a:rPr lang="ru-RU" dirty="0" smtClean="0"/>
              <a:t> данный указатель приведет к получению объектного кода первой команды функции.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Все величины (переменные, объекты), объявленные внутри функции, а также ее параметры считаются локальными. При вызове функции компилятор организует стек вызова, в который заносятся эти параметры. При выходе из функции стек освобождается и связи переменных между вызовами теряются.</a:t>
            </a:r>
          </a:p>
          <a:p>
            <a:pPr>
              <a:buNone/>
            </a:pPr>
            <a:r>
              <a:rPr lang="ru-RU" dirty="0" smtClean="0"/>
              <a:t>Если необходимо запомнит значения локальных переменных, их можно объявить с модификатором </a:t>
            </a:r>
            <a:r>
              <a:rPr lang="en-US" dirty="0" smtClean="0"/>
              <a:t>static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481</TotalTime>
  <Words>1594</Words>
  <Application>Microsoft Office PowerPoint</Application>
  <PresentationFormat>Экран (4:3)</PresentationFormat>
  <Paragraphs>289</Paragraphs>
  <Slides>51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51</vt:i4>
      </vt:variant>
    </vt:vector>
  </HeadingPairs>
  <TitlesOfParts>
    <vt:vector size="52" baseType="lpstr">
      <vt:lpstr>Тема Office</vt:lpstr>
      <vt:lpstr>Модульное программирование</vt:lpstr>
      <vt:lpstr>Функции</vt:lpstr>
      <vt:lpstr>Функции</vt:lpstr>
      <vt:lpstr>Функции</vt:lpstr>
      <vt:lpstr>Функции</vt:lpstr>
      <vt:lpstr>Функции</vt:lpstr>
      <vt:lpstr>Функции</vt:lpstr>
      <vt:lpstr>Функции</vt:lpstr>
      <vt:lpstr>Функции</vt:lpstr>
      <vt:lpstr>Функции</vt:lpstr>
      <vt:lpstr>Функции</vt:lpstr>
      <vt:lpstr>Функции</vt:lpstr>
      <vt:lpstr>Функции</vt:lpstr>
      <vt:lpstr>Функции</vt:lpstr>
      <vt:lpstr>Функции</vt:lpstr>
      <vt:lpstr>Функции</vt:lpstr>
      <vt:lpstr>Функции</vt:lpstr>
      <vt:lpstr>Функции</vt:lpstr>
      <vt:lpstr>Функции</vt:lpstr>
      <vt:lpstr>Функции</vt:lpstr>
      <vt:lpstr>Функции</vt:lpstr>
      <vt:lpstr>Функции</vt:lpstr>
      <vt:lpstr>Функции</vt:lpstr>
      <vt:lpstr>Функции</vt:lpstr>
      <vt:lpstr>Функции</vt:lpstr>
      <vt:lpstr>Функции</vt:lpstr>
      <vt:lpstr>Функции</vt:lpstr>
      <vt:lpstr>Функции</vt:lpstr>
      <vt:lpstr>Функции</vt:lpstr>
      <vt:lpstr>Функции</vt:lpstr>
      <vt:lpstr>Функции</vt:lpstr>
      <vt:lpstr>Функции</vt:lpstr>
      <vt:lpstr>Функции</vt:lpstr>
      <vt:lpstr>Функции</vt:lpstr>
      <vt:lpstr>Функции</vt:lpstr>
      <vt:lpstr>Функции</vt:lpstr>
      <vt:lpstr>Функции</vt:lpstr>
      <vt:lpstr>Функции</vt:lpstr>
      <vt:lpstr>Функции</vt:lpstr>
      <vt:lpstr>Функции</vt:lpstr>
      <vt:lpstr>Функции</vt:lpstr>
      <vt:lpstr>Функции</vt:lpstr>
      <vt:lpstr>Функции</vt:lpstr>
      <vt:lpstr>Функции</vt:lpstr>
      <vt:lpstr>Функции</vt:lpstr>
      <vt:lpstr>Функции</vt:lpstr>
      <vt:lpstr>Функции</vt:lpstr>
      <vt:lpstr>Слайд 48</vt:lpstr>
      <vt:lpstr>Слайд 49</vt:lpstr>
      <vt:lpstr>Слайд 50</vt:lpstr>
      <vt:lpstr>Слайд 51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Модульное программирование</dc:title>
  <dc:creator>Игорь</dc:creator>
  <cp:lastModifiedBy>Игорь</cp:lastModifiedBy>
  <cp:revision>86</cp:revision>
  <dcterms:created xsi:type="dcterms:W3CDTF">2020-10-17T13:22:02Z</dcterms:created>
  <dcterms:modified xsi:type="dcterms:W3CDTF">2020-10-25T16:06:12Z</dcterms:modified>
</cp:coreProperties>
</file>