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320" r:id="rId24"/>
    <p:sldId id="291" r:id="rId25"/>
    <p:sldId id="321" r:id="rId26"/>
    <p:sldId id="322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  <p:sldId id="300" r:id="rId36"/>
    <p:sldId id="301" r:id="rId37"/>
    <p:sldId id="302" r:id="rId38"/>
    <p:sldId id="303" r:id="rId39"/>
    <p:sldId id="304" r:id="rId40"/>
    <p:sldId id="305" r:id="rId41"/>
    <p:sldId id="306" r:id="rId42"/>
    <p:sldId id="307" r:id="rId43"/>
    <p:sldId id="308" r:id="rId44"/>
    <p:sldId id="309" r:id="rId45"/>
    <p:sldId id="310" r:id="rId46"/>
    <p:sldId id="311" r:id="rId47"/>
    <p:sldId id="312" r:id="rId48"/>
    <p:sldId id="313" r:id="rId49"/>
    <p:sldId id="314" r:id="rId50"/>
    <p:sldId id="315" r:id="rId51"/>
    <p:sldId id="316" r:id="rId52"/>
    <p:sldId id="317" r:id="rId53"/>
    <p:sldId id="318" r:id="rId54"/>
    <p:sldId id="319" r:id="rId5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BBC-EA00-43D3-A5CA-F240CDAE256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52B8D-E923-4D4E-ABAE-E98BA1FD7C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BBC-EA00-43D3-A5CA-F240CDAE256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52B8D-E923-4D4E-ABAE-E98BA1FD7C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BBC-EA00-43D3-A5CA-F240CDAE256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52B8D-E923-4D4E-ABAE-E98BA1FD7C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BBC-EA00-43D3-A5CA-F240CDAE256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52B8D-E923-4D4E-ABAE-E98BA1FD7C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BBC-EA00-43D3-A5CA-F240CDAE256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52B8D-E923-4D4E-ABAE-E98BA1FD7C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BBC-EA00-43D3-A5CA-F240CDAE256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52B8D-E923-4D4E-ABAE-E98BA1FD7C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BBC-EA00-43D3-A5CA-F240CDAE256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52B8D-E923-4D4E-ABAE-E98BA1FD7C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BBC-EA00-43D3-A5CA-F240CDAE256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52B8D-E923-4D4E-ABAE-E98BA1FD7C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BBC-EA00-43D3-A5CA-F240CDAE256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52B8D-E923-4D4E-ABAE-E98BA1FD7C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BBC-EA00-43D3-A5CA-F240CDAE256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52B8D-E923-4D4E-ABAE-E98BA1FD7C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ABBC-EA00-43D3-A5CA-F240CDAE256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152B8D-E923-4D4E-ABAE-E98BA1FD7C8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DABBC-EA00-43D3-A5CA-F240CDAE2565}" type="datetimeFigureOut">
              <a:rPr lang="ru-RU" smtClean="0"/>
              <a:pPr/>
              <a:t>08.11.2020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52B8D-E923-4D4E-ABAE-E98BA1FD7C8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Модульное программирование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Имена, объявляемые через директиву </a:t>
            </a:r>
            <a:r>
              <a:rPr lang="en-US" dirty="0" smtClean="0"/>
              <a:t>define</a:t>
            </a:r>
            <a:r>
              <a:rPr lang="ru-RU" dirty="0" smtClean="0"/>
              <a:t> рекомендуется писать прописными символами, чтобы зрительно отличать их от других программных объектов (переменных, функций).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Директивы условной трансляции</a:t>
            </a:r>
          </a:p>
          <a:p>
            <a:pPr>
              <a:buNone/>
            </a:pPr>
            <a:r>
              <a:rPr lang="ru-RU" dirty="0" smtClean="0"/>
              <a:t>Директивы условной трансляции </a:t>
            </a:r>
            <a:r>
              <a:rPr lang="en-US" dirty="0" smtClean="0"/>
              <a:t>#if, #</a:t>
            </a:r>
            <a:r>
              <a:rPr lang="en-US" dirty="0" err="1" smtClean="0"/>
              <a:t>ifdef</a:t>
            </a:r>
            <a:r>
              <a:rPr lang="en-US" dirty="0" smtClean="0"/>
              <a:t>, #</a:t>
            </a:r>
            <a:r>
              <a:rPr lang="en-US" dirty="0" err="1" smtClean="0"/>
              <a:t>ifndef</a:t>
            </a:r>
            <a:r>
              <a:rPr lang="ru-RU" dirty="0" smtClean="0"/>
              <a:t> применяются для того, чтобы исключить компиляцию отдельных частей программы. Это бывает полезно при отладке или при поддержке нескольких версий программ для различных платформ.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Формат директивы </a:t>
            </a:r>
            <a:r>
              <a:rPr lang="en-US" dirty="0" smtClean="0"/>
              <a:t>#if: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#if </a:t>
            </a:r>
            <a:r>
              <a:rPr lang="ru-RU" dirty="0" err="1" smtClean="0">
                <a:solidFill>
                  <a:srgbClr val="FF0000"/>
                </a:solidFill>
              </a:rPr>
              <a:t>константное_выражение</a:t>
            </a:r>
            <a:r>
              <a:rPr lang="ru-RU" dirty="0" smtClean="0">
                <a:solidFill>
                  <a:srgbClr val="FF0000"/>
                </a:solidFill>
              </a:rPr>
              <a:t>	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…..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[ #</a:t>
            </a:r>
            <a:r>
              <a:rPr lang="en-US" dirty="0" err="1" smtClean="0">
                <a:solidFill>
                  <a:srgbClr val="FF0000"/>
                </a:solidFill>
              </a:rPr>
              <a:t>elif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константное_выражение</a:t>
            </a:r>
            <a:r>
              <a:rPr lang="en-US" dirty="0" smtClean="0">
                <a:solidFill>
                  <a:srgbClr val="FF0000"/>
                </a:solidFill>
              </a:rPr>
              <a:t> ]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…..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	[ #</a:t>
            </a:r>
            <a:r>
              <a:rPr lang="en-US" dirty="0" err="1" smtClean="0">
                <a:solidFill>
                  <a:srgbClr val="FF0000"/>
                </a:solidFill>
              </a:rPr>
              <a:t>elif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константное_выражение</a:t>
            </a:r>
            <a:r>
              <a:rPr lang="en-US" dirty="0" smtClean="0">
                <a:solidFill>
                  <a:srgbClr val="FF0000"/>
                </a:solidFill>
              </a:rPr>
              <a:t> ]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……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	[ #else ]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#</a:t>
            </a:r>
            <a:r>
              <a:rPr lang="en-US" dirty="0" err="1" smtClean="0">
                <a:solidFill>
                  <a:srgbClr val="FF0000"/>
                </a:solidFill>
              </a:rPr>
              <a:t>endif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Исключаемые блоки могут содержать как описания, так и исполняемые операторы. Пример условно исключения различных версий заголовочного файла: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#</a:t>
            </a:r>
            <a:r>
              <a:rPr lang="en-US" dirty="0" err="1" smtClean="0"/>
              <a:t>ifdef</a:t>
            </a:r>
            <a:r>
              <a:rPr lang="en-US" dirty="0" smtClean="0"/>
              <a:t> VERSION == 1</a:t>
            </a:r>
          </a:p>
          <a:p>
            <a:pPr>
              <a:buNone/>
            </a:pPr>
            <a:r>
              <a:rPr lang="en-US" dirty="0" smtClean="0"/>
              <a:t>		#define INCLFILE “vers_1.h”</a:t>
            </a:r>
          </a:p>
          <a:p>
            <a:pPr>
              <a:buNone/>
            </a:pPr>
            <a:r>
              <a:rPr lang="en-US" dirty="0" smtClean="0"/>
              <a:t>	#</a:t>
            </a:r>
            <a:r>
              <a:rPr lang="en-US" dirty="0" err="1" smtClean="0"/>
              <a:t>elif</a:t>
            </a:r>
            <a:r>
              <a:rPr lang="en-US" dirty="0" smtClean="0"/>
              <a:t> VERSION == 2</a:t>
            </a:r>
          </a:p>
          <a:p>
            <a:pPr>
              <a:buNone/>
            </a:pPr>
            <a:r>
              <a:rPr lang="en-US" dirty="0" smtClean="0"/>
              <a:t>		#define INCLFILE “vers_2.h”</a:t>
            </a:r>
          </a:p>
          <a:p>
            <a:pPr>
              <a:buNone/>
            </a:pPr>
            <a:r>
              <a:rPr lang="en-US" dirty="0" smtClean="0"/>
              <a:t>	#else </a:t>
            </a:r>
          </a:p>
          <a:p>
            <a:pPr>
              <a:buNone/>
            </a:pPr>
            <a:r>
              <a:rPr lang="en-US" dirty="0" smtClean="0"/>
              <a:t>		#define INCLFILE “</a:t>
            </a:r>
            <a:r>
              <a:rPr lang="en-US" dirty="0" err="1" smtClean="0"/>
              <a:t>vers_N.h</a:t>
            </a:r>
            <a:r>
              <a:rPr lang="en-US" dirty="0" smtClean="0"/>
              <a:t>”</a:t>
            </a:r>
          </a:p>
          <a:p>
            <a:pPr>
              <a:buNone/>
            </a:pPr>
            <a:r>
              <a:rPr lang="en-US" dirty="0" smtClean="0"/>
              <a:t>	#</a:t>
            </a:r>
            <a:r>
              <a:rPr lang="en-US" dirty="0" err="1" smtClean="0"/>
              <a:t>endif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#include INCFILE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 константных выражениях может использоваться проверка, определена ли константа с помощью директивы </a:t>
            </a:r>
            <a:r>
              <a:rPr lang="en-US" dirty="0" smtClean="0"/>
              <a:t>define</a:t>
            </a:r>
            <a:r>
              <a:rPr lang="ru-RU" dirty="0" smtClean="0"/>
              <a:t>, например:</a:t>
            </a:r>
          </a:p>
          <a:p>
            <a:pPr>
              <a:buNone/>
            </a:pPr>
            <a:r>
              <a:rPr lang="en-US" dirty="0" smtClean="0"/>
              <a:t>	#if defined(__BORLANDC__) &amp;&amp;</a:t>
            </a:r>
          </a:p>
          <a:p>
            <a:pPr>
              <a:buNone/>
            </a:pPr>
            <a:r>
              <a:rPr lang="en-US" dirty="0" smtClean="0"/>
              <a:t>	__BORLAND__ == 0530		// BC5.3</a:t>
            </a:r>
          </a:p>
          <a:p>
            <a:pPr>
              <a:buNone/>
            </a:pP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en-US" dirty="0" err="1" smtClean="0"/>
              <a:t>istream_iterator</a:t>
            </a:r>
            <a:r>
              <a:rPr lang="en-US" dirty="0" smtClean="0"/>
              <a:t>&lt;int, </a:t>
            </a:r>
            <a:r>
              <a:rPr lang="en-US" dirty="0" err="1" smtClean="0"/>
              <a:t>ptrdiff_t</a:t>
            </a:r>
            <a:r>
              <a:rPr lang="en-US" dirty="0" smtClean="0"/>
              <a:t>&gt; </a:t>
            </a:r>
            <a:r>
              <a:rPr lang="en-US" dirty="0" err="1" smtClean="0"/>
              <a:t>istream_it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#else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en-US" dirty="0" err="1" smtClean="0"/>
              <a:t>istream_iterator</a:t>
            </a:r>
            <a:r>
              <a:rPr lang="en-US" dirty="0" smtClean="0"/>
              <a:t>&lt;int&gt; </a:t>
            </a:r>
            <a:r>
              <a:rPr lang="en-US" dirty="0" err="1" smtClean="0"/>
              <a:t>istream_iter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И еще одно применение директив условной трансляции – временное комментирование фрагмента кода. Иногда используется в целях отладки.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Предопределенные макросы</a:t>
            </a:r>
          </a:p>
          <a:p>
            <a:pPr>
              <a:buNone/>
            </a:pPr>
            <a:r>
              <a:rPr lang="ru-RU" dirty="0" smtClean="0"/>
              <a:t>В С++ определено некоторое количество макросов , предназначенных в основном для того, чтобы выдавать информацию о версии программы или месте возникновения ошибки.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Например, макрос </a:t>
            </a:r>
            <a:r>
              <a:rPr lang="en-US" dirty="0" smtClean="0"/>
              <a:t>__</a:t>
            </a:r>
            <a:r>
              <a:rPr lang="en-US" dirty="0" err="1" smtClean="0"/>
              <a:t>splusplus</a:t>
            </a:r>
            <a:r>
              <a:rPr lang="ru-RU" dirty="0" smtClean="0"/>
              <a:t> определен, если программа компилируется в среде С++.</a:t>
            </a:r>
          </a:p>
          <a:p>
            <a:pPr>
              <a:buNone/>
            </a:pPr>
            <a:r>
              <a:rPr lang="en-US" dirty="0" smtClean="0"/>
              <a:t>#</a:t>
            </a:r>
            <a:r>
              <a:rPr lang="en-US" dirty="0" err="1" smtClean="0"/>
              <a:t>ifdef</a:t>
            </a:r>
            <a:r>
              <a:rPr lang="en-US" dirty="0" smtClean="0"/>
              <a:t> __</a:t>
            </a:r>
            <a:r>
              <a:rPr lang="en-US" dirty="0" err="1" smtClean="0"/>
              <a:t>cplusplus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C++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#else </a:t>
            </a:r>
            <a:r>
              <a:rPr lang="ru-RU" dirty="0" smtClean="0"/>
              <a:t> </a:t>
            </a:r>
            <a:r>
              <a:rPr lang="en-US" dirty="0" err="1" smtClean="0"/>
              <a:t>cout</a:t>
            </a:r>
            <a:r>
              <a:rPr lang="en-US" dirty="0" smtClean="0"/>
              <a:t> &lt;&lt; " no C++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#</a:t>
            </a:r>
            <a:r>
              <a:rPr lang="en-US" dirty="0" err="1" smtClean="0"/>
              <a:t>endif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Это макрос использовался в период перехода от С к С++.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Другие макросы:</a:t>
            </a:r>
          </a:p>
          <a:p>
            <a:pPr>
              <a:buNone/>
            </a:pPr>
            <a:r>
              <a:rPr lang="ru-RU" dirty="0" smtClean="0"/>
              <a:t>	- </a:t>
            </a:r>
            <a:r>
              <a:rPr lang="en-US" dirty="0" smtClean="0"/>
              <a:t>__DATE__ - </a:t>
            </a:r>
            <a:r>
              <a:rPr lang="ru-RU" dirty="0" smtClean="0"/>
              <a:t>содержит строку с текущей датой (месяц, день, год), 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</a:t>
            </a:r>
            <a:r>
              <a:rPr lang="en-US" dirty="0" err="1" smtClean="0"/>
              <a:t>cout</a:t>
            </a:r>
            <a:r>
              <a:rPr lang="en-US" dirty="0" smtClean="0"/>
              <a:t> &lt;&lt; __DATE__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- __FILE__ </a:t>
            </a:r>
            <a:r>
              <a:rPr lang="ru-RU" dirty="0" smtClean="0"/>
              <a:t>- содержит строку с полным именем текущего файла, например,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</a:t>
            </a:r>
            <a:r>
              <a:rPr lang="en-US" dirty="0" err="1" smtClean="0"/>
              <a:t>cout</a:t>
            </a:r>
            <a:r>
              <a:rPr lang="en-US" dirty="0" smtClean="0"/>
              <a:t> &lt;&lt; __FILE__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__</a:t>
            </a:r>
            <a:r>
              <a:rPr lang="en-US" dirty="0" smtClean="0"/>
              <a:t>LINE__ - </a:t>
            </a:r>
            <a:r>
              <a:rPr lang="ru-RU" dirty="0" smtClean="0"/>
              <a:t>текущая строка исходного текста;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- __TIME__ -</a:t>
            </a:r>
            <a:r>
              <a:rPr lang="ru-RU" dirty="0" smtClean="0"/>
              <a:t> текущее время.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Области действия и пространства имен</a:t>
            </a:r>
          </a:p>
          <a:p>
            <a:pPr>
              <a:buNone/>
            </a:pPr>
            <a:r>
              <a:rPr lang="ru-RU" dirty="0" smtClean="0"/>
              <a:t>Каждый программный объект имеет область действия и время жизни, которые определяются видом и местом его определения. Существуют следующие разновидности областей действия: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блок;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прототип функции;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 Директивы препроцессора</a:t>
            </a:r>
          </a:p>
          <a:p>
            <a:pPr>
              <a:buNone/>
            </a:pPr>
            <a:r>
              <a:rPr lang="ru-RU" dirty="0" smtClean="0"/>
              <a:t>Препроцессором называется первая фаза компиляции. Инструкции (команды) препроцессора называются директивами. Они должны начинаться с символа </a:t>
            </a:r>
            <a:r>
              <a:rPr lang="en-US" dirty="0" smtClean="0"/>
              <a:t>‘#’.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Директива </a:t>
            </a:r>
            <a:r>
              <a:rPr lang="en-US" b="1" dirty="0" smtClean="0"/>
              <a:t>include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Директива </a:t>
            </a:r>
            <a:r>
              <a:rPr lang="en-US" dirty="0" smtClean="0"/>
              <a:t>include&lt;</a:t>
            </a:r>
            <a:r>
              <a:rPr lang="ru-RU" dirty="0" err="1" smtClean="0"/>
              <a:t>имя_файла</a:t>
            </a:r>
            <a:r>
              <a:rPr lang="en-US" dirty="0" smtClean="0"/>
              <a:t>&gt; </a:t>
            </a:r>
            <a:r>
              <a:rPr lang="ru-RU" dirty="0" smtClean="0"/>
              <a:t>осуществляет подстановку указанного файла в точку, где она записана.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- функция;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файл;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группа файлов, в пределе включающая все файлы программного проекта (глобальная область действия);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класс;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- пространство имен (часть глобальной области).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Блок</a:t>
            </a:r>
            <a:r>
              <a:rPr lang="ru-RU" dirty="0" smtClean="0"/>
              <a:t>. Программный объект, определенный внутри блока, по области действия является локальным. Область действия такого объекта начинается в точке его объявления и заканчивается в конце блока. Класс памяти такого объекта считается </a:t>
            </a:r>
            <a:r>
              <a:rPr lang="en-US" dirty="0" smtClean="0"/>
              <a:t>auto</a:t>
            </a:r>
            <a:r>
              <a:rPr lang="ru-RU" dirty="0" smtClean="0"/>
              <a:t>, при выходе из блока, память из под освобождается.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Если же программный объект определен внутри блока как </a:t>
            </a:r>
            <a:r>
              <a:rPr lang="en-US" dirty="0" smtClean="0"/>
              <a:t>static</a:t>
            </a:r>
            <a:r>
              <a:rPr lang="ru-RU" dirty="0" smtClean="0"/>
              <a:t>, то время жизни его максимально и совпадает со временем выполнения программы.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Рассмотрим пример:</a:t>
            </a:r>
          </a:p>
          <a:p>
            <a:pPr>
              <a:buNone/>
            </a:pPr>
            <a:r>
              <a:rPr lang="en-US" dirty="0" smtClean="0"/>
              <a:t>	int </a:t>
            </a:r>
            <a:r>
              <a:rPr lang="en-US" dirty="0" err="1" smtClean="0"/>
              <a:t>i</a:t>
            </a:r>
            <a:r>
              <a:rPr lang="en-US" dirty="0" smtClean="0"/>
              <a:t> = 20;</a:t>
            </a:r>
          </a:p>
          <a:p>
            <a:pPr>
              <a:buNone/>
            </a:pPr>
            <a:r>
              <a:rPr lang="en-US" dirty="0" smtClean="0"/>
              <a:t>	int main()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	int </a:t>
            </a:r>
            <a:r>
              <a:rPr lang="en-US" dirty="0" err="1" smtClean="0"/>
              <a:t>i</a:t>
            </a:r>
            <a:r>
              <a:rPr lang="en-US" dirty="0" smtClean="0"/>
              <a:t> = 10;</a:t>
            </a:r>
          </a:p>
          <a:p>
            <a:pPr>
              <a:buNone/>
            </a:pPr>
            <a:r>
              <a:rPr lang="en-US" dirty="0" smtClean="0"/>
              <a:t>	    </a:t>
            </a:r>
            <a:r>
              <a:rPr lang="ru-RU" dirty="0" smtClean="0">
                <a:solidFill>
                  <a:srgbClr val="FF0000"/>
                </a:solidFill>
              </a:rPr>
              <a:t>{	</a:t>
            </a:r>
            <a:r>
              <a:rPr lang="en-US" dirty="0" smtClean="0">
                <a:solidFill>
                  <a:srgbClr val="FF0000"/>
                </a:solidFill>
              </a:rPr>
              <a:t>// </a:t>
            </a:r>
            <a:r>
              <a:rPr lang="ru-RU" dirty="0" smtClean="0">
                <a:solidFill>
                  <a:srgbClr val="FF0000"/>
                </a:solidFill>
              </a:rPr>
              <a:t>блок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	   // int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= 30; 	</a:t>
            </a:r>
            <a:r>
              <a:rPr lang="ru-RU" dirty="0" smtClean="0">
                <a:solidFill>
                  <a:srgbClr val="FF0000"/>
                </a:solidFill>
              </a:rPr>
              <a:t>и это тоже можно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	   </a:t>
            </a:r>
            <a:r>
              <a:rPr lang="en-US" dirty="0" err="1" smtClean="0">
                <a:solidFill>
                  <a:srgbClr val="FF0000"/>
                </a:solidFill>
              </a:rPr>
              <a:t>cout</a:t>
            </a:r>
            <a:r>
              <a:rPr lang="en-US" dirty="0" smtClean="0">
                <a:solidFill>
                  <a:srgbClr val="FF0000"/>
                </a:solidFill>
              </a:rPr>
              <a:t> &lt;&lt; "</a:t>
            </a:r>
            <a:r>
              <a:rPr lang="en-US" dirty="0" err="1" smtClean="0">
                <a:solidFill>
                  <a:srgbClr val="FF0000"/>
                </a:solidFill>
              </a:rPr>
              <a:t>i_local</a:t>
            </a:r>
            <a:r>
              <a:rPr lang="en-US" dirty="0" smtClean="0">
                <a:solidFill>
                  <a:srgbClr val="FF0000"/>
                </a:solidFill>
              </a:rPr>
              <a:t>:" &lt;&lt; 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&lt;&lt; </a:t>
            </a:r>
            <a:r>
              <a:rPr lang="en-US" dirty="0" err="1" smtClean="0">
                <a:solidFill>
                  <a:srgbClr val="FF0000"/>
                </a:solidFill>
              </a:rPr>
              <a:t>endl</a:t>
            </a:r>
            <a:r>
              <a:rPr lang="en-US" dirty="0" smtClean="0">
                <a:solidFill>
                  <a:srgbClr val="FF0000"/>
                </a:solidFill>
              </a:rPr>
              <a:t>;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	   </a:t>
            </a:r>
            <a:r>
              <a:rPr lang="en-US" dirty="0" err="1" smtClean="0">
                <a:solidFill>
                  <a:srgbClr val="FF0000"/>
                </a:solidFill>
              </a:rPr>
              <a:t>cout</a:t>
            </a:r>
            <a:r>
              <a:rPr lang="en-US" dirty="0" smtClean="0">
                <a:solidFill>
                  <a:srgbClr val="FF0000"/>
                </a:solidFill>
              </a:rPr>
              <a:t> &lt;&lt; "</a:t>
            </a:r>
            <a:r>
              <a:rPr lang="en-US" dirty="0" err="1" smtClean="0">
                <a:solidFill>
                  <a:srgbClr val="FF0000"/>
                </a:solidFill>
              </a:rPr>
              <a:t>i_global</a:t>
            </a:r>
            <a:r>
              <a:rPr lang="en-US" dirty="0" smtClean="0">
                <a:solidFill>
                  <a:srgbClr val="FF0000"/>
                </a:solidFill>
              </a:rPr>
              <a:t>:" &lt;&lt; ::</a:t>
            </a:r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 &lt;&lt; </a:t>
            </a:r>
            <a:r>
              <a:rPr lang="en-US" dirty="0" err="1" smtClean="0">
                <a:solidFill>
                  <a:srgbClr val="FF0000"/>
                </a:solidFill>
              </a:rPr>
              <a:t>endl</a:t>
            </a:r>
            <a:r>
              <a:rPr lang="en-US" dirty="0" smtClean="0">
                <a:solidFill>
                  <a:srgbClr val="FF0000"/>
                </a:solidFill>
              </a:rPr>
              <a:t>;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    </a:t>
            </a:r>
            <a:r>
              <a:rPr lang="ru-RU" dirty="0" smtClean="0">
                <a:solidFill>
                  <a:srgbClr val="FF0000"/>
                </a:solidFill>
              </a:rPr>
              <a:t>}</a:t>
            </a:r>
          </a:p>
          <a:p>
            <a:pPr>
              <a:buNone/>
            </a:pPr>
            <a:r>
              <a:rPr lang="en-US" dirty="0" smtClean="0"/>
              <a:t>	return 0;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}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В глобальной области объявит блок таким образом нельзя.</a:t>
            </a:r>
          </a:p>
          <a:p>
            <a:pPr>
              <a:buNone/>
            </a:pPr>
            <a:r>
              <a:rPr lang="ru-RU" i="1" dirty="0" smtClean="0"/>
              <a:t>Прототип функции</a:t>
            </a:r>
            <a:r>
              <a:rPr lang="ru-RU" dirty="0" smtClean="0"/>
              <a:t>. Идентификаторы, указанные в списке параметров прототипа функции, имеют областью действия только прототип функции. Поэтому их можно опускать  при описании.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i="1" dirty="0" smtClean="0"/>
              <a:t>Функция</a:t>
            </a:r>
            <a:r>
              <a:rPr lang="ru-RU" dirty="0" smtClean="0"/>
              <a:t>. Программные объекты, определенные в блоке функции, имеют область действия и время жизни точно такие же как в обычном блоке. </a:t>
            </a:r>
          </a:p>
          <a:p>
            <a:pPr>
              <a:buNone/>
            </a:pPr>
            <a:r>
              <a:rPr lang="ru-RU" dirty="0" smtClean="0"/>
              <a:t>Параметры функции, передаваемые по значению, имеют областью действия всю функцию, а время жизни – время работы функции. </a:t>
            </a:r>
          </a:p>
          <a:p>
            <a:pPr>
              <a:buNone/>
            </a:pPr>
            <a:r>
              <a:rPr lang="ru-RU" dirty="0" smtClean="0"/>
              <a:t>Параметры функции, передаваемые по ссылке, имеют область действия и время жизни, определяемое соответствующими аргументами в вызове функции.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Локальные объекты, объявленные в теле функции, действуют в пределах конкретного блока. Время жизни – время работы функции. В период работы функции эти объекты хранятся в программном стеке. От вызова к вызову их значения не сохраняются. </a:t>
            </a:r>
          </a:p>
          <a:p>
            <a:pPr>
              <a:buNone/>
            </a:pPr>
            <a:r>
              <a:rPr lang="ru-RU" dirty="0" smtClean="0"/>
              <a:t>Если есть необходимость сохранить значение локальных объектов, их необходимо объявить с модификатором класса памяти </a:t>
            </a:r>
            <a:r>
              <a:rPr lang="en-US" dirty="0" smtClean="0"/>
              <a:t>static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*В этом случае переменные будут храниться в программном сегменте и время их жизни совпадает со временем работы программы.</a:t>
            </a:r>
          </a:p>
          <a:p>
            <a:pPr>
              <a:buNone/>
            </a:pPr>
            <a:r>
              <a:rPr lang="ru-RU" dirty="0" smtClean="0"/>
              <a:t>Пример:</a:t>
            </a:r>
          </a:p>
          <a:p>
            <a:pPr>
              <a:buNone/>
            </a:pPr>
            <a:r>
              <a:rPr lang="en-US" dirty="0" smtClean="0"/>
              <a:t>double </a:t>
            </a:r>
            <a:r>
              <a:rPr lang="en-US" dirty="0" err="1" smtClean="0"/>
              <a:t>func</a:t>
            </a:r>
            <a:r>
              <a:rPr lang="en-US" dirty="0" smtClean="0"/>
              <a:t>(double d)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static double temp = 3.5;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Temp: " &lt;&lt; temp++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d*temp;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Переменная </a:t>
            </a:r>
            <a:r>
              <a:rPr lang="en-US" dirty="0" smtClean="0"/>
              <a:t>static double temp </a:t>
            </a:r>
            <a:r>
              <a:rPr lang="ru-RU" dirty="0" smtClean="0"/>
              <a:t> будет сохраняться от одного вызова функции к другому.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Файл</a:t>
            </a:r>
            <a:r>
              <a:rPr lang="ru-RU" dirty="0" smtClean="0"/>
              <a:t>. Программный объект, определенный с описателем класса </a:t>
            </a:r>
            <a:r>
              <a:rPr lang="en-US" dirty="0" smtClean="0"/>
              <a:t>static</a:t>
            </a:r>
            <a:r>
              <a:rPr lang="ru-RU" dirty="0" smtClean="0"/>
              <a:t> вне любого блока, функции, класса, имеет областью действия, начинающуюся в точке его объявления и заканчивается в конце файла. В область действия попадают вложенные блоки.</a:t>
            </a:r>
          </a:p>
          <a:p>
            <a:pPr>
              <a:buNone/>
            </a:pPr>
            <a:r>
              <a:rPr lang="ru-RU" dirty="0" smtClean="0"/>
              <a:t>Если во внутреннем блоке определен объект с таким же именем, тогда внешний объект становится невидимым.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Но обратиться к нему можно через оператор разрешения области видимости -::.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i="1" dirty="0" smtClean="0"/>
              <a:t>Класс. </a:t>
            </a:r>
            <a:r>
              <a:rPr lang="ru-RU" dirty="0" smtClean="0"/>
              <a:t>Компоненты класса (поля, методы), за исключением статических, имеют областью действия класс. Время жизни компонентов класса определяется промежутком времени от создания объекта до его разрушения.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Пространства имен (именованные области). </a:t>
            </a:r>
            <a:r>
              <a:rPr lang="ru-RU" dirty="0" smtClean="0"/>
              <a:t>В С++ есть возможность явным образом задать область действия имен как часть глобальной области с помощью  оператора </a:t>
            </a:r>
            <a:r>
              <a:rPr lang="en-US" dirty="0" smtClean="0"/>
              <a:t>namespace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Заголовочные файлы обычно имеют расширение </a:t>
            </a:r>
            <a:r>
              <a:rPr lang="en-US" dirty="0" smtClean="0"/>
              <a:t>h</a:t>
            </a:r>
            <a:r>
              <a:rPr lang="ru-RU" dirty="0" smtClean="0"/>
              <a:t> и могут содержать:</a:t>
            </a:r>
          </a:p>
          <a:p>
            <a:pPr>
              <a:buNone/>
            </a:pPr>
            <a:r>
              <a:rPr lang="ru-RU" dirty="0" smtClean="0"/>
              <a:t>	- определение типов, встроенных функций, шаблоны, перечисления;</a:t>
            </a:r>
          </a:p>
          <a:p>
            <a:pPr>
              <a:buNone/>
            </a:pPr>
            <a:r>
              <a:rPr lang="ru-RU" dirty="0" smtClean="0"/>
              <a:t>	- объявления (прототипы) функций, данных, имен, шаблонов;</a:t>
            </a:r>
          </a:p>
          <a:p>
            <a:pPr>
              <a:buNone/>
            </a:pPr>
            <a:r>
              <a:rPr lang="ru-RU" dirty="0" smtClean="0"/>
              <a:t>	- пространства имен;</a:t>
            </a:r>
          </a:p>
          <a:p>
            <a:pPr>
              <a:buNone/>
            </a:pPr>
            <a:r>
              <a:rPr lang="ru-RU" dirty="0" smtClean="0"/>
              <a:t>	- директивы препроцессора;</a:t>
            </a:r>
          </a:p>
          <a:p>
            <a:pPr>
              <a:buNone/>
            </a:pPr>
            <a:r>
              <a:rPr lang="ru-RU" dirty="0" smtClean="0"/>
              <a:t>	- комментарии.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Пространства имен</a:t>
            </a:r>
          </a:p>
          <a:p>
            <a:pPr>
              <a:buNone/>
            </a:pPr>
            <a:r>
              <a:rPr lang="ru-RU" dirty="0" smtClean="0"/>
              <a:t>Пространство имен (именованная область) служит для логического группирования определений, объявлений и ограничения доступа к ним. Чем больше объем программы, тем актуальнее использование именованных областей. Их удобно использовать в больших программных проектах.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Общий формат объявления именованной области следующий: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rgbClr val="FF0000"/>
                </a:solidFill>
              </a:rPr>
              <a:t>amespace [</a:t>
            </a:r>
            <a:r>
              <a:rPr lang="ru-RU" dirty="0" err="1" smtClean="0">
                <a:solidFill>
                  <a:srgbClr val="FF0000"/>
                </a:solidFill>
              </a:rPr>
              <a:t>имя_области</a:t>
            </a:r>
            <a:r>
              <a:rPr lang="en-US" dirty="0" smtClean="0">
                <a:solidFill>
                  <a:srgbClr val="FF0000"/>
                </a:solidFill>
              </a:rPr>
              <a:t>]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{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/* </a:t>
            </a:r>
            <a:r>
              <a:rPr lang="ru-RU" dirty="0" smtClean="0">
                <a:solidFill>
                  <a:srgbClr val="FF0000"/>
                </a:solidFill>
              </a:rPr>
              <a:t>определения и объявления </a:t>
            </a:r>
            <a:r>
              <a:rPr lang="en-US" dirty="0" smtClean="0">
                <a:solidFill>
                  <a:srgbClr val="FF0000"/>
                </a:solidFill>
              </a:rPr>
              <a:t>}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Одно и то же пространство имен может объявляться многократно, причем все последующие будут пониматься как продолжения предыдущих.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Продолжение именованных областей можно делать в различных файлах.</a:t>
            </a:r>
          </a:p>
          <a:p>
            <a:pPr>
              <a:buNone/>
            </a:pPr>
            <a:r>
              <a:rPr lang="ru-RU" dirty="0" smtClean="0"/>
              <a:t>Рассмотрим простой пример:</a:t>
            </a:r>
          </a:p>
          <a:p>
            <a:pPr>
              <a:buNone/>
            </a:pPr>
            <a:r>
              <a:rPr lang="en-US" dirty="0"/>
              <a:t>n</a:t>
            </a:r>
            <a:r>
              <a:rPr lang="en-US" dirty="0" smtClean="0"/>
              <a:t>amespace demo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int I = 1;	//	</a:t>
            </a:r>
            <a:r>
              <a:rPr lang="ru-RU" dirty="0" smtClean="0"/>
              <a:t>определение переменной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int k = 0;	//</a:t>
            </a:r>
            <a:r>
              <a:rPr lang="ru-RU" dirty="0" smtClean="0"/>
              <a:t>	определение переменной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//</a:t>
            </a:r>
            <a:r>
              <a:rPr lang="ru-RU" dirty="0" smtClean="0"/>
              <a:t>	прототип функции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void fun_1(int);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//</a:t>
            </a:r>
            <a:r>
              <a:rPr lang="ru-RU" dirty="0" smtClean="0"/>
              <a:t>	определение функции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int fun_2(int I, int j)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//</a:t>
            </a:r>
          </a:p>
          <a:p>
            <a:pPr>
              <a:buNone/>
            </a:pPr>
            <a:r>
              <a:rPr lang="en-US" dirty="0"/>
              <a:t>	}</a:t>
            </a: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Дальнейшее расширение пространства</a:t>
            </a:r>
          </a:p>
          <a:p>
            <a:pPr>
              <a:buNone/>
            </a:pPr>
            <a:r>
              <a:rPr lang="en-US" dirty="0"/>
              <a:t>n</a:t>
            </a:r>
            <a:r>
              <a:rPr lang="en-US" dirty="0" smtClean="0"/>
              <a:t>amespace demo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// int </a:t>
            </a:r>
            <a:r>
              <a:rPr lang="en-US" dirty="0" err="1" smtClean="0"/>
              <a:t>i</a:t>
            </a:r>
            <a:r>
              <a:rPr lang="en-US" dirty="0" smtClean="0"/>
              <a:t> = 2; </a:t>
            </a:r>
            <a:r>
              <a:rPr lang="ru-RU" dirty="0"/>
              <a:t>о</a:t>
            </a:r>
            <a:r>
              <a:rPr lang="ru-RU" dirty="0" smtClean="0"/>
              <a:t>шибка, повторное объявление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void func_1(double);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ru-RU" dirty="0" smtClean="0"/>
              <a:t>Если имя области не задано (анонимная область), компилятор определяет его самостоятельно с помощью уникального идентификатора.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Нельзя получить доступ из именованной области одного файла к неименованной области другого файла.</a:t>
            </a:r>
          </a:p>
          <a:p>
            <a:pPr>
              <a:buNone/>
            </a:pPr>
            <a:r>
              <a:rPr lang="ru-RU" dirty="0" smtClean="0"/>
              <a:t>В именованной области логичнее всего помещать объявления объектов, а их определения выносить в файлы реализации, например,</a:t>
            </a:r>
          </a:p>
          <a:p>
            <a:pPr>
              <a:buNone/>
            </a:pPr>
            <a:r>
              <a:rPr lang="en-US" dirty="0" smtClean="0"/>
              <a:t>void demo:: func_1(double d)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//</a:t>
            </a:r>
            <a:r>
              <a:rPr lang="ru-RU" dirty="0" smtClean="0"/>
              <a:t>	тело функции</a:t>
            </a:r>
            <a:endParaRPr lang="en-US" dirty="0" smtClean="0"/>
          </a:p>
          <a:p>
            <a:pPr>
              <a:buNone/>
            </a:pPr>
            <a:r>
              <a:rPr lang="en-US" dirty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Такой прием обеспечивает разделение интерфейса и реализации.</a:t>
            </a:r>
          </a:p>
          <a:p>
            <a:pPr>
              <a:buNone/>
            </a:pPr>
            <a:r>
              <a:rPr lang="ru-RU" dirty="0" smtClean="0"/>
              <a:t>Объекты программы, определенные внутри пространства имен, становятся доступными с момента объявления пространства. Обратиться к ним можно с помощью имени области и оператора доступа к области видимости, например, </a:t>
            </a:r>
            <a:r>
              <a:rPr lang="en-US" dirty="0" smtClean="0"/>
              <a:t>demo:: </a:t>
            </a:r>
            <a:r>
              <a:rPr lang="en-US" dirty="0" err="1" smtClean="0"/>
              <a:t>i</a:t>
            </a:r>
            <a:r>
              <a:rPr lang="en-US" dirty="0" smtClean="0"/>
              <a:t> == 100;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Если какое-либо имя из именованной области используется часто, его можно сделать доступным с помощью оператора </a:t>
            </a:r>
            <a:r>
              <a:rPr lang="en-US" dirty="0" smtClean="0"/>
              <a:t>using</a:t>
            </a:r>
            <a:r>
              <a:rPr lang="ru-RU" dirty="0" smtClean="0"/>
              <a:t>, например, </a:t>
            </a:r>
            <a:r>
              <a:rPr lang="en-US" dirty="0" smtClean="0"/>
              <a:t>using demo:: I;.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После чего к нему можно обращаться без указания области видимости. 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Если требуется открыть всю область видимости, используется оператор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using namespace demo;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Вспомните, например, 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using namespace std;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Именованные области могут быть вложены друг в друга.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 заголовочных файлах не должно быть определение функций и данных. Их принято выносить в файлы реализации. Это не требования языка, это рекомендация.</a:t>
            </a:r>
          </a:p>
          <a:p>
            <a:pPr>
              <a:buNone/>
            </a:pPr>
            <a:r>
              <a:rPr lang="ru-RU" dirty="0" smtClean="0"/>
              <a:t>При указании имен файлов стандартной библиотеки расширение можно опускать. Для большинства старых версий файлов, заимствованных от языка С, в языке С++ есть аналоги файлов без расширения, например,</a:t>
            </a:r>
          </a:p>
          <a:p>
            <a:pPr>
              <a:buNone/>
            </a:pPr>
            <a:r>
              <a:rPr lang="en-US" dirty="0" err="1" smtClean="0"/>
              <a:t>stdlib.h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cstdlib</a:t>
            </a:r>
            <a:r>
              <a:rPr lang="ru-RU" dirty="0" smtClean="0"/>
              <a:t>, </a:t>
            </a:r>
            <a:r>
              <a:rPr lang="en-US" dirty="0" err="1" smtClean="0"/>
              <a:t>stdio.h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err="1" smtClean="0"/>
              <a:t>cstdio</a:t>
            </a:r>
            <a:r>
              <a:rPr lang="ru-RU" dirty="0" smtClean="0"/>
              <a:t>, и т.д.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916832"/>
            <a:ext cx="2664296" cy="4248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#</a:t>
            </a:r>
            <a:r>
              <a:rPr lang="en-US" dirty="0" err="1" smtClean="0"/>
              <a:t>include”file_name.h</a:t>
            </a:r>
            <a:r>
              <a:rPr lang="en-US" dirty="0" smtClean="0"/>
              <a:t>”</a:t>
            </a:r>
          </a:p>
          <a:p>
            <a:pPr algn="ctr"/>
            <a:r>
              <a:rPr lang="en-US" dirty="0" smtClean="0"/>
              <a:t>file_name_main.cpp</a:t>
            </a:r>
            <a:endParaRPr lang="ru-RU" dirty="0" smtClean="0"/>
          </a:p>
          <a:p>
            <a:pPr algn="ctr"/>
            <a:r>
              <a:rPr lang="ru-RU" dirty="0" smtClean="0"/>
              <a:t>Файл основной программы, содержащий функцию </a:t>
            </a:r>
            <a:r>
              <a:rPr lang="en-US" dirty="0" smtClean="0"/>
              <a:t>main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1916832"/>
            <a:ext cx="2664296" cy="4248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file_name.h</a:t>
            </a:r>
            <a:endParaRPr lang="en-US" dirty="0" smtClean="0"/>
          </a:p>
          <a:p>
            <a:pPr algn="ctr"/>
            <a:r>
              <a:rPr lang="ru-RU" dirty="0" smtClean="0"/>
              <a:t>Заголовочный файл(</a:t>
            </a:r>
            <a:r>
              <a:rPr lang="ru-RU" dirty="0" err="1" smtClean="0"/>
              <a:t>ы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300192" y="1916832"/>
            <a:ext cx="2664296" cy="4248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156176" y="2060848"/>
            <a:ext cx="2664296" cy="42484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file_name_1.cpp</a:t>
            </a:r>
          </a:p>
          <a:p>
            <a:pPr algn="ctr"/>
            <a:r>
              <a:rPr lang="en-US" dirty="0" smtClean="0"/>
              <a:t>file_name_2.cpp</a:t>
            </a:r>
          </a:p>
          <a:p>
            <a:pPr algn="ctr"/>
            <a:r>
              <a:rPr lang="en-US" dirty="0" smtClean="0"/>
              <a:t>………………………….</a:t>
            </a:r>
          </a:p>
          <a:p>
            <a:pPr algn="ctr"/>
            <a:r>
              <a:rPr lang="en-US" dirty="0" smtClean="0"/>
              <a:t>file_name_n.cpp</a:t>
            </a:r>
            <a:endParaRPr lang="ru-RU" dirty="0" smtClean="0"/>
          </a:p>
          <a:p>
            <a:pPr algn="ctr"/>
            <a:r>
              <a:rPr lang="ru-RU" dirty="0" smtClean="0"/>
              <a:t>Файлы реализации</a:t>
            </a: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Директива </a:t>
            </a:r>
            <a:r>
              <a:rPr lang="en-US" b="1" dirty="0" smtClean="0"/>
              <a:t>#define</a:t>
            </a:r>
          </a:p>
          <a:p>
            <a:pPr>
              <a:buNone/>
            </a:pPr>
            <a:r>
              <a:rPr lang="ru-RU" dirty="0" smtClean="0"/>
              <a:t>Директива </a:t>
            </a:r>
            <a:r>
              <a:rPr lang="en-US" dirty="0" smtClean="0"/>
              <a:t>define</a:t>
            </a:r>
            <a:r>
              <a:rPr lang="ru-RU" dirty="0" smtClean="0"/>
              <a:t> определяет подстановку в тексте программы. Она используется для определения:</a:t>
            </a:r>
          </a:p>
          <a:p>
            <a:pPr>
              <a:buNone/>
            </a:pPr>
            <a:r>
              <a:rPr lang="ru-RU" dirty="0" smtClean="0"/>
              <a:t>	- символических констант: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#define </a:t>
            </a:r>
            <a:r>
              <a:rPr lang="ru-RU" dirty="0" smtClean="0">
                <a:solidFill>
                  <a:srgbClr val="FF0000"/>
                </a:solidFill>
              </a:rPr>
              <a:t>имя </a:t>
            </a:r>
            <a:r>
              <a:rPr lang="ru-RU" dirty="0" err="1" smtClean="0">
                <a:solidFill>
                  <a:srgbClr val="FF0000"/>
                </a:solidFill>
              </a:rPr>
              <a:t>текст_подстановки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Например,  	</a:t>
            </a:r>
          </a:p>
          <a:p>
            <a:pPr>
              <a:buNone/>
            </a:pPr>
            <a:r>
              <a:rPr lang="en-US" dirty="0" smtClean="0"/>
              <a:t>#define PI 3.14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В любом контексте символьная константа </a:t>
            </a:r>
            <a:r>
              <a:rPr lang="en-US" dirty="0" smtClean="0"/>
              <a:t>PI</a:t>
            </a:r>
            <a:r>
              <a:rPr lang="ru-RU" dirty="0" smtClean="0"/>
              <a:t> будет интерпретироваться как число </a:t>
            </a:r>
            <a:r>
              <a:rPr lang="en-US" dirty="0" smtClean="0"/>
              <a:t>3.14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- макросов, которые выглядят как функции, но реализуются подстановкой из текста в текст программы: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#define </a:t>
            </a:r>
            <a:r>
              <a:rPr lang="ru-RU" dirty="0" smtClean="0">
                <a:solidFill>
                  <a:srgbClr val="FF0000"/>
                </a:solidFill>
              </a:rPr>
              <a:t>имя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ru-RU" dirty="0" smtClean="0">
                <a:solidFill>
                  <a:srgbClr val="FF0000"/>
                </a:solidFill>
              </a:rPr>
              <a:t>параметры) </a:t>
            </a:r>
            <a:r>
              <a:rPr lang="ru-RU" dirty="0" err="1" smtClean="0">
                <a:solidFill>
                  <a:srgbClr val="FF0000"/>
                </a:solidFill>
              </a:rPr>
              <a:t>тект_подсановки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Например, </a:t>
            </a:r>
          </a:p>
          <a:p>
            <a:pPr>
              <a:buNone/>
            </a:pPr>
            <a:r>
              <a:rPr lang="en-US" dirty="0" smtClean="0"/>
              <a:t>	#define </a:t>
            </a:r>
            <a:r>
              <a:rPr lang="en-US" dirty="0" err="1" smtClean="0"/>
              <a:t>sqr</a:t>
            </a:r>
            <a:r>
              <a:rPr lang="en-US" dirty="0" smtClean="0"/>
              <a:t>(x)</a:t>
            </a:r>
            <a:r>
              <a:rPr lang="ru-RU" dirty="0" smtClean="0"/>
              <a:t> </a:t>
            </a:r>
            <a:r>
              <a:rPr lang="en-US" dirty="0" smtClean="0"/>
              <a:t>(x*x)</a:t>
            </a:r>
          </a:p>
          <a:p>
            <a:pPr>
              <a:buNone/>
            </a:pPr>
            <a:r>
              <a:rPr lang="ru-RU" dirty="0" smtClean="0"/>
              <a:t>Использование макросов вносит свои сложности в программы, в частности, особенности передачи аргументов.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Например, для описанного макроса вызов 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sqr</a:t>
            </a:r>
            <a:r>
              <a:rPr lang="en-US" dirty="0" smtClean="0"/>
              <a:t>(y+1)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приведет к получению числа 6, для правильного ответа нужно вызвать следующим образом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sqr</a:t>
            </a:r>
            <a:r>
              <a:rPr lang="en-US" dirty="0" smtClean="0"/>
              <a:t>((y+1))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Макросы и символические константы заимствованы из языка С, в С++ они не получили широкого применения.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Шаблоны, директивы препроцессора, пространства имен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- символов, управляющих условной трансляцией. Они используются совместно с директивами </a:t>
            </a:r>
            <a:r>
              <a:rPr lang="en-US" dirty="0" smtClean="0"/>
              <a:t>#</a:t>
            </a:r>
            <a:r>
              <a:rPr lang="en-US" dirty="0" err="1" smtClean="0"/>
              <a:t>ifdef</a:t>
            </a:r>
            <a:r>
              <a:rPr lang="en-US" dirty="0" smtClean="0"/>
              <a:t> </a:t>
            </a:r>
            <a:r>
              <a:rPr lang="ru-RU" dirty="0" smtClean="0"/>
              <a:t>и </a:t>
            </a:r>
            <a:r>
              <a:rPr lang="en-US" dirty="0" smtClean="0"/>
              <a:t>#</a:t>
            </a:r>
            <a:r>
              <a:rPr lang="en-US" dirty="0" err="1" smtClean="0"/>
              <a:t>ifndef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Общий формат: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#define</a:t>
            </a:r>
            <a:r>
              <a:rPr lang="ru-RU" dirty="0" smtClean="0">
                <a:solidFill>
                  <a:srgbClr val="FF0000"/>
                </a:solidFill>
              </a:rPr>
              <a:t> имя</a:t>
            </a:r>
          </a:p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en-US" dirty="0" smtClean="0"/>
              <a:t>	#define VERSION 1</a:t>
            </a:r>
          </a:p>
          <a:p>
            <a:pPr>
              <a:buNone/>
            </a:pPr>
            <a:r>
              <a:rPr lang="en-US" dirty="0" smtClean="0"/>
              <a:t>	#define </a:t>
            </a:r>
            <a:r>
              <a:rPr lang="en-US" dirty="0" err="1" smtClean="0"/>
              <a:t>h_file</a:t>
            </a:r>
            <a:r>
              <a:rPr lang="en-US" dirty="0" smtClean="0"/>
              <a:t> “</a:t>
            </a:r>
            <a:r>
              <a:rPr lang="en-US" dirty="0" err="1" smtClean="0"/>
              <a:t>head_file.h</a:t>
            </a:r>
            <a:r>
              <a:rPr lang="en-US" dirty="0" smtClean="0"/>
              <a:t>”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1374</Words>
  <Application>Microsoft Office PowerPoint</Application>
  <PresentationFormat>Экран (4:3)</PresentationFormat>
  <Paragraphs>233</Paragraphs>
  <Slides>54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55" baseType="lpstr">
      <vt:lpstr>Тема Office</vt:lpstr>
      <vt:lpstr>Модульное программирование</vt:lpstr>
      <vt:lpstr>Шаблоны, директивы препроцессора, пространства имен </vt:lpstr>
      <vt:lpstr>Шаблоны, директивы препроцессора, пространства имен </vt:lpstr>
      <vt:lpstr>Шаблоны, директивы препроцессора, пространства имен </vt:lpstr>
      <vt:lpstr>Шаблоны, директивы препроцессора, пространства имен </vt:lpstr>
      <vt:lpstr>Шаблоны, директивы препроцессора, пространства имен </vt:lpstr>
      <vt:lpstr>Шаблоны, директивы препроцессора, пространства имен 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Шаблоны, директивы препроцессора, пространства имен</vt:lpstr>
      <vt:lpstr>Слайд 50</vt:lpstr>
      <vt:lpstr>Слайд 51</vt:lpstr>
      <vt:lpstr>Слайд 52</vt:lpstr>
      <vt:lpstr>Слайд 53</vt:lpstr>
      <vt:lpstr>Слайд 54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Модульное программирование</dc:title>
  <dc:creator>Игорь</dc:creator>
  <cp:lastModifiedBy>Игорь</cp:lastModifiedBy>
  <cp:revision>99</cp:revision>
  <dcterms:created xsi:type="dcterms:W3CDTF">2020-11-01T15:27:33Z</dcterms:created>
  <dcterms:modified xsi:type="dcterms:W3CDTF">2020-11-08T12:19:37Z</dcterms:modified>
</cp:coreProperties>
</file>