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72" r:id="rId8"/>
    <p:sldId id="273" r:id="rId9"/>
    <p:sldId id="261" r:id="rId10"/>
    <p:sldId id="274" r:id="rId11"/>
    <p:sldId id="275" r:id="rId12"/>
    <p:sldId id="276" r:id="rId13"/>
    <p:sldId id="262" r:id="rId14"/>
    <p:sldId id="277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4D66-F641-4FDE-A50A-94942515E7A5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A630E-2BD4-4B93-BDB0-09E1A117B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4D66-F641-4FDE-A50A-94942515E7A5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A630E-2BD4-4B93-BDB0-09E1A117B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4D66-F641-4FDE-A50A-94942515E7A5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A630E-2BD4-4B93-BDB0-09E1A117B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4D66-F641-4FDE-A50A-94942515E7A5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A630E-2BD4-4B93-BDB0-09E1A117B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4D66-F641-4FDE-A50A-94942515E7A5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A630E-2BD4-4B93-BDB0-09E1A117B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4D66-F641-4FDE-A50A-94942515E7A5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A630E-2BD4-4B93-BDB0-09E1A117B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4D66-F641-4FDE-A50A-94942515E7A5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A630E-2BD4-4B93-BDB0-09E1A117B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4D66-F641-4FDE-A50A-94942515E7A5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A630E-2BD4-4B93-BDB0-09E1A117B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4D66-F641-4FDE-A50A-94942515E7A5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A630E-2BD4-4B93-BDB0-09E1A117B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4D66-F641-4FDE-A50A-94942515E7A5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A630E-2BD4-4B93-BDB0-09E1A117B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4D66-F641-4FDE-A50A-94942515E7A5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A630E-2BD4-4B93-BDB0-09E1A117B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74D66-F641-4FDE-A50A-94942515E7A5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A630E-2BD4-4B93-BDB0-09E1A117B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Массивы и указатели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 smtClean="0"/>
              <a:t>int max(int arg_1, int arg_2)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if(arg_1&gt;arg_2)return arg_1;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else return arg_2;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endParaRPr lang="ru-RU" dirty="0" smtClean="0"/>
          </a:p>
          <a:p>
            <a:pPr>
              <a:buNone/>
            </a:pPr>
            <a:r>
              <a:rPr lang="fr-FR" dirty="0" smtClean="0"/>
              <a:t>double  max(double arg_1, double arg_2)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if(arg_1&gt;arg_2)return arg_1;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else return arg_2;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int (*</a:t>
            </a:r>
            <a:r>
              <a:rPr lang="en-US" dirty="0" err="1" smtClean="0">
                <a:solidFill>
                  <a:srgbClr val="FF0000"/>
                </a:solidFill>
              </a:rPr>
              <a:t>ptr_fun_int</a:t>
            </a:r>
            <a:r>
              <a:rPr lang="en-US" dirty="0" smtClean="0">
                <a:solidFill>
                  <a:srgbClr val="FF0000"/>
                </a:solidFill>
              </a:rPr>
              <a:t>)(</a:t>
            </a:r>
            <a:r>
              <a:rPr lang="en-US" dirty="0" err="1" smtClean="0">
                <a:solidFill>
                  <a:srgbClr val="FF0000"/>
                </a:solidFill>
              </a:rPr>
              <a:t>int,int</a:t>
            </a:r>
            <a:r>
              <a:rPr lang="en-US" dirty="0" smtClean="0">
                <a:solidFill>
                  <a:srgbClr val="FF0000"/>
                </a:solidFill>
              </a:rPr>
              <a:t>) = &amp;max;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double (*ptr_fun_double)(double, double) = &amp;max;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var_int_1 = 34, var_int_2 = 22;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double var_double_1 = 1.23, var_double_2 = -0.765;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>
                <a:solidFill>
                  <a:srgbClr val="FF0000"/>
                </a:solidFill>
              </a:rPr>
              <a:t>ptr_fun_int</a:t>
            </a:r>
            <a:r>
              <a:rPr lang="en-US" dirty="0" smtClean="0">
                <a:solidFill>
                  <a:srgbClr val="FF0000"/>
                </a:solidFill>
              </a:rPr>
              <a:t>(var_int_1, var_int_2) </a:t>
            </a:r>
            <a:r>
              <a:rPr lang="en-US" dirty="0" smtClean="0"/>
              <a:t>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>
                <a:solidFill>
                  <a:srgbClr val="FF0000"/>
                </a:solidFill>
              </a:rPr>
              <a:t>ptr_fun_double</a:t>
            </a:r>
            <a:r>
              <a:rPr lang="en-US" dirty="0" smtClean="0">
                <a:solidFill>
                  <a:srgbClr val="FF0000"/>
                </a:solidFill>
              </a:rPr>
              <a:t>(var_double_1, var_double_2) </a:t>
            </a:r>
            <a:r>
              <a:rPr lang="en-US" dirty="0" smtClean="0"/>
              <a:t>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system("pause");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Указатели на функции позволяют вызвать функцию не напрямую, а косвенно, что повышает гибкость при использовании функций. В частности, можно создавать массивы указателей на функции и работать с ними как с элементами обычного массива.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Указатель на тип </a:t>
            </a:r>
            <a:r>
              <a:rPr lang="en-US" i="1" dirty="0" smtClean="0"/>
              <a:t>void </a:t>
            </a:r>
            <a:r>
              <a:rPr lang="en-US" dirty="0" smtClean="0"/>
              <a:t>–</a:t>
            </a:r>
            <a:r>
              <a:rPr lang="ru-RU" dirty="0" smtClean="0"/>
              <a:t> отдельный указатель, используемый в тех случаях, когда конкретный тип объекта адрес которого необходимо сохранить, не известен или не определен. Возможны варианты хранения адресов переменных различного типа, но перед обращением к объекту через указатель на тип </a:t>
            </a:r>
            <a:r>
              <a:rPr lang="en-US" dirty="0" smtClean="0"/>
              <a:t>void</a:t>
            </a:r>
            <a:r>
              <a:rPr lang="ru-RU" dirty="0" smtClean="0"/>
              <a:t>, его необходимо преобразовать к указателю на конкретный тип явным образом.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Пример указателя на тип </a:t>
            </a:r>
            <a:r>
              <a:rPr lang="en-US" dirty="0" smtClean="0"/>
              <a:t>void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 smtClean="0"/>
              <a:t>float fl = 3.14;</a:t>
            </a:r>
          </a:p>
          <a:p>
            <a:pPr>
              <a:buNone/>
            </a:pPr>
            <a:r>
              <a:rPr lang="en-US" dirty="0" smtClean="0"/>
              <a:t>float *</a:t>
            </a:r>
            <a:r>
              <a:rPr lang="en-US" dirty="0" err="1" smtClean="0"/>
              <a:t>ptr_float</a:t>
            </a:r>
            <a:r>
              <a:rPr lang="en-US" dirty="0" smtClean="0"/>
              <a:t> = &amp;fl;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*</a:t>
            </a:r>
            <a:r>
              <a:rPr lang="en-US" dirty="0" err="1" smtClean="0"/>
              <a:t>ptr_void</a:t>
            </a:r>
            <a:r>
              <a:rPr lang="en-US" dirty="0" smtClean="0"/>
              <a:t> = </a:t>
            </a:r>
            <a:r>
              <a:rPr lang="en-US" dirty="0" err="1" smtClean="0"/>
              <a:t>ptr_float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smtClean="0">
                <a:solidFill>
                  <a:srgbClr val="FF0000"/>
                </a:solidFill>
              </a:rPr>
              <a:t>*(float *)</a:t>
            </a:r>
            <a:r>
              <a:rPr lang="en-US" dirty="0" err="1" smtClean="0">
                <a:solidFill>
                  <a:srgbClr val="FF0000"/>
                </a:solidFill>
              </a:rPr>
              <a:t>ptr_void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// 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en-US" dirty="0" err="1" smtClean="0">
                <a:solidFill>
                  <a:srgbClr val="FF0000"/>
                </a:solidFill>
              </a:rPr>
              <a:t>static_cast</a:t>
            </a:r>
            <a:r>
              <a:rPr lang="en-US" dirty="0" smtClean="0">
                <a:solidFill>
                  <a:srgbClr val="FF0000"/>
                </a:solidFill>
              </a:rPr>
              <a:t>&lt;float *&gt;(</a:t>
            </a:r>
            <a:r>
              <a:rPr lang="en-US" dirty="0" err="1" smtClean="0">
                <a:solidFill>
                  <a:srgbClr val="FF0000"/>
                </a:solidFill>
              </a:rPr>
              <a:t>ptr_void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  <a:r>
              <a:rPr lang="en-US" dirty="0" smtClean="0"/>
              <a:t>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system("pause");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Указатель может быть константой или переменной, а также указывать на константу или переменную:</a:t>
            </a:r>
          </a:p>
          <a:p>
            <a:pPr>
              <a:buNone/>
            </a:pPr>
            <a:r>
              <a:rPr lang="en-US" dirty="0" smtClean="0"/>
              <a:t>const int *</a:t>
            </a:r>
            <a:r>
              <a:rPr lang="en-US" dirty="0" err="1" smtClean="0"/>
              <a:t>ptr_int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указатель на целую константу</a:t>
            </a:r>
          </a:p>
          <a:p>
            <a:pPr>
              <a:buNone/>
            </a:pPr>
            <a:r>
              <a:rPr lang="en-US" dirty="0" smtClean="0"/>
              <a:t>Int *const int </a:t>
            </a:r>
            <a:r>
              <a:rPr lang="en-US" dirty="0" err="1" smtClean="0"/>
              <a:t>const_ptr_int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// </a:t>
            </a:r>
            <a:r>
              <a:rPr lang="ru-RU" dirty="0" smtClean="0"/>
              <a:t>константный указатель на переменную целого типа</a:t>
            </a:r>
          </a:p>
          <a:p>
            <a:pPr>
              <a:buNone/>
            </a:pPr>
            <a:r>
              <a:rPr lang="ru-RU" dirty="0" smtClean="0"/>
              <a:t>Величины типа указатель подчиняются общим правилам определения области действия, видимости и времени жизни.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Инициализация указателей</a:t>
            </a:r>
          </a:p>
          <a:p>
            <a:pPr>
              <a:buNone/>
            </a:pPr>
            <a:r>
              <a:rPr lang="ru-RU" dirty="0" smtClean="0"/>
              <a:t>При объявлении указателя надо стремиться выполнить его инициализацию, то есть присвоить ему некоторое начальное значение. Использование неинициализированного указателя – распространенный источник ошибок в программе. Инициализатор записывается после имени указателя после знака равенства или в круглых скобках.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Существуют следующие способы инициализации указателей: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Присваивание указателю адреса существующего объекта:</a:t>
            </a:r>
          </a:p>
          <a:p>
            <a:pPr marL="514350" indent="-514350">
              <a:buNone/>
            </a:pPr>
            <a:r>
              <a:rPr lang="ru-RU" dirty="0" smtClean="0"/>
              <a:t>	- </a:t>
            </a:r>
            <a:r>
              <a:rPr lang="ru-RU" i="1" dirty="0" smtClean="0"/>
              <a:t>с помощью операции получения адреса </a:t>
            </a:r>
            <a:r>
              <a:rPr lang="en-US" i="1" dirty="0" smtClean="0"/>
              <a:t>&amp;</a:t>
            </a:r>
            <a:endParaRPr lang="ru-RU" i="1" dirty="0" smtClean="0"/>
          </a:p>
          <a:p>
            <a:pPr marL="514350" indent="-514350">
              <a:buNone/>
            </a:pPr>
            <a:r>
              <a:rPr lang="en-US" dirty="0" smtClean="0"/>
              <a:t>int </a:t>
            </a:r>
            <a:r>
              <a:rPr lang="en-US" dirty="0" err="1" smtClean="0"/>
              <a:t>var_int</a:t>
            </a:r>
            <a:r>
              <a:rPr lang="en-US" dirty="0" smtClean="0"/>
              <a:t> = 6338;</a:t>
            </a:r>
          </a:p>
          <a:p>
            <a:pPr marL="514350" indent="-514350">
              <a:buNone/>
            </a:pPr>
            <a:r>
              <a:rPr lang="en-US" dirty="0" smtClean="0"/>
              <a:t>int *</a:t>
            </a:r>
            <a:r>
              <a:rPr lang="en-US" dirty="0" err="1" smtClean="0"/>
              <a:t>ptr_int</a:t>
            </a:r>
            <a:r>
              <a:rPr lang="en-US" dirty="0" smtClean="0"/>
              <a:t> = &amp;</a:t>
            </a:r>
            <a:r>
              <a:rPr lang="en-US" dirty="0" err="1" smtClean="0"/>
              <a:t>var_int</a:t>
            </a:r>
            <a:r>
              <a:rPr lang="en-US" dirty="0" smtClean="0"/>
              <a:t>;	// </a:t>
            </a:r>
            <a:r>
              <a:rPr lang="ru-RU" dirty="0" smtClean="0"/>
              <a:t>или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int *</a:t>
            </a:r>
            <a:r>
              <a:rPr lang="en-US" dirty="0" err="1" smtClean="0"/>
              <a:t>ptr_int</a:t>
            </a:r>
            <a:r>
              <a:rPr lang="en-US" dirty="0" smtClean="0"/>
              <a:t>(&amp;</a:t>
            </a:r>
            <a:r>
              <a:rPr lang="en-US" dirty="0" err="1" smtClean="0"/>
              <a:t>var_int</a:t>
            </a:r>
            <a:r>
              <a:rPr lang="en-US" dirty="0" smtClean="0"/>
              <a:t>);</a:t>
            </a: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Еще один пример:</a:t>
            </a:r>
          </a:p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test_int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char </a:t>
            </a:r>
            <a:r>
              <a:rPr lang="en-US" dirty="0" err="1" smtClean="0"/>
              <a:t>test_char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 err="1" smtClean="0"/>
              <a:t>tetst_double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 test={10, 'A', 4.78};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*</a:t>
            </a:r>
            <a:r>
              <a:rPr lang="en-US" dirty="0" err="1" smtClean="0"/>
              <a:t>ptr_Test</a:t>
            </a:r>
            <a:r>
              <a:rPr lang="en-US" dirty="0" smtClean="0"/>
              <a:t> = &amp;test;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ptr_Test</a:t>
            </a:r>
            <a:r>
              <a:rPr lang="en-US" dirty="0" smtClean="0"/>
              <a:t>-&gt;</a:t>
            </a:r>
            <a:r>
              <a:rPr lang="en-US" dirty="0" err="1" smtClean="0"/>
              <a:t>test_int</a:t>
            </a:r>
            <a:r>
              <a:rPr lang="en-US" dirty="0" smtClean="0"/>
              <a:t> &lt;&lt; ' ' </a:t>
            </a:r>
          </a:p>
          <a:p>
            <a:pPr>
              <a:buNone/>
            </a:pPr>
            <a:r>
              <a:rPr lang="en-US" dirty="0" smtClean="0"/>
              <a:t>	&lt;&lt; </a:t>
            </a:r>
            <a:r>
              <a:rPr lang="en-US" dirty="0" err="1" smtClean="0"/>
              <a:t>ptr_Test</a:t>
            </a:r>
            <a:r>
              <a:rPr lang="en-US" dirty="0" smtClean="0"/>
              <a:t>-&gt;</a:t>
            </a:r>
            <a:r>
              <a:rPr lang="en-US" dirty="0" err="1" smtClean="0"/>
              <a:t>test_char</a:t>
            </a:r>
            <a:r>
              <a:rPr lang="en-US" dirty="0" smtClean="0"/>
              <a:t> &lt;&lt; ' ' </a:t>
            </a:r>
          </a:p>
          <a:p>
            <a:pPr>
              <a:buNone/>
            </a:pPr>
            <a:r>
              <a:rPr lang="en-US" dirty="0" smtClean="0"/>
              <a:t>	&lt;&lt; </a:t>
            </a:r>
            <a:r>
              <a:rPr lang="en-US" dirty="0" err="1" smtClean="0"/>
              <a:t>ptr_Test</a:t>
            </a:r>
            <a:r>
              <a:rPr lang="en-US" dirty="0" smtClean="0"/>
              <a:t>-&gt; </a:t>
            </a:r>
            <a:r>
              <a:rPr lang="en-US" dirty="0" err="1" smtClean="0"/>
              <a:t>tetst_double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system("pause");</a:t>
            </a:r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Указатели</a:t>
            </a:r>
          </a:p>
          <a:p>
            <a:pPr>
              <a:buNone/>
            </a:pPr>
            <a:r>
              <a:rPr lang="ru-RU" dirty="0" smtClean="0"/>
              <a:t>Когда компилятор обрабатывает оператор объявления переменной, например, </a:t>
            </a:r>
            <a:r>
              <a:rPr lang="en-US" dirty="0" smtClean="0"/>
              <a:t>int </a:t>
            </a:r>
            <a:r>
              <a:rPr lang="en-US" dirty="0" err="1" smtClean="0"/>
              <a:t>var_int</a:t>
            </a:r>
            <a:r>
              <a:rPr lang="en-US" dirty="0" smtClean="0"/>
              <a:t> = 10;</a:t>
            </a:r>
            <a:r>
              <a:rPr lang="ru-RU" dirty="0" smtClean="0"/>
              <a:t>, он выделяет память в соответствии с типом(</a:t>
            </a:r>
            <a:r>
              <a:rPr lang="en-US" dirty="0" smtClean="0"/>
              <a:t>int</a:t>
            </a:r>
            <a:r>
              <a:rPr lang="ru-RU" dirty="0" smtClean="0"/>
              <a:t>) и инициализирует его значением 10. Все обращения в программе к этой переменной по ее имени заменяется компилятором на адрес памяти, в которой хранится значение переменной.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- </a:t>
            </a:r>
            <a:r>
              <a:rPr lang="ru-RU" i="1" dirty="0" smtClean="0"/>
              <a:t>с помощью значения другого инициализированного указателя</a:t>
            </a:r>
          </a:p>
          <a:p>
            <a:pPr>
              <a:buNone/>
            </a:pPr>
            <a:r>
              <a:rPr lang="en-US" dirty="0" smtClean="0"/>
              <a:t>float </a:t>
            </a:r>
            <a:r>
              <a:rPr lang="en-US" dirty="0" err="1" smtClean="0"/>
              <a:t>var_float</a:t>
            </a:r>
            <a:r>
              <a:rPr lang="en-US" dirty="0" smtClean="0"/>
              <a:t> = 3.55f;</a:t>
            </a:r>
          </a:p>
          <a:p>
            <a:pPr>
              <a:buNone/>
            </a:pPr>
            <a:r>
              <a:rPr lang="en-US" dirty="0" smtClean="0"/>
              <a:t>float *ptr_float_1 = &amp;</a:t>
            </a:r>
            <a:r>
              <a:rPr lang="en-US" dirty="0" err="1" smtClean="0"/>
              <a:t>var_float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float *ptr_float_1 = ptr_float_2;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- </a:t>
            </a:r>
            <a:r>
              <a:rPr lang="ru-RU" dirty="0" smtClean="0"/>
              <a:t>с помощью имени массива</a:t>
            </a:r>
          </a:p>
          <a:p>
            <a:pPr>
              <a:buNone/>
            </a:pPr>
            <a:r>
              <a:rPr lang="en-US" dirty="0" smtClean="0"/>
              <a:t>unsigned </a:t>
            </a:r>
            <a:r>
              <a:rPr lang="en-US" dirty="0" err="1" smtClean="0"/>
              <a:t>array_int</a:t>
            </a:r>
            <a:r>
              <a:rPr lang="en-US" dirty="0" smtClean="0"/>
              <a:t>[] = {33,</a:t>
            </a:r>
            <a:r>
              <a:rPr lang="ru-RU" dirty="0" smtClean="0"/>
              <a:t> </a:t>
            </a:r>
            <a:r>
              <a:rPr lang="en-US" dirty="0" smtClean="0"/>
              <a:t>51,</a:t>
            </a:r>
            <a:r>
              <a:rPr lang="ru-RU" dirty="0" smtClean="0"/>
              <a:t> </a:t>
            </a:r>
            <a:r>
              <a:rPr lang="en-US" dirty="0" smtClean="0"/>
              <a:t>78,</a:t>
            </a:r>
            <a:r>
              <a:rPr lang="ru-RU" dirty="0" smtClean="0"/>
              <a:t> </a:t>
            </a:r>
            <a:r>
              <a:rPr lang="en-US" dirty="0" smtClean="0"/>
              <a:t>4,</a:t>
            </a:r>
            <a:r>
              <a:rPr lang="ru-RU" dirty="0" smtClean="0"/>
              <a:t> </a:t>
            </a:r>
            <a:r>
              <a:rPr lang="en-US" dirty="0" smtClean="0"/>
              <a:t>15};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unsigned *</a:t>
            </a:r>
            <a:r>
              <a:rPr lang="en-US" dirty="0" err="1" smtClean="0">
                <a:solidFill>
                  <a:srgbClr val="FF0000"/>
                </a:solidFill>
              </a:rPr>
              <a:t>ptr_array</a:t>
            </a:r>
            <a:r>
              <a:rPr lang="en-US" dirty="0" smtClean="0">
                <a:solidFill>
                  <a:srgbClr val="FF0000"/>
                </a:solidFill>
              </a:rPr>
              <a:t> = &amp;</a:t>
            </a:r>
            <a:r>
              <a:rPr lang="en-US" dirty="0" err="1" smtClean="0">
                <a:solidFill>
                  <a:srgbClr val="FF0000"/>
                </a:solidFill>
              </a:rPr>
              <a:t>array_int</a:t>
            </a:r>
            <a:r>
              <a:rPr lang="en-US" dirty="0" smtClean="0">
                <a:solidFill>
                  <a:srgbClr val="FF0000"/>
                </a:solidFill>
              </a:rPr>
              <a:t>;	// &amp; </a:t>
            </a:r>
            <a:r>
              <a:rPr lang="ru-RU" dirty="0" smtClean="0">
                <a:solidFill>
                  <a:srgbClr val="FF0000"/>
                </a:solidFill>
              </a:rPr>
              <a:t>- не обязательно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*(</a:t>
            </a:r>
            <a:r>
              <a:rPr lang="en-US" dirty="0" err="1" smtClean="0"/>
              <a:t>ptr_array</a:t>
            </a:r>
            <a:r>
              <a:rPr lang="en-US" dirty="0" smtClean="0"/>
              <a:t> + 3)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system("pause");</a:t>
            </a:r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Известно, что имя массива является указателем на его первый элемент, поэтому следующие выражения эквивалентны: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*</a:t>
            </a:r>
            <a:r>
              <a:rPr lang="en-US" dirty="0" err="1" smtClean="0"/>
              <a:t>ptr_array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*</a:t>
            </a:r>
            <a:r>
              <a:rPr lang="en-US" dirty="0" err="1" smtClean="0"/>
              <a:t>array_int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обоих случаях получим значение первого элемента массива.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с помощью имени функции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int,char</a:t>
            </a:r>
            <a:r>
              <a:rPr lang="en-US" dirty="0" smtClean="0"/>
              <a:t>){ // ……};</a:t>
            </a:r>
          </a:p>
          <a:p>
            <a:pPr>
              <a:buNone/>
            </a:pPr>
            <a:r>
              <a:rPr lang="en-US" dirty="0" smtClean="0"/>
              <a:t>void (*</a:t>
            </a:r>
            <a:r>
              <a:rPr lang="en-US" dirty="0" err="1" smtClean="0"/>
              <a:t>ptr_fun</a:t>
            </a:r>
            <a:r>
              <a:rPr lang="en-US" dirty="0" smtClean="0"/>
              <a:t>)(</a:t>
            </a:r>
            <a:r>
              <a:rPr lang="en-US" dirty="0" err="1" smtClean="0"/>
              <a:t>int,char</a:t>
            </a:r>
            <a:r>
              <a:rPr lang="en-US" dirty="0" smtClean="0"/>
              <a:t>) = &amp;</a:t>
            </a:r>
            <a:r>
              <a:rPr lang="en-US" dirty="0" err="1" smtClean="0"/>
              <a:t>func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Знак операции взятия адреса </a:t>
            </a:r>
            <a:r>
              <a:rPr lang="en-US" dirty="0" smtClean="0"/>
              <a:t>&amp;</a:t>
            </a:r>
            <a:r>
              <a:rPr lang="ru-RU" dirty="0" smtClean="0"/>
              <a:t> здесь также не обязателен, так как имя функции трактуется как адрес ячейки памяти, начиная с которого находится объектный код данной функции.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2. Присваивание указателю адреса области памяти в явном виде:</a:t>
            </a:r>
          </a:p>
          <a:p>
            <a:pPr>
              <a:buNone/>
            </a:pPr>
            <a:r>
              <a:rPr lang="en-US" dirty="0" smtClean="0"/>
              <a:t>char *</a:t>
            </a:r>
            <a:r>
              <a:rPr lang="en-US" dirty="0" err="1" smtClean="0"/>
              <a:t>vp</a:t>
            </a:r>
            <a:r>
              <a:rPr lang="en-US" dirty="0" smtClean="0"/>
              <a:t> = (char *)0xB8000000;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*</a:t>
            </a:r>
            <a:r>
              <a:rPr lang="en-US" dirty="0" err="1" smtClean="0"/>
              <a:t>vp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		</a:t>
            </a:r>
            <a:r>
              <a:rPr lang="en-US" dirty="0" smtClean="0"/>
              <a:t>// ???????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system("pause");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 Присваивание пустого указателя:</a:t>
            </a:r>
          </a:p>
          <a:p>
            <a:pPr>
              <a:buNone/>
            </a:pPr>
            <a:r>
              <a:rPr lang="en-US" dirty="0" smtClean="0"/>
              <a:t>short *</a:t>
            </a:r>
            <a:r>
              <a:rPr lang="en-US" dirty="0" err="1" smtClean="0"/>
              <a:t>ptr_short</a:t>
            </a:r>
            <a:r>
              <a:rPr lang="en-US" dirty="0" smtClean="0"/>
              <a:t> = NULL;</a:t>
            </a:r>
          </a:p>
          <a:p>
            <a:pPr>
              <a:buNone/>
            </a:pPr>
            <a:r>
              <a:rPr lang="en-US" dirty="0" smtClean="0"/>
              <a:t>long *</a:t>
            </a:r>
            <a:r>
              <a:rPr lang="en-US" dirty="0" err="1" smtClean="0"/>
              <a:t>ptr_long</a:t>
            </a:r>
            <a:r>
              <a:rPr lang="en-US" dirty="0" smtClean="0"/>
              <a:t> = 0;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4. Выделение участка динамической памяти:</a:t>
            </a:r>
          </a:p>
          <a:p>
            <a:pPr>
              <a:buNone/>
            </a:pPr>
            <a:r>
              <a:rPr lang="ru-RU" dirty="0" smtClean="0"/>
              <a:t>	- </a:t>
            </a:r>
            <a:r>
              <a:rPr lang="ru-RU" i="1" dirty="0" smtClean="0"/>
              <a:t>с помощью операции </a:t>
            </a:r>
            <a:r>
              <a:rPr lang="en-US" i="1" dirty="0" smtClean="0"/>
              <a:t>new</a:t>
            </a:r>
            <a:r>
              <a:rPr lang="ru-RU" i="1" dirty="0" smtClean="0"/>
              <a:t>:</a:t>
            </a:r>
          </a:p>
          <a:p>
            <a:pPr>
              <a:buNone/>
            </a:pPr>
            <a:r>
              <a:rPr lang="ru-RU" i="1" dirty="0" smtClean="0"/>
              <a:t>	</a:t>
            </a:r>
            <a:r>
              <a:rPr lang="en-US" dirty="0" smtClean="0"/>
              <a:t>int *</a:t>
            </a:r>
            <a:r>
              <a:rPr lang="en-US" dirty="0" err="1" smtClean="0"/>
              <a:t>p_i</a:t>
            </a:r>
            <a:r>
              <a:rPr lang="en-US" dirty="0" smtClean="0"/>
              <a:t> = new int;</a:t>
            </a:r>
            <a:endParaRPr lang="ru-RU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Здесь в динамической памяти выделяется место для хранения величины типа </a:t>
            </a:r>
            <a:r>
              <a:rPr lang="en-US" dirty="0" smtClean="0"/>
              <a:t>int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dirty="0" smtClean="0"/>
              <a:t>int *</a:t>
            </a:r>
            <a:r>
              <a:rPr lang="en-US" dirty="0" err="1" smtClean="0"/>
              <a:t>p_j</a:t>
            </a:r>
            <a:r>
              <a:rPr lang="en-US" dirty="0" smtClean="0"/>
              <a:t> = new int(100);</a:t>
            </a:r>
          </a:p>
          <a:p>
            <a:pPr>
              <a:buNone/>
            </a:pPr>
            <a:r>
              <a:rPr lang="ru-RU" dirty="0" smtClean="0"/>
              <a:t>Здесь помимо выделение памяти, заносится значение 100.</a:t>
            </a:r>
          </a:p>
          <a:p>
            <a:pPr>
              <a:buNone/>
            </a:pPr>
            <a:r>
              <a:rPr lang="en-US" dirty="0" smtClean="0"/>
              <a:t>int *</a:t>
            </a:r>
            <a:r>
              <a:rPr lang="en-US" dirty="0" err="1" smtClean="0"/>
              <a:t>p_array</a:t>
            </a:r>
            <a:r>
              <a:rPr lang="en-US" dirty="0" smtClean="0"/>
              <a:t> new int[10];</a:t>
            </a:r>
          </a:p>
          <a:p>
            <a:pPr>
              <a:buNone/>
            </a:pPr>
            <a:r>
              <a:rPr lang="ru-RU" dirty="0" smtClean="0"/>
              <a:t>Здесь выделяется место в динамической области памяти для хранения массива целых чисел.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- с помощью функции </a:t>
            </a:r>
            <a:r>
              <a:rPr lang="en-US" dirty="0" err="1" smtClean="0"/>
              <a:t>malloc</a:t>
            </a:r>
            <a:r>
              <a:rPr lang="ru-RU" dirty="0" smtClean="0"/>
              <a:t>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int *</a:t>
            </a:r>
            <a:r>
              <a:rPr lang="en-US" dirty="0" err="1" smtClean="0"/>
              <a:t>p_i</a:t>
            </a:r>
            <a:r>
              <a:rPr lang="en-US" dirty="0" smtClean="0"/>
              <a:t> = (int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(int));</a:t>
            </a:r>
          </a:p>
          <a:p>
            <a:pPr>
              <a:buNone/>
            </a:pPr>
            <a:r>
              <a:rPr lang="ru-RU" dirty="0" smtClean="0"/>
              <a:t>Функция </a:t>
            </a:r>
            <a:r>
              <a:rPr lang="en-US" dirty="0" err="1" smtClean="0"/>
              <a:t>malloc</a:t>
            </a:r>
            <a:r>
              <a:rPr lang="ru-RU" dirty="0" smtClean="0"/>
              <a:t> заимствована из языка С, тем не менее, она работает.</a:t>
            </a:r>
          </a:p>
          <a:p>
            <a:pPr>
              <a:buNone/>
            </a:pPr>
            <a:r>
              <a:rPr lang="ru-RU" dirty="0" smtClean="0"/>
              <a:t>При работе с динамической областью памяти необходимо следить за тем, чтобы указатель не вышел за пределы области видимости. В этом случае память отведенная под указатель освобождается, указатель обнуляется, а переменная становится недоступной.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На программистском сленге это означает появление «мусора» в памяти.</a:t>
            </a:r>
          </a:p>
          <a:p>
            <a:pPr>
              <a:buNone/>
            </a:pPr>
            <a:r>
              <a:rPr lang="ru-RU" dirty="0" smtClean="0"/>
              <a:t>Полезный совет при попытке выделения памяти в динамической области. Проверяйте значение указателя после выполнения операции </a:t>
            </a:r>
            <a:r>
              <a:rPr lang="en-US" dirty="0" smtClean="0"/>
              <a:t>new </a:t>
            </a:r>
            <a:r>
              <a:rPr lang="ru-RU" dirty="0" smtClean="0"/>
              <a:t>или функции </a:t>
            </a:r>
            <a:r>
              <a:rPr lang="en-US" dirty="0" err="1" smtClean="0"/>
              <a:t>malloc</a:t>
            </a:r>
            <a:r>
              <a:rPr lang="ru-RU" dirty="0" smtClean="0"/>
              <a:t> на равенство нулю. Если указатель нулевой, то операционной системе не удалось найти достаточного свободного объема. Это предотвратит последующие ошибки.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 *</a:t>
            </a:r>
            <a:r>
              <a:rPr lang="en-US" dirty="0" err="1" smtClean="0"/>
              <a:t>ptr_float</a:t>
            </a:r>
            <a:r>
              <a:rPr lang="en-US" dirty="0" smtClean="0"/>
              <a:t> = new float(67.44f);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if(!</a:t>
            </a:r>
            <a:r>
              <a:rPr lang="en-US" dirty="0" err="1" smtClean="0"/>
              <a:t>ptr_float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Недостаточно памяти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exit(1);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else </a:t>
            </a:r>
            <a:r>
              <a:rPr lang="en-US" dirty="0" err="1" smtClean="0"/>
              <a:t>cout</a:t>
            </a:r>
            <a:r>
              <a:rPr lang="en-US" dirty="0" smtClean="0"/>
              <a:t> &lt;&lt; " Ok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system("pause");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Программист в своей программе может сам определить свои собственные переменные для хранения адресов памяти. Такие переменные называются </a:t>
            </a:r>
            <a:r>
              <a:rPr lang="ru-RU" i="1" dirty="0" smtClean="0"/>
              <a:t>указателями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В С++ различают три вида указателей:</a:t>
            </a:r>
          </a:p>
          <a:p>
            <a:pPr>
              <a:buFontTx/>
              <a:buChar char="-"/>
            </a:pPr>
            <a:r>
              <a:rPr lang="ru-RU" dirty="0" smtClean="0"/>
              <a:t>указатель на объект;</a:t>
            </a:r>
          </a:p>
          <a:p>
            <a:pPr>
              <a:buFontTx/>
              <a:buChar char="-"/>
            </a:pPr>
            <a:r>
              <a:rPr lang="ru-RU" dirty="0" smtClean="0"/>
              <a:t>указатель на функцию;</a:t>
            </a:r>
          </a:p>
          <a:p>
            <a:pPr>
              <a:buFontTx/>
              <a:buChar char="-"/>
            </a:pPr>
            <a:r>
              <a:rPr lang="ru-RU" dirty="0" smtClean="0"/>
              <a:t>указатель на тип </a:t>
            </a:r>
            <a:r>
              <a:rPr lang="en-US" dirty="0" smtClean="0"/>
              <a:t>void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Операции над указателями</a:t>
            </a:r>
          </a:p>
          <a:p>
            <a:pPr>
              <a:buNone/>
            </a:pPr>
            <a:r>
              <a:rPr lang="ru-RU" dirty="0" smtClean="0"/>
              <a:t>Как уже было сказано, указатели – переменные, хранящие адреса ячеек памяти, то есть, величины, относящиеся к без знаковому целому типу. Не сложно догадаться, что к величинам данного типа применимы арифметические операции, но не все. Кроме того над ними допускаются и другие операции.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Определим основные операции допустимые над указателями:</a:t>
            </a:r>
          </a:p>
          <a:p>
            <a:pPr>
              <a:buFontTx/>
              <a:buChar char="-"/>
            </a:pPr>
            <a:r>
              <a:rPr lang="ru-RU" dirty="0" smtClean="0"/>
              <a:t>операция </a:t>
            </a:r>
            <a:r>
              <a:rPr lang="ru-RU" dirty="0" err="1" smtClean="0"/>
              <a:t>разадресации</a:t>
            </a:r>
            <a:r>
              <a:rPr lang="ru-RU" dirty="0" smtClean="0"/>
              <a:t> (разыменования), косвенное обращение к объекту (*);</a:t>
            </a:r>
          </a:p>
          <a:p>
            <a:pPr>
              <a:buFontTx/>
              <a:buChar char="-"/>
            </a:pPr>
            <a:r>
              <a:rPr lang="ru-RU" dirty="0" smtClean="0"/>
              <a:t>присваивание;</a:t>
            </a:r>
          </a:p>
          <a:p>
            <a:pPr>
              <a:buFontTx/>
              <a:buChar char="-"/>
            </a:pPr>
            <a:r>
              <a:rPr lang="ru-RU" dirty="0" smtClean="0"/>
              <a:t>сложение с константой;</a:t>
            </a:r>
          </a:p>
          <a:p>
            <a:pPr>
              <a:buFontTx/>
              <a:buChar char="-"/>
            </a:pPr>
            <a:r>
              <a:rPr lang="ru-RU" dirty="0" smtClean="0"/>
              <a:t>вычитание константы;</a:t>
            </a:r>
          </a:p>
          <a:p>
            <a:pPr>
              <a:buFontTx/>
              <a:buChar char="-"/>
            </a:pPr>
            <a:r>
              <a:rPr lang="ru-RU" dirty="0" smtClean="0"/>
              <a:t>инкремент (--);</a:t>
            </a:r>
          </a:p>
          <a:p>
            <a:pPr>
              <a:buFontTx/>
              <a:buChar char="-"/>
            </a:pPr>
            <a:r>
              <a:rPr lang="ru-RU" dirty="0" smtClean="0"/>
              <a:t>декремент (++);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ru-RU" dirty="0" smtClean="0"/>
              <a:t>сравнение;</a:t>
            </a:r>
          </a:p>
          <a:p>
            <a:pPr>
              <a:buFontTx/>
              <a:buChar char="-"/>
            </a:pPr>
            <a:r>
              <a:rPr lang="ru-RU" dirty="0" smtClean="0"/>
              <a:t>приведение типов.</a:t>
            </a:r>
          </a:p>
          <a:p>
            <a:pPr>
              <a:buNone/>
            </a:pPr>
            <a:r>
              <a:rPr lang="ru-RU" dirty="0" smtClean="0"/>
              <a:t>При работе с указателями очень часто используется операция получения (взятия) адреса (</a:t>
            </a:r>
            <a:r>
              <a:rPr lang="en-US" dirty="0" smtClean="0"/>
              <a:t>&amp;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Основной операцией над указателями является операция </a:t>
            </a:r>
            <a:r>
              <a:rPr lang="ru-RU" dirty="0" err="1" smtClean="0"/>
              <a:t>разадресации</a:t>
            </a:r>
            <a:r>
              <a:rPr lang="ru-RU" dirty="0" smtClean="0"/>
              <a:t> или разыменования, которая предназначена для доступа к величине, на которую указывает указатель.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Эта операция симметрична, то есть с ее помощью можно получить значение объекта или изменить его.</a:t>
            </a:r>
          </a:p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typedef</a:t>
            </a:r>
            <a:r>
              <a:rPr lang="en-US" dirty="0" smtClean="0"/>
              <a:t> unsigned long int UINT;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//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UINT 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en-US" dirty="0" err="1" smtClean="0"/>
              <a:t>ptr_UINT</a:t>
            </a:r>
            <a:r>
              <a:rPr lang="en-US" dirty="0" smtClean="0"/>
              <a:t> = new UINT(12L);</a:t>
            </a:r>
          </a:p>
          <a:p>
            <a:pPr>
              <a:buNone/>
            </a:pPr>
            <a:r>
              <a:rPr lang="en-US" dirty="0" smtClean="0"/>
              <a:t>//	</a:t>
            </a:r>
            <a:r>
              <a:rPr lang="ru-RU" dirty="0" smtClean="0"/>
              <a:t>объявление и инициализация указателя на объект </a:t>
            </a:r>
            <a:r>
              <a:rPr lang="en-US" dirty="0" smtClean="0"/>
              <a:t>UINT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cout &lt;&lt; " Величина UINT " &lt;&lt; </a:t>
            </a:r>
            <a:r>
              <a:rPr lang="fr-FR" dirty="0" smtClean="0">
                <a:solidFill>
                  <a:srgbClr val="FF0000"/>
                </a:solidFill>
              </a:rPr>
              <a:t>*</a:t>
            </a:r>
            <a:r>
              <a:rPr lang="fr-FR" dirty="0" smtClean="0"/>
              <a:t>ptr_UINT &lt;&lt; endl;</a:t>
            </a:r>
          </a:p>
          <a:p>
            <a:pPr>
              <a:buNone/>
            </a:pPr>
            <a:r>
              <a:rPr lang="fr-FR" dirty="0" smtClean="0"/>
              <a:t>//</a:t>
            </a:r>
            <a:r>
              <a:rPr lang="ru-RU" dirty="0" smtClean="0"/>
              <a:t>	получение значения по указателю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Эта операция применима только к указателям на объект какого-либо типа и на тип </a:t>
            </a:r>
            <a:r>
              <a:rPr lang="en-US" dirty="0" smtClean="0"/>
              <a:t>void</a:t>
            </a:r>
            <a:r>
              <a:rPr lang="ru-RU" dirty="0" smtClean="0"/>
              <a:t>. К указателям на функцию она не имеет смысла.</a:t>
            </a:r>
            <a:endParaRPr lang="ru-RU" dirty="0"/>
          </a:p>
          <a:p>
            <a:pPr>
              <a:buNone/>
            </a:pPr>
            <a:r>
              <a:rPr lang="ru-RU" dirty="0" smtClean="0"/>
              <a:t>Арифметические операции над указателями, в частности, сложение с константой, вычитание константы, инкремент, декремент допустимы, но не над всеми видами указателей.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 при работе с массивами они допустимы, а с указателями на обычные переменные или с указателями на функции, лишены смысла. Кроме перечисленных арифметических операций допускается использование операции вычитания указателей. Все остальные, то есть сложение, умножение или деление указателей не допускаются.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 использования арифметических операций:</a:t>
            </a:r>
          </a:p>
          <a:p>
            <a:pPr>
              <a:buNone/>
            </a:pPr>
            <a:r>
              <a:rPr lang="en-US" dirty="0" smtClean="0"/>
              <a:t>float </a:t>
            </a:r>
            <a:r>
              <a:rPr lang="en-US" dirty="0" err="1" smtClean="0"/>
              <a:t>array_float</a:t>
            </a:r>
            <a:r>
              <a:rPr lang="en-US" dirty="0" smtClean="0"/>
              <a:t> = {3.2, -44.6, -0.073, 12, 5.0};</a:t>
            </a:r>
          </a:p>
          <a:p>
            <a:pPr>
              <a:buNone/>
            </a:pPr>
            <a:r>
              <a:rPr lang="en-US" dirty="0" smtClean="0"/>
              <a:t>// ….</a:t>
            </a:r>
          </a:p>
          <a:p>
            <a:pPr>
              <a:buNone/>
            </a:pPr>
            <a:r>
              <a:rPr lang="en-US" dirty="0" smtClean="0"/>
              <a:t>float </a:t>
            </a:r>
            <a:r>
              <a:rPr lang="en-US" dirty="0" err="1" smtClean="0"/>
              <a:t>summa_array</a:t>
            </a:r>
            <a:r>
              <a:rPr lang="en-US" dirty="0" smtClean="0"/>
              <a:t>(float </a:t>
            </a:r>
            <a:r>
              <a:rPr lang="en-US" dirty="0" err="1" smtClean="0"/>
              <a:t>arr</a:t>
            </a:r>
            <a:r>
              <a:rPr lang="en-US" dirty="0" smtClean="0"/>
              <a:t>[])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float </a:t>
            </a:r>
            <a:r>
              <a:rPr lang="en-US" dirty="0" err="1" smtClean="0"/>
              <a:t>rez</a:t>
            </a:r>
            <a:r>
              <a:rPr lang="en-US" dirty="0" smtClean="0"/>
              <a:t> = 0;</a:t>
            </a:r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=0; </a:t>
            </a:r>
            <a:r>
              <a:rPr lang="en-US" dirty="0" err="1" smtClean="0"/>
              <a:t>i</a:t>
            </a:r>
            <a:r>
              <a:rPr lang="en-US" dirty="0" smtClean="0"/>
              <a:t>&lt;5;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rez</a:t>
            </a:r>
            <a:r>
              <a:rPr lang="en-US" dirty="0" smtClean="0"/>
              <a:t> += *(</a:t>
            </a:r>
            <a:r>
              <a:rPr lang="en-US" dirty="0" err="1" smtClean="0"/>
              <a:t>arr+i</a:t>
            </a:r>
            <a:r>
              <a:rPr lang="en-US" dirty="0" smtClean="0"/>
              <a:t>);	//</a:t>
            </a:r>
            <a:r>
              <a:rPr lang="ru-RU" dirty="0" smtClean="0"/>
              <a:t>сложение указателя с константой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return </a:t>
            </a:r>
            <a:r>
              <a:rPr lang="en-US" dirty="0" err="1" smtClean="0"/>
              <a:t>rez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Операции инкременты, декремента, вычитание константы рассмотреть самостоятельно.</a:t>
            </a:r>
          </a:p>
          <a:p>
            <a:pPr>
              <a:buNone/>
            </a:pPr>
            <a:r>
              <a:rPr lang="ru-RU" dirty="0" smtClean="0"/>
              <a:t>Важную операцию представляет операция преобразования указателей. Преобразование указателей в С++ допускается двумя способами:</a:t>
            </a:r>
          </a:p>
          <a:p>
            <a:pPr>
              <a:buFontTx/>
              <a:buChar char="-"/>
            </a:pPr>
            <a:r>
              <a:rPr lang="ru-RU" dirty="0" smtClean="0"/>
              <a:t>унаследованным от языка С. Общий формат оператора преобразования следующий:</a:t>
            </a:r>
          </a:p>
          <a:p>
            <a:pPr>
              <a:buNone/>
            </a:pPr>
            <a:r>
              <a:rPr lang="ru-RU" dirty="0" smtClean="0"/>
              <a:t>	(тип </a:t>
            </a:r>
            <a:r>
              <a:rPr lang="ru-RU" dirty="0" smtClean="0">
                <a:solidFill>
                  <a:srgbClr val="FF0000"/>
                </a:solidFill>
              </a:rPr>
              <a:t>*</a:t>
            </a:r>
            <a:r>
              <a:rPr lang="ru-RU" dirty="0" smtClean="0"/>
              <a:t>) </a:t>
            </a:r>
            <a:r>
              <a:rPr lang="ru-RU" dirty="0" err="1" smtClean="0"/>
              <a:t>имя_указателя</a:t>
            </a:r>
            <a:r>
              <a:rPr lang="ru-RU" dirty="0" smtClean="0"/>
              <a:t>;, или</a:t>
            </a:r>
          </a:p>
          <a:p>
            <a:pPr>
              <a:buNone/>
            </a:pPr>
            <a:r>
              <a:rPr lang="ru-RU" dirty="0" smtClean="0"/>
              <a:t>	тип </a:t>
            </a:r>
            <a:r>
              <a:rPr lang="ru-RU" dirty="0" smtClean="0">
                <a:solidFill>
                  <a:srgbClr val="FF0000"/>
                </a:solidFill>
              </a:rPr>
              <a:t>*</a:t>
            </a:r>
            <a:r>
              <a:rPr lang="ru-RU" dirty="0" smtClean="0"/>
              <a:t> (</a:t>
            </a:r>
            <a:r>
              <a:rPr lang="ru-RU" dirty="0" err="1" smtClean="0"/>
              <a:t>имя_указателя</a:t>
            </a:r>
            <a:r>
              <a:rPr lang="ru-RU" dirty="0" smtClean="0"/>
              <a:t>);.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в стиле языка С++, используя операции </a:t>
            </a:r>
            <a:r>
              <a:rPr lang="en-US" dirty="0" err="1" smtClean="0"/>
              <a:t>static_cast</a:t>
            </a:r>
            <a:r>
              <a:rPr lang="en-US" dirty="0" smtClean="0"/>
              <a:t>, </a:t>
            </a:r>
            <a:r>
              <a:rPr lang="en-US" dirty="0" err="1" smtClean="0"/>
              <a:t>dynamic_cast</a:t>
            </a:r>
            <a:r>
              <a:rPr lang="en-US" dirty="0" smtClean="0"/>
              <a:t>, </a:t>
            </a:r>
            <a:r>
              <a:rPr lang="en-US" dirty="0" err="1" smtClean="0"/>
              <a:t>reinterpret_cast</a:t>
            </a:r>
            <a:r>
              <a:rPr lang="ru-RU" dirty="0" smtClean="0"/>
              <a:t>, например, </a:t>
            </a:r>
          </a:p>
          <a:p>
            <a:pPr>
              <a:buNone/>
            </a:pPr>
            <a:r>
              <a:rPr lang="en-US" dirty="0" err="1" smtClean="0"/>
              <a:t>static_cast</a:t>
            </a:r>
            <a:r>
              <a:rPr lang="en-US" dirty="0" smtClean="0"/>
              <a:t>&lt;float *&gt; (</a:t>
            </a:r>
            <a:r>
              <a:rPr lang="en-US" dirty="0" err="1" smtClean="0"/>
              <a:t>ptr_int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Операции преобразования широко используются при преобразовании в иерархии родственных классов в условиях наследования.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Обычно операция преобразования используется при выполнении операции присваивания. Присваивание без явного преобразования допускается если в левой части выражения используется указатель на тип </a:t>
            </a:r>
            <a:r>
              <a:rPr lang="en-US" dirty="0" smtClean="0"/>
              <a:t>void </a:t>
            </a:r>
            <a:r>
              <a:rPr lang="ru-RU" dirty="0" smtClean="0"/>
              <a:t>или типы указателей совпадают. Значение 0 неявно приводится к указателю на любой тип.</a:t>
            </a:r>
          </a:p>
          <a:p>
            <a:pPr>
              <a:buNone/>
            </a:pPr>
            <a:r>
              <a:rPr lang="ru-RU" dirty="0" smtClean="0"/>
              <a:t>Присваивание указателей на объекты указателям на функции и наоборот не допускается.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Эти указатели отличаются свойствами и набором допустимых действий (операций). Указатель не является самостоятельным типом, он всегда связан с другим конкретным типом.</a:t>
            </a:r>
          </a:p>
          <a:p>
            <a:pPr>
              <a:buNone/>
            </a:pPr>
            <a:r>
              <a:rPr lang="ru-RU" i="1" dirty="0" smtClean="0"/>
              <a:t>Указатель на объект </a:t>
            </a:r>
            <a:r>
              <a:rPr lang="ru-RU" dirty="0" smtClean="0"/>
              <a:t>имеет следующий формат: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тип *</a:t>
            </a:r>
            <a:r>
              <a:rPr lang="ru-RU" dirty="0" err="1" smtClean="0">
                <a:solidFill>
                  <a:srgbClr val="FF0000"/>
                </a:solidFill>
              </a:rPr>
              <a:t>имя_указателя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ru-RU" dirty="0" smtClean="0">
                <a:solidFill>
                  <a:srgbClr val="FF0000"/>
                </a:solidFill>
              </a:rPr>
              <a:t>= инициализатор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r>
              <a:rPr lang="ru-RU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Ссылки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Ссылки</a:t>
            </a:r>
          </a:p>
          <a:p>
            <a:pPr>
              <a:buNone/>
            </a:pPr>
            <a:r>
              <a:rPr lang="ru-RU" dirty="0" smtClean="0"/>
              <a:t>Ссылка (ссылочный тип данных) – синоним имени, указанного при инициализации ссылки. Ссылку можно рассматривать как указатель, который не надо разыменовывать. Формат объявления ссылки следующий:</a:t>
            </a: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тип_ссылки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&amp;</a:t>
            </a:r>
            <a:r>
              <a:rPr lang="ru-RU" dirty="0" err="1" smtClean="0">
                <a:solidFill>
                  <a:srgbClr val="FF0000"/>
                </a:solidFill>
              </a:rPr>
              <a:t>имя_ссылки</a:t>
            </a:r>
            <a:r>
              <a:rPr lang="ru-RU" dirty="0" smtClean="0">
                <a:solidFill>
                  <a:srgbClr val="FF0000"/>
                </a:solidFill>
              </a:rPr>
              <a:t> = инициализация;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Ссылки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Пример объявления ссылки: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var_int</a:t>
            </a:r>
            <a:r>
              <a:rPr lang="en-US" dirty="0" smtClean="0"/>
              <a:t> = 57;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 &amp;</a:t>
            </a:r>
            <a:r>
              <a:rPr lang="en-US" dirty="0" err="1" smtClean="0"/>
              <a:t>ref_int</a:t>
            </a:r>
            <a:r>
              <a:rPr lang="en-US" dirty="0" smtClean="0"/>
              <a:t> = </a:t>
            </a:r>
            <a:r>
              <a:rPr lang="en-US" dirty="0" err="1" smtClean="0"/>
              <a:t>var_int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const char &amp;</a:t>
            </a:r>
            <a:r>
              <a:rPr lang="en-US" dirty="0" err="1" smtClean="0"/>
              <a:t>ref_char</a:t>
            </a:r>
            <a:r>
              <a:rPr lang="en-US" dirty="0" smtClean="0"/>
              <a:t> = ‘\n’;</a:t>
            </a:r>
          </a:p>
          <a:p>
            <a:pPr>
              <a:buNone/>
            </a:pPr>
            <a:r>
              <a:rPr lang="ru-RU" i="1" dirty="0" smtClean="0"/>
              <a:t>Следует запомнить следующие правила определения и использования ссылок:</a:t>
            </a:r>
          </a:p>
          <a:p>
            <a:pPr>
              <a:buNone/>
            </a:pPr>
            <a:r>
              <a:rPr lang="ru-RU" dirty="0" smtClean="0"/>
              <a:t>	- переменная-ссылка должна явно инициализироваться при ее описании, кроме случаев, когда она является параметром функции, описана как </a:t>
            </a:r>
            <a:r>
              <a:rPr lang="en-US" dirty="0" smtClean="0"/>
              <a:t>extern</a:t>
            </a:r>
            <a:r>
              <a:rPr lang="ru-RU" dirty="0" smtClean="0"/>
              <a:t> или ссылается на поле данных класса;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Ссылки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тип ссылки должен совпадать с типом величины, на которую она ссылается;</a:t>
            </a:r>
          </a:p>
          <a:p>
            <a:pPr>
              <a:buNone/>
            </a:pPr>
            <a:r>
              <a:rPr lang="ru-RU" dirty="0" smtClean="0"/>
              <a:t>	- не разрешается определять указатели на ссылки, создавать массивы ссылок и ссылки на ссылки.</a:t>
            </a:r>
          </a:p>
          <a:p>
            <a:pPr>
              <a:buNone/>
            </a:pPr>
            <a:r>
              <a:rPr lang="ru-RU" dirty="0" smtClean="0"/>
              <a:t>Ссылки применяются чаще всего в качестве параметров функций и типов возвращаемых функциями результатов.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Ссылки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Ссылки позволяют использовать в функциях переменные, передаваемые по адресу, без операции разыменования, что упрощает процесс программирования. </a:t>
            </a:r>
          </a:p>
          <a:p>
            <a:pPr>
              <a:buNone/>
            </a:pPr>
            <a:r>
              <a:rPr lang="ru-RU" dirty="0" smtClean="0"/>
              <a:t>Ссылки, в отличие от указателей не занимают место в памяти и являются по сути другим именем объекта. Операции над ссылкой приводит к изменению величины, на которую она ссылается.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Тип может быть любым (стандартный, пользовательский), кроме ссылки, причем, к этому моменту тип может быть только объявлен, но еще не определен.</a:t>
            </a:r>
          </a:p>
          <a:p>
            <a:pPr>
              <a:buNone/>
            </a:pPr>
            <a:r>
              <a:rPr lang="ru-RU" dirty="0" smtClean="0"/>
              <a:t>Символ </a:t>
            </a:r>
            <a:r>
              <a:rPr lang="en-US" dirty="0" smtClean="0"/>
              <a:t>‘</a:t>
            </a:r>
            <a:r>
              <a:rPr lang="ru-RU" dirty="0" smtClean="0"/>
              <a:t>*</a:t>
            </a:r>
            <a:r>
              <a:rPr lang="en-US" dirty="0" smtClean="0"/>
              <a:t>’</a:t>
            </a:r>
            <a:r>
              <a:rPr lang="ru-RU" dirty="0" smtClean="0"/>
              <a:t> (звездочка) относится непосредственно к имени, поэтому при групповом объявлении указателей, символ нужно ставить перед каждым объектом, например,</a:t>
            </a:r>
          </a:p>
          <a:p>
            <a:pPr>
              <a:buNone/>
            </a:pPr>
            <a:r>
              <a:rPr lang="en-US" dirty="0" smtClean="0"/>
              <a:t>double *ptr_d_1, </a:t>
            </a:r>
            <a:r>
              <a:rPr lang="en-US" dirty="0" err="1" smtClean="0"/>
              <a:t>var_double</a:t>
            </a:r>
            <a:r>
              <a:rPr lang="en-US" dirty="0" smtClean="0"/>
              <a:t>, *ptr_d_2;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 smtClean="0"/>
              <a:t>double </a:t>
            </a:r>
            <a:r>
              <a:rPr lang="en-US" dirty="0" err="1" smtClean="0"/>
              <a:t>var_double</a:t>
            </a:r>
            <a:r>
              <a:rPr lang="en-US" dirty="0" smtClean="0"/>
              <a:t> = 55.39566;</a:t>
            </a:r>
          </a:p>
          <a:p>
            <a:pPr>
              <a:buNone/>
            </a:pPr>
            <a:r>
              <a:rPr lang="en-US" dirty="0" smtClean="0"/>
              <a:t>double *</a:t>
            </a:r>
            <a:r>
              <a:rPr lang="en-US" dirty="0" err="1" smtClean="0"/>
              <a:t>ptr_double</a:t>
            </a:r>
            <a:r>
              <a:rPr lang="en-US" dirty="0" smtClean="0"/>
              <a:t> = &amp;</a:t>
            </a:r>
            <a:r>
              <a:rPr lang="en-US" dirty="0" err="1" smtClean="0"/>
              <a:t>var_double</a:t>
            </a:r>
            <a:r>
              <a:rPr lang="en-US" dirty="0" smtClean="0"/>
              <a:t>;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setlocale</a:t>
            </a:r>
            <a:r>
              <a:rPr lang="en-US" dirty="0" smtClean="0"/>
              <a:t>(0,"RUS");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Значение = " &lt;&lt; </a:t>
            </a:r>
            <a:r>
              <a:rPr lang="en-US" dirty="0" err="1" smtClean="0"/>
              <a:t>var_double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cout</a:t>
            </a:r>
            <a:r>
              <a:rPr lang="ru-RU" dirty="0" smtClean="0"/>
              <a:t> &lt;&lt; " Адрес переменной =  " &lt;&lt; </a:t>
            </a:r>
            <a:r>
              <a:rPr lang="ru-RU" dirty="0" err="1" smtClean="0"/>
              <a:t>ptr_double</a:t>
            </a:r>
            <a:r>
              <a:rPr lang="ru-RU" dirty="0" smtClean="0"/>
              <a:t> &lt;&lt; </a:t>
            </a:r>
            <a:r>
              <a:rPr lang="ru-RU" dirty="0" err="1" smtClean="0"/>
              <a:t>endl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cout</a:t>
            </a:r>
            <a:r>
              <a:rPr lang="ru-RU" dirty="0" smtClean="0"/>
              <a:t> &lt;&lt; " Значение через указатель = " &lt;&lt; *</a:t>
            </a:r>
            <a:r>
              <a:rPr lang="ru-RU" dirty="0" err="1" smtClean="0"/>
              <a:t>ptr_double</a:t>
            </a:r>
            <a:r>
              <a:rPr lang="ru-RU" dirty="0" smtClean="0"/>
              <a:t> &lt;&lt; </a:t>
            </a:r>
            <a:r>
              <a:rPr lang="ru-RU" dirty="0" err="1" smtClean="0"/>
              <a:t>endl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system("pause");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Ответ этой программы:</a:t>
            </a:r>
          </a:p>
          <a:p>
            <a:pPr>
              <a:buNone/>
            </a:pPr>
            <a:r>
              <a:rPr lang="ru-RU" dirty="0" smtClean="0"/>
              <a:t>Значение = 55.3957</a:t>
            </a:r>
          </a:p>
          <a:p>
            <a:pPr>
              <a:buNone/>
            </a:pPr>
            <a:r>
              <a:rPr lang="ru-RU" dirty="0" smtClean="0"/>
              <a:t>Адрес = 00419000</a:t>
            </a:r>
          </a:p>
          <a:p>
            <a:pPr>
              <a:buNone/>
            </a:pPr>
            <a:r>
              <a:rPr lang="ru-RU" dirty="0" smtClean="0"/>
              <a:t>Значение через указатель = 57.3957</a:t>
            </a:r>
          </a:p>
          <a:p>
            <a:pPr>
              <a:buNone/>
            </a:pPr>
            <a:r>
              <a:rPr lang="ru-RU" dirty="0" smtClean="0"/>
              <a:t>Величина 00419000</a:t>
            </a:r>
            <a:r>
              <a:rPr lang="ru-RU" baseline="-25000" dirty="0" smtClean="0"/>
              <a:t>16</a:t>
            </a:r>
            <a:r>
              <a:rPr lang="ru-RU" dirty="0" smtClean="0"/>
              <a:t> является физическим адресом ячейки ОЗУ, по которому хранится переменная типа </a:t>
            </a:r>
            <a:r>
              <a:rPr lang="en-US" dirty="0" smtClean="0"/>
              <a:t>double</a:t>
            </a:r>
            <a:r>
              <a:rPr lang="ru-RU" dirty="0" smtClean="0"/>
              <a:t>. Несложно догадаться, что адрес – это положительное  (неотрицательное)  целое число в диапазоне от 0 до </a:t>
            </a:r>
            <a:r>
              <a:rPr lang="en-US" dirty="0" smtClean="0"/>
              <a:t>N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При другом запуске программы адрес (результат программы) может быть другим.</a:t>
            </a:r>
            <a:r>
              <a:rPr lang="en-US" dirty="0" smtClean="0"/>
              <a:t>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А сколько байт оперативной памяти будет занимать сам указатель? Выяснить это не сложно:</a:t>
            </a:r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Кол-во байт под указатель = «</a:t>
            </a:r>
          </a:p>
          <a:p>
            <a:pPr>
              <a:buNone/>
            </a:pPr>
            <a:r>
              <a:rPr lang="ru-RU" dirty="0" smtClean="0"/>
              <a:t>         &lt;&lt;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ptr_double</a:t>
            </a:r>
            <a:r>
              <a:rPr lang="en-US" dirty="0" smtClean="0"/>
              <a:t>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Результатом этого оператора будет число байт, выделяемых под указатель. Это количество представляет собой машинное слово ЭВМ. Таким образом вы можете программным способом выяснить разрядность своей машины.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Память выделяемая под указатель зависит от разрядности машины.</a:t>
            </a:r>
          </a:p>
          <a:p>
            <a:pPr>
              <a:buNone/>
            </a:pPr>
            <a:r>
              <a:rPr lang="ru-RU" i="1" dirty="0" smtClean="0"/>
              <a:t>Указатель на функцию </a:t>
            </a:r>
            <a:r>
              <a:rPr lang="ru-RU" dirty="0" smtClean="0"/>
              <a:t>по синтаксису отличается от остальных указателей, общий формат которого следующий: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тип (*</a:t>
            </a:r>
            <a:r>
              <a:rPr lang="ru-RU" dirty="0" err="1" smtClean="0">
                <a:solidFill>
                  <a:srgbClr val="FF0000"/>
                </a:solidFill>
              </a:rPr>
              <a:t>имя_указ</a:t>
            </a:r>
            <a:r>
              <a:rPr lang="ru-RU" dirty="0" smtClean="0">
                <a:solidFill>
                  <a:srgbClr val="FF0000"/>
                </a:solidFill>
              </a:rPr>
              <a:t>)(</a:t>
            </a:r>
            <a:r>
              <a:rPr lang="ru-RU" dirty="0" err="1" smtClean="0">
                <a:solidFill>
                  <a:srgbClr val="FF0000"/>
                </a:solidFill>
              </a:rPr>
              <a:t>список_параметров</a:t>
            </a:r>
            <a:r>
              <a:rPr lang="ru-RU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ru-RU" dirty="0" smtClean="0"/>
              <a:t>Например, </a:t>
            </a:r>
          </a:p>
          <a:p>
            <a:pPr>
              <a:buNone/>
            </a:pPr>
            <a:r>
              <a:rPr lang="en-US" dirty="0" smtClean="0"/>
              <a:t>double (*</a:t>
            </a:r>
            <a:r>
              <a:rPr lang="en-US" dirty="0" err="1" smtClean="0"/>
              <a:t>ptr_func</a:t>
            </a:r>
            <a:r>
              <a:rPr lang="en-US" dirty="0" smtClean="0"/>
              <a:t>)(double, const int&amp;);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1342</Words>
  <Application>Microsoft Office PowerPoint</Application>
  <PresentationFormat>Экран (4:3)</PresentationFormat>
  <Paragraphs>279</Paragraphs>
  <Slides>48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49" baseType="lpstr">
      <vt:lpstr>Тема Office</vt:lpstr>
      <vt:lpstr>Массивы и 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Ссылки</vt:lpstr>
      <vt:lpstr>Ссылки</vt:lpstr>
      <vt:lpstr>Ссылки</vt:lpstr>
      <vt:lpstr>Ссылки</vt:lpstr>
      <vt:lpstr>Массивы</vt:lpstr>
      <vt:lpstr>Слайд 45</vt:lpstr>
      <vt:lpstr>Слайд 46</vt:lpstr>
      <vt:lpstr>Слайд 47</vt:lpstr>
      <vt:lpstr>Слайд 48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Игорь</dc:creator>
  <cp:lastModifiedBy>Игорь</cp:lastModifiedBy>
  <cp:revision>72</cp:revision>
  <dcterms:created xsi:type="dcterms:W3CDTF">2020-09-28T17:51:01Z</dcterms:created>
  <dcterms:modified xsi:type="dcterms:W3CDTF">2020-10-03T19:42:39Z</dcterms:modified>
</cp:coreProperties>
</file>