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01E88-1420-412F-AA9D-8C303BE15BB1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18B39-C07D-474E-8876-BE941F7BF1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Массивы, модульное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Массивы, примеры массивов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Многомерные массивы</a:t>
            </a:r>
          </a:p>
          <a:p>
            <a:pPr>
              <a:buNone/>
            </a:pPr>
            <a:r>
              <a:rPr lang="ru-RU" dirty="0" smtClean="0"/>
              <a:t>Многомерные массивы задаются указанием каждого измерения в отдельных квадратных скобках, например,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matr</a:t>
            </a:r>
            <a:r>
              <a:rPr lang="en-US" dirty="0" smtClean="0"/>
              <a:t>[6][8];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Здесь задается двумерный массив целых чисел, состоящий из 6 строк и 8 столбцов.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Многомерные массивы</a:t>
            </a:r>
          </a:p>
          <a:p>
            <a:pPr>
              <a:buNone/>
            </a:pPr>
            <a:r>
              <a:rPr lang="ru-RU" dirty="0" smtClean="0"/>
              <a:t>Многомерные массивы задаются указанием каждого измерения в отдельных квадратных скобках, например,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matr</a:t>
            </a:r>
            <a:r>
              <a:rPr lang="en-US" dirty="0" smtClean="0"/>
              <a:t>[6][8];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Здесь задается двумерный массив целых чисел, состоящий из 6 строк и 8 столбцов.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Инициализация многомерного массива также допускается, например,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arr_int</a:t>
            </a:r>
            <a:r>
              <a:rPr lang="en-US" dirty="0" smtClean="0"/>
              <a:t>[3][3] = {{1,2,3}, {2,3,4}, {3,4,5}}; </a:t>
            </a:r>
            <a:r>
              <a:rPr lang="ru-RU" dirty="0" smtClean="0"/>
              <a:t>или же: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arr_int</a:t>
            </a:r>
            <a:r>
              <a:rPr lang="en-US" dirty="0" smtClean="0"/>
              <a:t>[3][3] = {1,2,3,2,3,4,3,4,5};</a:t>
            </a:r>
          </a:p>
          <a:p>
            <a:pPr>
              <a:buNone/>
            </a:pPr>
            <a:r>
              <a:rPr lang="ru-RU" dirty="0" smtClean="0"/>
              <a:t>Для доступа к многомерному массиву можно использовать операцию индексирования -</a:t>
            </a:r>
          </a:p>
          <a:p>
            <a:pPr>
              <a:buNone/>
            </a:pPr>
            <a:r>
              <a:rPr lang="en-US" dirty="0" err="1" smtClean="0"/>
              <a:t>arr_int</a:t>
            </a:r>
            <a:r>
              <a:rPr lang="en-US" dirty="0" smtClean="0"/>
              <a:t>[2,1]</a:t>
            </a:r>
            <a:r>
              <a:rPr lang="ru-RU" dirty="0" smtClean="0"/>
              <a:t> или посредством указателя - </a:t>
            </a:r>
            <a:r>
              <a:rPr lang="en-US" dirty="0" smtClean="0"/>
              <a:t>*(*(arr_int+2)+1)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Многомерные массивы размещаются в памяти так, что при переходе к следующему элементу, быстрее всех изменяется последний индекс.</a:t>
            </a:r>
          </a:p>
          <a:p>
            <a:pPr>
              <a:buNone/>
            </a:pPr>
            <a:r>
              <a:rPr lang="ru-RU" dirty="0" smtClean="0"/>
              <a:t>Массивы можно объявлять в динамической области памяти, например,</a:t>
            </a:r>
          </a:p>
          <a:p>
            <a:pPr>
              <a:buNone/>
            </a:pPr>
            <a:r>
              <a:rPr lang="en-US" dirty="0" smtClean="0"/>
              <a:t>const int </a:t>
            </a:r>
            <a:r>
              <a:rPr lang="en-US" dirty="0" err="1" smtClean="0"/>
              <a:t>nstr</a:t>
            </a:r>
            <a:r>
              <a:rPr lang="en-US" dirty="0" smtClean="0"/>
              <a:t> =5, </a:t>
            </a:r>
            <a:r>
              <a:rPr lang="en-US" dirty="0" err="1" smtClean="0"/>
              <a:t>nstb</a:t>
            </a:r>
            <a:r>
              <a:rPr lang="en-US" dirty="0" smtClean="0"/>
              <a:t> =6;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int **</a:t>
            </a:r>
            <a:r>
              <a:rPr lang="en-US" dirty="0" err="1" smtClean="0"/>
              <a:t>array_int</a:t>
            </a:r>
            <a:r>
              <a:rPr lang="en-US" dirty="0" smtClean="0"/>
              <a:t> = new int *[</a:t>
            </a:r>
            <a:r>
              <a:rPr lang="en-US" dirty="0" err="1" smtClean="0"/>
              <a:t>nstr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en-US" dirty="0" smtClean="0"/>
              <a:t>for(int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nstr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array_int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= new int[</a:t>
            </a:r>
            <a:r>
              <a:rPr lang="en-US" dirty="0" err="1" smtClean="0"/>
              <a:t>nstb</a:t>
            </a:r>
            <a:r>
              <a:rPr lang="en-US" dirty="0" smtClean="0"/>
              <a:t>];	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Строки</a:t>
            </a:r>
          </a:p>
          <a:p>
            <a:pPr>
              <a:buNone/>
            </a:pPr>
            <a:r>
              <a:rPr lang="ru-RU" dirty="0" smtClean="0"/>
              <a:t>Строка – это массив символов, заканчивающийся нуль-символом </a:t>
            </a:r>
            <a:r>
              <a:rPr lang="en-US" dirty="0" smtClean="0"/>
              <a:t>(‘\0’)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По положению нуль-символа компилятор определяет конец строки. В отличие от обычного массива строка занимает на один элемент больше (под нуль-символ).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простой пример:</a:t>
            </a:r>
          </a:p>
          <a:p>
            <a:pPr>
              <a:buNone/>
            </a:pPr>
            <a:r>
              <a:rPr lang="en-US" dirty="0" smtClean="0"/>
              <a:t>char </a:t>
            </a:r>
            <a:r>
              <a:rPr lang="en-US" dirty="0" err="1" smtClean="0"/>
              <a:t>str</a:t>
            </a:r>
            <a:r>
              <a:rPr lang="en-US" dirty="0" smtClean="0"/>
              <a:t>[10] = "Hello!";</a:t>
            </a:r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i</a:t>
            </a:r>
            <a:r>
              <a:rPr lang="en-US" dirty="0" smtClean="0"/>
              <a:t>=0;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while(</a:t>
            </a:r>
            <a:r>
              <a:rPr lang="en-US" dirty="0" err="1" smtClean="0"/>
              <a:t>str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!= '\0')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str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i</a:t>
            </a:r>
            <a:r>
              <a:rPr lang="en-US" dirty="0" smtClean="0"/>
              <a:t>++;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Строку можно задать как указатель</a:t>
            </a:r>
            <a:r>
              <a:rPr lang="en-US" dirty="0" smtClean="0"/>
              <a:t> </a:t>
            </a:r>
            <a:r>
              <a:rPr lang="ru-RU" dirty="0" smtClean="0"/>
              <a:t>на константную величину:</a:t>
            </a:r>
          </a:p>
          <a:p>
            <a:pPr>
              <a:buNone/>
            </a:pPr>
            <a:r>
              <a:rPr lang="en-US" dirty="0" smtClean="0"/>
              <a:t>char *</a:t>
            </a:r>
            <a:r>
              <a:rPr lang="en-US" dirty="0" err="1" smtClean="0"/>
              <a:t>str</a:t>
            </a:r>
            <a:r>
              <a:rPr lang="en-US" dirty="0" smtClean="0"/>
              <a:t> = "Hello!";</a:t>
            </a:r>
          </a:p>
          <a:p>
            <a:pPr>
              <a:buNone/>
            </a:pPr>
            <a:r>
              <a:rPr lang="ru-RU" dirty="0" smtClean="0"/>
              <a:t>Изменение элементов этой строки не допускается.</a:t>
            </a:r>
          </a:p>
          <a:p>
            <a:pPr>
              <a:buNone/>
            </a:pPr>
            <a:r>
              <a:rPr lang="ru-RU" dirty="0" smtClean="0"/>
              <a:t>Операции над строками можно осуществлять через операторы цикла, кроме того, много операций определено в стандартной библиотеке. </a:t>
            </a:r>
          </a:p>
          <a:p>
            <a:pPr>
              <a:buNone/>
            </a:pPr>
            <a:r>
              <a:rPr lang="ru-RU" dirty="0" smtClean="0"/>
              <a:t>Стандартная библиотека размещена в файле </a:t>
            </a:r>
            <a:r>
              <a:rPr lang="en-US" dirty="0" smtClean="0"/>
              <a:t>&lt;string&gt;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До сих пор мы говорили о массивах, содержащих объекты стандартные типы. А можно ли создавать массивы объектов пользовательского типа? </a:t>
            </a:r>
          </a:p>
          <a:p>
            <a:pPr>
              <a:buNone/>
            </a:pPr>
            <a:r>
              <a:rPr lang="ru-RU" dirty="0" smtClean="0"/>
              <a:t>Рассмотрим пример простой структуры: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Student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string Name;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Age;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Объявим массив типа </a:t>
            </a:r>
            <a:r>
              <a:rPr lang="en-US" dirty="0" smtClean="0"/>
              <a:t>Student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Student </a:t>
            </a:r>
            <a:r>
              <a:rPr lang="en-US" dirty="0" err="1" smtClean="0"/>
              <a:t>arr_Student</a:t>
            </a:r>
            <a:r>
              <a:rPr lang="en-US" dirty="0" smtClean="0"/>
              <a:t>[10];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Воспользуемся этим массивом</a:t>
            </a:r>
          </a:p>
          <a:p>
            <a:pPr>
              <a:buNone/>
            </a:pPr>
            <a:r>
              <a:rPr lang="en-US" dirty="0" err="1" smtClean="0"/>
              <a:t>arr_Student</a:t>
            </a:r>
            <a:r>
              <a:rPr lang="en-US" dirty="0" smtClean="0"/>
              <a:t>[0].Name = "</a:t>
            </a:r>
            <a:r>
              <a:rPr lang="ru-RU" dirty="0" smtClean="0"/>
              <a:t>Иван";</a:t>
            </a:r>
          </a:p>
          <a:p>
            <a:pPr>
              <a:buNone/>
            </a:pPr>
            <a:r>
              <a:rPr lang="en-US" dirty="0" err="1" smtClean="0"/>
              <a:t>arr_Student</a:t>
            </a:r>
            <a:r>
              <a:rPr lang="en-US" dirty="0" smtClean="0"/>
              <a:t>[0].Age = 20;</a:t>
            </a:r>
          </a:p>
          <a:p>
            <a:pPr>
              <a:buNone/>
            </a:pPr>
            <a:r>
              <a:rPr lang="en-US" dirty="0" err="1" smtClean="0"/>
              <a:t>arr_Student</a:t>
            </a:r>
            <a:r>
              <a:rPr lang="en-US" dirty="0" smtClean="0"/>
              <a:t>[1].Name = "</a:t>
            </a:r>
            <a:r>
              <a:rPr lang="ru-RU" dirty="0" smtClean="0"/>
              <a:t>Маша";</a:t>
            </a:r>
          </a:p>
          <a:p>
            <a:pPr>
              <a:buNone/>
            </a:pPr>
            <a:r>
              <a:rPr lang="en-US" dirty="0" err="1" smtClean="0"/>
              <a:t>arr_Student</a:t>
            </a:r>
            <a:r>
              <a:rPr lang="en-US" dirty="0" smtClean="0"/>
              <a:t>[1].Age = 19;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 использовании простых переменных каждой области памяти для хранения данных соответствует свое имя. Если с группой величин (объектов) необходимо выполнить однообразные действия, им дают одно имя, а различают по порядковому номеру (индексу). Конечная именованная область памяти, содержащая однотипные элементы, называется </a:t>
            </a:r>
            <a:r>
              <a:rPr lang="ru-RU" i="1" dirty="0" smtClean="0"/>
              <a:t>массивом.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Заметим, что отличия в обращении к элементам такого массива есть, в частности, используется операция доступа к полям структуры (</a:t>
            </a:r>
            <a:r>
              <a:rPr lang="en-US" dirty="0" smtClean="0"/>
              <a:t>‘ . ’)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Еще один вариант обращения – через указатель (имя массива – указатель на его первый элемент):</a:t>
            </a:r>
          </a:p>
          <a:p>
            <a:pPr>
              <a:buNone/>
            </a:pPr>
            <a:r>
              <a:rPr lang="en-US" dirty="0" smtClean="0"/>
              <a:t>(arr_Student+2)-&gt;Name = "</a:t>
            </a:r>
            <a:r>
              <a:rPr lang="ru-RU" dirty="0" smtClean="0"/>
              <a:t>Вася";</a:t>
            </a:r>
          </a:p>
          <a:p>
            <a:pPr>
              <a:buNone/>
            </a:pPr>
            <a:r>
              <a:rPr lang="en-US" dirty="0" smtClean="0"/>
              <a:t>(arr_Student+2)-&gt;Age = 19;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 здесь есть отличие – использование операции доступа </a:t>
            </a:r>
            <a:r>
              <a:rPr lang="en-US" dirty="0" smtClean="0"/>
              <a:t>‘ -&gt; ’ </a:t>
            </a:r>
            <a:r>
              <a:rPr lang="ru-RU" dirty="0" smtClean="0"/>
              <a:t> производит автоматическое разыменование указателя и поэтому символ звездочки перед указателем не ставится.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Следующий пример связан с объявлением массива указателей на функции. </a:t>
            </a:r>
          </a:p>
          <a:p>
            <a:pPr>
              <a:buNone/>
            </a:pPr>
            <a:r>
              <a:rPr lang="ru-RU" dirty="0" smtClean="0"/>
              <a:t>Предположим, что есть ряд одинаковых функций, выполняющих разные действия:</a:t>
            </a:r>
          </a:p>
          <a:p>
            <a:pPr>
              <a:buNone/>
            </a:pPr>
            <a:r>
              <a:rPr lang="en-US" dirty="0" smtClean="0"/>
              <a:t>int add(int a, int 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 err="1" smtClean="0"/>
              <a:t>a+b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int sub(int a, int 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a-b;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mul</a:t>
            </a:r>
            <a:r>
              <a:rPr lang="en-US" dirty="0" smtClean="0"/>
              <a:t>(int a, int 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a*b;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Объявим массив указателей на функции: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int (*PF)(</a:t>
            </a:r>
            <a:r>
              <a:rPr lang="en-US" dirty="0" err="1" smtClean="0"/>
              <a:t>int,int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PF </a:t>
            </a:r>
            <a:r>
              <a:rPr lang="en-US" dirty="0" err="1" smtClean="0"/>
              <a:t>ptr_fun</a:t>
            </a:r>
            <a:r>
              <a:rPr lang="en-US" dirty="0" smtClean="0"/>
              <a:t>[5] = {&amp;add, &amp;sub, &amp;mul,0,0};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Теперь можно вызывать функции, обращаясь к элементам массива:</a:t>
            </a:r>
          </a:p>
          <a:p>
            <a:pPr>
              <a:buNone/>
            </a:pPr>
            <a:r>
              <a:rPr lang="en-US" dirty="0" smtClean="0"/>
              <a:t>int v_int_1 = 10, v_int_2 = 5;</a:t>
            </a:r>
          </a:p>
          <a:p>
            <a:pPr>
              <a:buNone/>
            </a:pPr>
            <a:r>
              <a:rPr lang="fr-FR" dirty="0" smtClean="0"/>
              <a:t>cout &lt;&lt; (ptr_fun)[0](v_int_1, v_int_2) &lt;&lt; endl;</a:t>
            </a:r>
          </a:p>
          <a:p>
            <a:pPr>
              <a:buNone/>
            </a:pPr>
            <a:r>
              <a:rPr lang="fr-FR" dirty="0" smtClean="0"/>
              <a:t>cout &lt;&lt; (ptr_fun)[1](v_int_1, v_int_2) &lt;&lt; endl;</a:t>
            </a:r>
          </a:p>
          <a:p>
            <a:pPr>
              <a:buNone/>
            </a:pPr>
            <a:r>
              <a:rPr lang="fr-FR" dirty="0" smtClean="0"/>
              <a:t>cout &lt;&lt; (ptr_fun)[2](v_int_1, v_int_2) &lt;&lt; endl;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Результат посмотреть обязательно.</a:t>
            </a:r>
          </a:p>
          <a:p>
            <a:pPr>
              <a:buNone/>
            </a:pPr>
            <a:r>
              <a:rPr lang="ru-RU" dirty="0" smtClean="0"/>
              <a:t>Следующий вариант вызова функции в работу – через указатель:</a:t>
            </a:r>
          </a:p>
          <a:p>
            <a:pPr>
              <a:buNone/>
            </a:pPr>
            <a:r>
              <a:rPr lang="fr-FR" dirty="0" smtClean="0"/>
              <a:t>cout &lt;&lt; (*(ptr_fun+1))(v_int_1, v_int_2) &lt;&lt; endl;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Прежде чем начинать рассмотрение модульного программирования, следует напомнить фразу Б. Страуструпа – автора языка С++ : «Модульность – фундаментальный аспект всех успешных работающих крупных систем».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 увеличением объема программы становится невозможным удерживать в памяти все детали. Естественным способом борьбы со сложностью любой задачи является ее разбиение на части. В С++ задача может быть разбита на простые и обозримые с помощью функций, после чего программу можно рассматривать как взаимодействие функций.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функций является первым шагом к повышению абстракции программы.</a:t>
            </a:r>
          </a:p>
          <a:p>
            <a:pPr>
              <a:buNone/>
            </a:pPr>
            <a:r>
              <a:rPr lang="ru-RU" dirty="0" smtClean="0"/>
              <a:t>Разделение программы на функции позволяет избежать избыточности кода, процесс отладки упрощается. Часто используемые функции обычно помещаются в библиотеки.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Следующим шагом в повышении уровня абстракции программы является группировка функций и связанных с ними данными в отдельные файлы (модули), компилируемые отдельно. Получившиеся в результате компиляции объектные модули собираются в исполняемую программу с </a:t>
            </a:r>
            <a:r>
              <a:rPr lang="ru-RU" smtClean="0"/>
              <a:t>помощью компоновщика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описания массива: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тип_массива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имя_массива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ru-RU" dirty="0" smtClean="0">
                <a:solidFill>
                  <a:srgbClr val="FF0000"/>
                </a:solidFill>
              </a:rPr>
              <a:t>размерность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 =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ru-RU" dirty="0" smtClean="0">
                <a:solidFill>
                  <a:srgbClr val="FF0000"/>
                </a:solidFill>
              </a:rPr>
              <a:t>инициализация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/>
              <a:t>Массивы в С++ имеют ряд особенностей:</a:t>
            </a:r>
          </a:p>
          <a:p>
            <a:pPr>
              <a:buFontTx/>
              <a:buChar char="-"/>
            </a:pPr>
            <a:r>
              <a:rPr lang="ru-RU" dirty="0" smtClean="0"/>
              <a:t>нумерация (индексация) элементов начинается с нуля;</a:t>
            </a:r>
          </a:p>
          <a:p>
            <a:pPr>
              <a:buFontTx/>
              <a:buChar char="-"/>
            </a:pPr>
            <a:r>
              <a:rPr lang="ru-RU" dirty="0" smtClean="0"/>
              <a:t>компилятор не отслеживает границ массива.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Модуль содержит в себе данные и функции их обработки. Для того чтобы использовать модуль, нужно знать его </a:t>
            </a:r>
            <a:r>
              <a:rPr lang="ru-RU" i="1" dirty="0" smtClean="0"/>
              <a:t>интерфейс, </a:t>
            </a:r>
            <a:r>
              <a:rPr lang="ru-RU" dirty="0" smtClean="0"/>
              <a:t>а не детали его реализации</a:t>
            </a:r>
            <a:r>
              <a:rPr lang="ru-RU" i="1" dirty="0" smtClean="0"/>
              <a:t>. </a:t>
            </a:r>
          </a:p>
          <a:p>
            <a:pPr>
              <a:buNone/>
            </a:pPr>
            <a:r>
              <a:rPr lang="ru-RU" i="1" dirty="0" smtClean="0"/>
              <a:t>Интерфейсом модуля являются заголовки всех функций и описание доступных извне типов, переменных, констант.</a:t>
            </a:r>
          </a:p>
          <a:p>
            <a:pPr>
              <a:buNone/>
            </a:pPr>
            <a:r>
              <a:rPr lang="ru-RU" dirty="0" smtClean="0"/>
              <a:t>Интерфейс содержится в файлах  с расширением </a:t>
            </a:r>
            <a:r>
              <a:rPr lang="en-US" dirty="0" smtClean="0"/>
              <a:t>h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Модульность в языке достигается с помощью директив препроцессора, пространства имен, классов памяти, исключений (обработкой исключительных ситуаций) и раздельной компиляцией. Раздельная компиляция не является свойством языка, она относится к его реализации.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Объявление и определение функций</a:t>
            </a:r>
          </a:p>
          <a:p>
            <a:pPr>
              <a:buNone/>
            </a:pPr>
            <a:r>
              <a:rPr lang="ru-RU" dirty="0" smtClean="0"/>
              <a:t>Функция – это именованная последовательность описаний и операторов, выполняющая некое законченное действие. Функция может принимать параметры (аргументы) и возвращать значение.</a:t>
            </a:r>
          </a:p>
          <a:p>
            <a:pPr>
              <a:buNone/>
            </a:pPr>
            <a:r>
              <a:rPr lang="ru-RU" dirty="0" smtClean="0"/>
              <a:t>Любая программа на языке С++ состоит из функций, одна из которых должна иметь имя </a:t>
            </a:r>
            <a:r>
              <a:rPr lang="en-US" dirty="0" smtClean="0"/>
              <a:t>main</a:t>
            </a:r>
            <a:r>
              <a:rPr lang="ru-RU" dirty="0" smtClean="0"/>
              <a:t>. С нее начинается выполнение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 начинает выполняться в момент ее вызова. </a:t>
            </a:r>
          </a:p>
          <a:p>
            <a:pPr>
              <a:buNone/>
            </a:pPr>
            <a:r>
              <a:rPr lang="ru-RU" dirty="0" smtClean="0"/>
              <a:t>Любая функция должна быть объявлена и определена. Объявление функции текстуально должно быть раньше ее вызова, определение может располагаться в текущем модуле или в другом.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Объявление функции (прототип, заголовок, сигнатура) задает ее имя, тип возвращаемого результата и список передаваемых параметров. Определение функции содержит, кроме объявления, тело функции, представляющее собой последовательность описаний и операторов в фигурных скобках (тело функции – это блок).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определения функции: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ru-RU" dirty="0" smtClean="0">
                <a:solidFill>
                  <a:srgbClr val="FF0000"/>
                </a:solidFill>
              </a:rPr>
              <a:t>класс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тип_результата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имя_функции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ru-RU" dirty="0" err="1" smtClean="0">
                <a:solidFill>
                  <a:srgbClr val="FF0000"/>
                </a:solidFill>
              </a:rPr>
              <a:t>список_параметров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FF0000"/>
                </a:solidFill>
              </a:rPr>
              <a:t>[throw(</a:t>
            </a:r>
            <a:r>
              <a:rPr lang="ru-RU" dirty="0" smtClean="0">
                <a:solidFill>
                  <a:srgbClr val="FF0000"/>
                </a:solidFill>
              </a:rPr>
              <a:t>исключения</a:t>
            </a:r>
            <a:r>
              <a:rPr lang="en-US" dirty="0" smtClean="0">
                <a:solidFill>
                  <a:srgbClr val="FF0000"/>
                </a:solidFill>
              </a:rPr>
              <a:t>)]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//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тело_функции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Рассмотрим составные части функций:</a:t>
            </a:r>
          </a:p>
          <a:p>
            <a:pPr>
              <a:buFontTx/>
              <a:buChar char="-"/>
            </a:pPr>
            <a:r>
              <a:rPr lang="ru-RU" dirty="0" smtClean="0"/>
              <a:t>С помощью не обязательного модификатора «класс» можно задать область видимости функции, используя ключевые слова </a:t>
            </a:r>
            <a:r>
              <a:rPr lang="en-US" dirty="0" smtClean="0"/>
              <a:t>extern</a:t>
            </a:r>
            <a:r>
              <a:rPr lang="ru-RU" dirty="0" smtClean="0"/>
              <a:t> и</a:t>
            </a:r>
            <a:r>
              <a:rPr lang="en-US" dirty="0" smtClean="0"/>
              <a:t> static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● </a:t>
            </a:r>
            <a:r>
              <a:rPr lang="en-US" dirty="0" smtClean="0"/>
              <a:t>extern - </a:t>
            </a:r>
            <a:r>
              <a:rPr lang="ru-RU" dirty="0" smtClean="0"/>
              <a:t>глобальная область видимости во всех модулях программы (по умолчанию);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●</a:t>
            </a:r>
            <a:r>
              <a:rPr lang="en-US" dirty="0" smtClean="0"/>
              <a:t> static</a:t>
            </a:r>
            <a:r>
              <a:rPr lang="ru-RU" dirty="0" smtClean="0"/>
              <a:t> – видимость в пределах текущего модуля ( в том, в котором определена).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ru-RU" dirty="0" smtClean="0"/>
              <a:t>Тип возвращаемого функцией результата может быть любым, кроме массива и функции (но может быть указателем на массив или функцию). Если функция не возвращает результата, указывается тип </a:t>
            </a:r>
            <a:r>
              <a:rPr lang="en-US" dirty="0" smtClean="0"/>
              <a:t>void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ru-RU" dirty="0" smtClean="0"/>
              <a:t>Список параметров определяет величины, передаваемые функции при ее вызове. Элементы списка разделяются запятыми. Для каждого параметра указывается его тип и имя. В объявлении имена параметров  можно не указывать.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объявлении, определении и вызове одной и той же функции типы и порядок следования параметров должны совпадать. Имен параметров – произвольные идентификаторы.</a:t>
            </a:r>
          </a:p>
          <a:p>
            <a:pPr>
              <a:buNone/>
            </a:pPr>
            <a:r>
              <a:rPr lang="ru-RU" dirty="0" smtClean="0"/>
              <a:t>Функцию можно определить как встроенную (подставляемую) с помощью модификатора </a:t>
            </a:r>
            <a:r>
              <a:rPr lang="en-US" dirty="0" smtClean="0"/>
              <a:t>inline</a:t>
            </a:r>
            <a:r>
              <a:rPr lang="ru-RU" dirty="0" smtClean="0"/>
              <a:t>. Этот модификатор рекомендует компилятору  вместо обращения к функции помещать ее код непосредственно в точку ее вызова.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Модификатор </a:t>
            </a:r>
            <a:r>
              <a:rPr lang="en-US" dirty="0" smtClean="0"/>
              <a:t>inline</a:t>
            </a:r>
            <a:r>
              <a:rPr lang="ru-RU" dirty="0" smtClean="0"/>
              <a:t> обычно используется для коротких функций и носит рекомендательный характер. </a:t>
            </a:r>
          </a:p>
          <a:p>
            <a:pPr>
              <a:buNone/>
            </a:pPr>
            <a:r>
              <a:rPr lang="ru-RU" dirty="0" smtClean="0"/>
              <a:t>Все составные функции класса (структуры) по умолчанию являются подставляемыми. </a:t>
            </a:r>
          </a:p>
          <a:p>
            <a:pPr>
              <a:buNone/>
            </a:pPr>
            <a:r>
              <a:rPr lang="ru-RU" dirty="0" smtClean="0"/>
              <a:t>Тип возвращаемого результата и типы параметров совместно определяют тип функции.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Примеры объявлений массивов: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array_double</a:t>
            </a:r>
            <a:r>
              <a:rPr lang="en-US" dirty="0" smtClean="0"/>
              <a:t>[20];</a:t>
            </a:r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объявление массива из 20 чисел типа </a:t>
            </a:r>
            <a:r>
              <a:rPr lang="en-US" dirty="0" smtClean="0"/>
              <a:t>double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array_int</a:t>
            </a:r>
            <a:r>
              <a:rPr lang="en-US" dirty="0" smtClean="0"/>
              <a:t>[10] = {34, 86, -53, 1024, 0, -778};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объявление массива из 10 целых чисел с инициализацией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array_int</a:t>
            </a:r>
            <a:r>
              <a:rPr lang="en-US" dirty="0" smtClean="0"/>
              <a:t>[] = {553, 749, -503, 46, 120, 59};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тоже, но без указания размерности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Для вызова функции необходимо указать ее имя и передать ей необходимое количество фактических параметров.</a:t>
            </a:r>
          </a:p>
          <a:p>
            <a:pPr>
              <a:buNone/>
            </a:pPr>
            <a:r>
              <a:rPr lang="ru-RU" dirty="0" smtClean="0"/>
              <a:t>Рассмотрим пример простой функции для вычисления факториала числа:</a:t>
            </a:r>
          </a:p>
          <a:p>
            <a:pPr>
              <a:buNone/>
            </a:pPr>
            <a:r>
              <a:rPr lang="en-US" dirty="0"/>
              <a:t>l</a:t>
            </a:r>
            <a:r>
              <a:rPr lang="en-US" dirty="0" smtClean="0"/>
              <a:t>ong factorial(long); // </a:t>
            </a:r>
            <a:r>
              <a:rPr lang="ru-RU" dirty="0" smtClean="0"/>
              <a:t>объявление, прототип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</a:t>
            </a:r>
          </a:p>
          <a:p>
            <a:pPr>
              <a:buNone/>
            </a:pPr>
            <a:r>
              <a:rPr lang="en-US" dirty="0"/>
              <a:t>l</a:t>
            </a:r>
            <a:r>
              <a:rPr lang="en-US" dirty="0" smtClean="0"/>
              <a:t>ong factorial(long n)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определение функции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if(n==0||n==1) return 1;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return (n *factorial (n-1));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уже говорилось, имя функции является указателем на ячейку памяти, начиная с которой расположен исполняемый код функции. Попытка </a:t>
            </a:r>
            <a:r>
              <a:rPr lang="ru-RU" dirty="0" err="1" smtClean="0"/>
              <a:t>разыменовать</a:t>
            </a:r>
            <a:r>
              <a:rPr lang="ru-RU" dirty="0" smtClean="0"/>
              <a:t> данный указатель приведет к получению объектного кода первой команды функции.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Все величины (переменные, объекты), объявленные внутри функции, а также ее параметры считаются локальными. При вызове функции компилятор организует стек вызова, в который заносятся эти параметры. При выходе из функции стек освобождается и связи переменных между вызовами теряются.</a:t>
            </a:r>
          </a:p>
          <a:p>
            <a:pPr>
              <a:buNone/>
            </a:pPr>
            <a:r>
              <a:rPr lang="ru-RU" dirty="0" smtClean="0"/>
              <a:t>Если необходимо запомнит значения локальных переменных, их можно объявить с модификатором </a:t>
            </a:r>
            <a:r>
              <a:rPr lang="en-US" dirty="0" smtClean="0"/>
              <a:t>static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</a:t>
            </a:r>
          </a:p>
          <a:p>
            <a:pPr>
              <a:buNone/>
            </a:pPr>
            <a:r>
              <a:rPr lang="en-US" dirty="0"/>
              <a:t>void </a:t>
            </a:r>
            <a:r>
              <a:rPr lang="en-US" dirty="0" err="1"/>
              <a:t>static_var</a:t>
            </a:r>
            <a:r>
              <a:rPr lang="en-US" dirty="0"/>
              <a:t>(int a)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m = 0</a:t>
            </a:r>
            <a:r>
              <a:rPr lang="en-US" dirty="0" smtClean="0"/>
              <a:t>;		// </a:t>
            </a:r>
            <a:r>
              <a:rPr lang="ru-RU" dirty="0" smtClean="0"/>
              <a:t>в стеке периода исполнения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cout </a:t>
            </a:r>
            <a:r>
              <a:rPr lang="fr-FR" dirty="0"/>
              <a:t>&lt;&lt; "n m p" &lt;&lt; endl;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while(a-</a:t>
            </a:r>
            <a:r>
              <a:rPr lang="en-US" dirty="0"/>
              <a:t>-)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static </a:t>
            </a:r>
            <a:r>
              <a:rPr lang="en-US" dirty="0"/>
              <a:t>int n = 0</a:t>
            </a:r>
            <a:r>
              <a:rPr lang="en-US" dirty="0" smtClean="0"/>
              <a:t>;	//</a:t>
            </a:r>
            <a:r>
              <a:rPr lang="ru-RU" dirty="0" smtClean="0"/>
              <a:t> в программном сегменте</a:t>
            </a:r>
            <a:endParaRPr lang="en-US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int </a:t>
            </a:r>
            <a:r>
              <a:rPr lang="en-US" dirty="0"/>
              <a:t>p = 0;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fr-FR" dirty="0" smtClean="0"/>
              <a:t>cout </a:t>
            </a:r>
            <a:r>
              <a:rPr lang="fr-FR" dirty="0"/>
              <a:t>&lt;&lt; n++ &lt;&lt; ' ' &lt;&lt; m++ &lt;&lt; ' ' &lt;&lt; p++ &lt;&lt; endl;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Статическая переменная </a:t>
            </a:r>
            <a:r>
              <a:rPr lang="en-US" dirty="0" smtClean="0"/>
              <a:t>n</a:t>
            </a:r>
            <a:r>
              <a:rPr lang="ru-RU" dirty="0" smtClean="0"/>
              <a:t> размещается в сегменте данных программы, инициализируется  один раз при первом вызове оператора. Ее значение будет сохраняться от одного вызова функции  к другому.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Глобальные переменные</a:t>
            </a:r>
          </a:p>
          <a:p>
            <a:pPr>
              <a:buNone/>
            </a:pPr>
            <a:r>
              <a:rPr lang="ru-RU" dirty="0" smtClean="0"/>
              <a:t>Переменные, объявленные вне всякого блока, называются глобальными. Они доступны всем программным объектам, в том числе видны во всех функциях. Чаще всего их используют для передачи информации между отдельными функциями. Их изменение допускается, но не рекомендуется. Подобный прием считается «дурным тоном» в программировании.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Возвращаемое значение</a:t>
            </a:r>
          </a:p>
          <a:p>
            <a:pPr>
              <a:buNone/>
            </a:pPr>
            <a:r>
              <a:rPr lang="ru-RU" dirty="0" smtClean="0"/>
              <a:t>Механизм возврата из функции в вызывающую ее функцию реализуется оператором </a:t>
            </a:r>
            <a:r>
              <a:rPr lang="en-US" dirty="0" smtClean="0"/>
              <a:t>return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smtClean="0"/>
              <a:t>	return[</a:t>
            </a:r>
            <a:r>
              <a:rPr lang="ru-RU" dirty="0" smtClean="0"/>
              <a:t>выражение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ru-RU" dirty="0" smtClean="0"/>
              <a:t>Функция может содержать несколько операторов </a:t>
            </a:r>
            <a:r>
              <a:rPr lang="en-US" dirty="0" smtClean="0"/>
              <a:t>return</a:t>
            </a:r>
            <a:r>
              <a:rPr lang="ru-RU" dirty="0" smtClean="0"/>
              <a:t>, что определяется потребностями алгоритма.</a:t>
            </a:r>
            <a:endParaRPr lang="en-US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Этот оператор может опускаться для функций, имеющих тип возвращаемого результата </a:t>
            </a:r>
            <a:r>
              <a:rPr lang="en-US" dirty="0" smtClean="0"/>
              <a:t>void</a:t>
            </a:r>
            <a:r>
              <a:rPr lang="ru-RU" dirty="0" smtClean="0"/>
              <a:t>. Перед возвратом результата оно преобразуется к типу (если это возможно), указанному в прототипе функции.</a:t>
            </a:r>
          </a:p>
          <a:p>
            <a:pPr>
              <a:buNone/>
            </a:pPr>
            <a:r>
              <a:rPr lang="ru-RU" dirty="0" smtClean="0"/>
              <a:t>Функция может вернуть в качестве результата только скалярное значение. Она не может вернуть массив или другую функцию, но указатели на них – может.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Важное замечание: нельзя возвратить из функции указатель на локальную переменную, поскольку память, выделенная на момент выполнения функции перед выходом из функции, освобождается.</a:t>
            </a:r>
          </a:p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 smtClean="0"/>
              <a:t>int *f()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int a =10;</a:t>
            </a:r>
          </a:p>
          <a:p>
            <a:pPr>
              <a:buNone/>
            </a:pPr>
            <a:r>
              <a:rPr lang="en-US" dirty="0" smtClean="0"/>
              <a:t>	// …………</a:t>
            </a:r>
          </a:p>
          <a:p>
            <a:pPr>
              <a:buNone/>
            </a:pPr>
            <a:r>
              <a:rPr lang="en-US" dirty="0" smtClean="0"/>
              <a:t>	return &amp;a;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Параметры функции</a:t>
            </a:r>
          </a:p>
          <a:p>
            <a:pPr>
              <a:buNone/>
            </a:pPr>
            <a:r>
              <a:rPr lang="ru-RU" dirty="0" smtClean="0"/>
              <a:t>Механизм параметров является основным способом обмена информацией меду вызываемой и вызывающей функциями. Параметры перечисленные в заголовке функции называются формальными, а записанные в операторе вызова – фактическими.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 err="1" smtClean="0"/>
              <a:t>array_int</a:t>
            </a:r>
            <a:r>
              <a:rPr lang="en-US" dirty="0" smtClean="0"/>
              <a:t>[10] = {32, -453, 6, 562, -322, 78};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nn-NO" dirty="0" smtClean="0"/>
              <a:t>for(int i=0; i&lt;=5; i++)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" Array: " &lt;&lt; </a:t>
            </a:r>
            <a:r>
              <a:rPr lang="en-US" dirty="0" err="1" smtClean="0"/>
              <a:t>array_int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&lt;&lt; ' ';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вызове функции в первую очередь вычисляются выражения, стоящие на месте фактических параметров, затем в стеке периода исполнения им выделяется память в соответствии с типом их результатов. При передаче проверяется соответствие типов и при невозможности преобразования выдается диагностическое сообщение.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Различают два основные способы передачи параметров:</a:t>
            </a:r>
          </a:p>
          <a:p>
            <a:pPr>
              <a:buNone/>
            </a:pPr>
            <a:r>
              <a:rPr lang="ru-RU" dirty="0" smtClean="0"/>
              <a:t>	- по адресу;</a:t>
            </a:r>
          </a:p>
          <a:p>
            <a:pPr>
              <a:buNone/>
            </a:pPr>
            <a:r>
              <a:rPr lang="ru-RU" dirty="0" smtClean="0"/>
              <a:t>	- по значению.</a:t>
            </a:r>
          </a:p>
          <a:p>
            <a:pPr>
              <a:buNone/>
            </a:pPr>
            <a:r>
              <a:rPr lang="ru-RU" dirty="0" smtClean="0"/>
              <a:t>При передаче по значению в стек исполнения заносятся копии фактических параметров, и операторы функции работают именно с копиями параметров, а не с самими параметрами. Доступа </a:t>
            </a:r>
            <a:r>
              <a:rPr lang="ru-RU" dirty="0" err="1" smtClean="0"/>
              <a:t>кк</a:t>
            </a:r>
            <a:r>
              <a:rPr lang="ru-RU" dirty="0" smtClean="0"/>
              <a:t> исходным данным у функции нет, а следовательно, нет возможности их изменить.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 передаче по адресу в стек исполнения заносится адреса фактических параметров, а функция, работая с копиями адресов, может изменить исходные значения параметров.</a:t>
            </a:r>
          </a:p>
          <a:p>
            <a:pPr>
              <a:buNone/>
            </a:pPr>
            <a:r>
              <a:rPr lang="ru-RU" dirty="0" smtClean="0"/>
              <a:t>Необходимо отметить, что изменение фактических параметров не приветствуется.</a:t>
            </a:r>
          </a:p>
          <a:p>
            <a:pPr>
              <a:buNone/>
            </a:pPr>
            <a:r>
              <a:rPr lang="ru-RU" dirty="0" smtClean="0"/>
              <a:t>Передача параметров по адресу реализуется через указатели или ссылки.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Здесь объявлен массив целых чисел </a:t>
            </a:r>
            <a:r>
              <a:rPr lang="en-US" dirty="0" err="1" smtClean="0"/>
              <a:t>array_int</a:t>
            </a:r>
            <a:r>
              <a:rPr lang="en-US" dirty="0" smtClean="0"/>
              <a:t>[10]</a:t>
            </a:r>
            <a:r>
              <a:rPr lang="ru-RU" dirty="0" smtClean="0"/>
              <a:t> и инициализирован значениями. Инициализация массива осуществлена не полностью, только первые 6 элементов. Все остальные заполняются нулями целого типа. Если при объявлении не указана размерность, инициализация массива обязательна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Обращение к элементам массива можно осуществлять двумя способами:</a:t>
            </a:r>
          </a:p>
          <a:p>
            <a:pPr>
              <a:buFontTx/>
              <a:buChar char="-"/>
            </a:pPr>
            <a:r>
              <a:rPr lang="ru-RU" dirty="0" smtClean="0"/>
              <a:t>с помощью операции индексирования – </a:t>
            </a:r>
            <a:r>
              <a:rPr lang="en-US" dirty="0" smtClean="0"/>
              <a:t>[n]</a:t>
            </a:r>
            <a:r>
              <a:rPr lang="ru-RU" dirty="0" smtClean="0"/>
              <a:t>, как в приведенном выше примере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через указатель.</a:t>
            </a:r>
          </a:p>
          <a:p>
            <a:pPr>
              <a:buNone/>
            </a:pPr>
            <a:r>
              <a:rPr lang="ru-RU" dirty="0" smtClean="0"/>
              <a:t>Как уже было сказано, имя массива компилятором понимается как указатель на его первый элемент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Поэтому выражение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Array: " &lt;&lt; </a:t>
            </a:r>
            <a:r>
              <a:rPr lang="en-US" dirty="0" err="1" smtClean="0"/>
              <a:t>array_int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&lt;&lt; ' ';</a:t>
            </a:r>
          </a:p>
          <a:p>
            <a:pPr>
              <a:buNone/>
            </a:pPr>
            <a:r>
              <a:rPr lang="ru-RU" dirty="0" smtClean="0"/>
              <a:t>можно записать в следующем виде: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Array: " &lt;&lt; *(</a:t>
            </a:r>
            <a:r>
              <a:rPr lang="en-US" dirty="0" err="1" smtClean="0"/>
              <a:t>array_int+i</a:t>
            </a:r>
            <a:r>
              <a:rPr lang="en-US" dirty="0" smtClean="0"/>
              <a:t>) &lt;&lt; ' ';</a:t>
            </a:r>
          </a:p>
          <a:p>
            <a:pPr>
              <a:buNone/>
            </a:pPr>
            <a:r>
              <a:rPr lang="ru-RU" dirty="0" smtClean="0"/>
              <a:t>В памяти машины все элементы массива будут расположены в последовательных ячейках ОЗУ.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Размерность массива принято задавать с помощью именованных констант, например:</a:t>
            </a:r>
          </a:p>
          <a:p>
            <a:pPr>
              <a:buNone/>
            </a:pPr>
            <a:r>
              <a:rPr lang="en-US" dirty="0" smtClean="0"/>
              <a:t>const int </a:t>
            </a:r>
            <a:r>
              <a:rPr lang="en-US" dirty="0" err="1" smtClean="0"/>
              <a:t>n_str</a:t>
            </a:r>
            <a:r>
              <a:rPr lang="en-US" dirty="0" smtClean="0"/>
              <a:t>=10, </a:t>
            </a:r>
            <a:r>
              <a:rPr lang="en-US" dirty="0" err="1" smtClean="0"/>
              <a:t>n_stb</a:t>
            </a:r>
            <a:r>
              <a:rPr lang="en-US" dirty="0" smtClean="0"/>
              <a:t>=15;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поскольку при таком подходе значение константы достаточно скорректировать только в одном месте.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32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-453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562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79912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-322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64088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78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56176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740352" y="2420888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55576" y="1844824"/>
            <a:ext cx="129614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</a:t>
            </a:r>
            <a:r>
              <a:rPr lang="en-US" dirty="0" err="1" smtClean="0"/>
              <a:t>rray_int</a:t>
            </a:r>
            <a:r>
              <a:rPr lang="en-US" dirty="0" smtClean="0"/>
              <a:t> *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endCxn id="4" idx="0"/>
          </p:cNvCxnSpPr>
          <p:nvPr/>
        </p:nvCxnSpPr>
        <p:spPr>
          <a:xfrm flipH="1">
            <a:off x="935596" y="1988840"/>
            <a:ext cx="18002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3"/>
            <a:endCxn id="5" idx="1"/>
          </p:cNvCxnSpPr>
          <p:nvPr/>
        </p:nvCxnSpPr>
        <p:spPr>
          <a:xfrm>
            <a:off x="1259632" y="256490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3"/>
            <a:endCxn id="6" idx="1"/>
          </p:cNvCxnSpPr>
          <p:nvPr/>
        </p:nvCxnSpPr>
        <p:spPr>
          <a:xfrm>
            <a:off x="2051720" y="256490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6" idx="3"/>
            <a:endCxn id="7" idx="1"/>
          </p:cNvCxnSpPr>
          <p:nvPr/>
        </p:nvCxnSpPr>
        <p:spPr>
          <a:xfrm>
            <a:off x="2843808" y="256490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" idx="3"/>
            <a:endCxn id="8" idx="1"/>
          </p:cNvCxnSpPr>
          <p:nvPr/>
        </p:nvCxnSpPr>
        <p:spPr>
          <a:xfrm>
            <a:off x="3635896" y="256490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" idx="3"/>
            <a:endCxn id="10" idx="1"/>
          </p:cNvCxnSpPr>
          <p:nvPr/>
        </p:nvCxnSpPr>
        <p:spPr>
          <a:xfrm>
            <a:off x="4427984" y="256490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0" idx="3"/>
            <a:endCxn id="9" idx="1"/>
          </p:cNvCxnSpPr>
          <p:nvPr/>
        </p:nvCxnSpPr>
        <p:spPr>
          <a:xfrm>
            <a:off x="5220072" y="256490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9" idx="3"/>
            <a:endCxn id="11" idx="1"/>
          </p:cNvCxnSpPr>
          <p:nvPr/>
        </p:nvCxnSpPr>
        <p:spPr>
          <a:xfrm>
            <a:off x="6012160" y="256490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1" idx="3"/>
            <a:endCxn id="12" idx="1"/>
          </p:cNvCxnSpPr>
          <p:nvPr/>
        </p:nvCxnSpPr>
        <p:spPr>
          <a:xfrm>
            <a:off x="6804248" y="256490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2" idx="3"/>
            <a:endCxn id="13" idx="1"/>
          </p:cNvCxnSpPr>
          <p:nvPr/>
        </p:nvCxnSpPr>
        <p:spPr>
          <a:xfrm>
            <a:off x="7596336" y="2564904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2056</Words>
  <Application>Microsoft Office PowerPoint</Application>
  <PresentationFormat>Экран (4:3)</PresentationFormat>
  <Paragraphs>269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Тема Office</vt:lpstr>
      <vt:lpstr>Массивы, модульное программирование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Массивы</vt:lpstr>
      <vt:lpstr>Модульное программирование</vt:lpstr>
      <vt:lpstr>Модульное программирование</vt:lpstr>
      <vt:lpstr>Модульное программирование</vt:lpstr>
      <vt:lpstr>Модульное программирование</vt:lpstr>
      <vt:lpstr>Модульное программирование</vt:lpstr>
      <vt:lpstr>Модульное программирование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Функции</vt:lpstr>
      <vt:lpstr>Слайд 51</vt:lpstr>
      <vt:lpstr>Функции</vt:lpstr>
      <vt:lpstr>Функции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Массивы</dc:title>
  <dc:creator>Игорь</dc:creator>
  <cp:lastModifiedBy>Игорь</cp:lastModifiedBy>
  <cp:revision>68</cp:revision>
  <dcterms:created xsi:type="dcterms:W3CDTF">2020-10-11T11:12:19Z</dcterms:created>
  <dcterms:modified xsi:type="dcterms:W3CDTF">2020-10-17T13:33:12Z</dcterms:modified>
</cp:coreProperties>
</file>