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26" r:id="rId41"/>
    <p:sldId id="327" r:id="rId42"/>
    <p:sldId id="328" r:id="rId43"/>
    <p:sldId id="329" r:id="rId44"/>
    <p:sldId id="330" r:id="rId45"/>
    <p:sldId id="331" r:id="rId46"/>
    <p:sldId id="332" r:id="rId47"/>
    <p:sldId id="333" r:id="rId48"/>
    <p:sldId id="334" r:id="rId49"/>
    <p:sldId id="335" r:id="rId50"/>
    <p:sldId id="336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51D96-34A7-48ED-87A8-1EB06C4E03AE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4E390-4F2B-4245-BF1D-5A999A1E25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Понижающее преобразование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Derived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Derived():Base(){};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~Derived(){};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 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&lt;&lt; " Ok!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Функция, содержащая преобразование: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(Base *</a:t>
            </a:r>
            <a:r>
              <a:rPr lang="en-US" dirty="0" err="1" smtClean="0"/>
              <a:t>pB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*</a:t>
            </a:r>
            <a:r>
              <a:rPr lang="en-US" dirty="0" err="1" smtClean="0"/>
              <a:t>pD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&lt;Derived *&gt;(</a:t>
            </a:r>
            <a:r>
              <a:rPr lang="en-US" dirty="0" err="1" smtClean="0"/>
              <a:t>pB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if(!</a:t>
            </a:r>
            <a:r>
              <a:rPr lang="en-US" dirty="0" err="1" smtClean="0"/>
              <a:t>pD</a:t>
            </a:r>
            <a:r>
              <a:rPr lang="en-US" dirty="0" smtClean="0"/>
              <a:t>) throw (</a:t>
            </a:r>
            <a:r>
              <a:rPr lang="en-US" dirty="0" err="1" smtClean="0"/>
              <a:t>pB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</a:t>
            </a:r>
            <a:r>
              <a:rPr lang="en-US" dirty="0" err="1" smtClean="0"/>
              <a:t>pD</a:t>
            </a:r>
            <a:r>
              <a:rPr lang="en-US" dirty="0" smtClean="0"/>
              <a:t>-&gt;Out();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Блок обработки исключительной ситуации в теле основной функции</a:t>
            </a:r>
          </a:p>
          <a:p>
            <a:pPr>
              <a:buNone/>
            </a:pPr>
            <a:r>
              <a:rPr lang="en-US" dirty="0" smtClean="0"/>
              <a:t>main</a:t>
            </a:r>
            <a:r>
              <a:rPr lang="ru-RU" dirty="0" smtClean="0"/>
              <a:t>()</a:t>
            </a:r>
          </a:p>
          <a:p>
            <a:pPr>
              <a:buNone/>
            </a:pPr>
            <a:r>
              <a:rPr lang="en-US" dirty="0" smtClean="0"/>
              <a:t>try		//</a:t>
            </a:r>
            <a:r>
              <a:rPr lang="ru-RU" dirty="0" smtClean="0"/>
              <a:t>перехват исключений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*</a:t>
            </a:r>
            <a:r>
              <a:rPr lang="en-US" dirty="0" err="1" smtClean="0"/>
              <a:t>ptr_Base</a:t>
            </a:r>
            <a:r>
              <a:rPr lang="en-US" dirty="0" smtClean="0"/>
              <a:t> = new Derived();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//Base *</a:t>
            </a:r>
            <a:r>
              <a:rPr lang="en-US" dirty="0" err="1" smtClean="0"/>
              <a:t>ptr_Base</a:t>
            </a:r>
            <a:r>
              <a:rPr lang="en-US" dirty="0" smtClean="0"/>
              <a:t> = new Base();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ptr_Base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catch(Base *</a:t>
            </a:r>
            <a:r>
              <a:rPr lang="en-US" dirty="0" err="1" smtClean="0"/>
              <a:t>pB</a:t>
            </a:r>
            <a:r>
              <a:rPr lang="en-US" dirty="0" smtClean="0"/>
              <a:t>)		//</a:t>
            </a:r>
            <a:r>
              <a:rPr lang="ru-RU" dirty="0" smtClean="0"/>
              <a:t>обработчик исключения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Bad cast: "&lt;&lt; ' '  &lt;&lt; </a:t>
            </a:r>
            <a:r>
              <a:rPr lang="en-US" dirty="0" err="1" smtClean="0"/>
              <a:t>pB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случае инициализации указателя на базовый тип –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Base *</a:t>
            </a:r>
            <a:r>
              <a:rPr lang="en-US" dirty="0" err="1" smtClean="0"/>
              <a:t>ptr_Base</a:t>
            </a:r>
            <a:r>
              <a:rPr lang="en-US" dirty="0" smtClean="0"/>
              <a:t> = new Derived();</a:t>
            </a:r>
            <a:r>
              <a:rPr lang="ru-RU" dirty="0" smtClean="0"/>
              <a:t> вызов функции завершится успехом, а в случае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Base *</a:t>
            </a:r>
            <a:r>
              <a:rPr lang="en-US" dirty="0" err="1" smtClean="0"/>
              <a:t>ptr_Base</a:t>
            </a:r>
            <a:r>
              <a:rPr lang="en-US" dirty="0" smtClean="0"/>
              <a:t> = new Base();</a:t>
            </a:r>
            <a:r>
              <a:rPr lang="ru-RU" dirty="0" smtClean="0"/>
              <a:t> - выходом на обработку исключения.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Исключение </a:t>
            </a:r>
            <a:r>
              <a:rPr lang="ru-RU" b="1" dirty="0" err="1" smtClean="0"/>
              <a:t>std</a:t>
            </a:r>
            <a:r>
              <a:rPr lang="ru-RU" b="1" dirty="0" err="1"/>
              <a:t>::bad_cast</a:t>
            </a:r>
            <a:endParaRPr lang="ru-RU" b="1" dirty="0"/>
          </a:p>
          <a:p>
            <a:pPr>
              <a:buNone/>
            </a:pPr>
            <a:r>
              <a:rPr lang="ru-RU" dirty="0"/>
              <a:t>Исключение определено в заголовочном файле &lt;</a:t>
            </a:r>
            <a:r>
              <a:rPr lang="ru-RU" dirty="0" err="1"/>
              <a:t>typeinfo</a:t>
            </a:r>
            <a:r>
              <a:rPr lang="ru-RU" dirty="0" smtClean="0"/>
              <a:t>&gt;. </a:t>
            </a:r>
            <a:r>
              <a:rPr lang="ru-RU" dirty="0"/>
              <a:t>Данное исключение возникает в том случае, когда производится попытка каста объекта в тот тип объекта, который не входит с ним отношения наследования.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Структура класса </a:t>
            </a:r>
            <a:r>
              <a:rPr lang="en-US" dirty="0" err="1" smtClean="0"/>
              <a:t>bad_cast</a:t>
            </a:r>
            <a:r>
              <a:rPr lang="en-US" dirty="0" smtClean="0"/>
              <a:t> 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class </a:t>
            </a:r>
            <a:r>
              <a:rPr lang="en-US" dirty="0" err="1"/>
              <a:t>bad_cast</a:t>
            </a:r>
            <a:r>
              <a:rPr lang="en-US" dirty="0" smtClean="0"/>
              <a:t> : public exception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public: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bad_cast</a:t>
            </a:r>
            <a:r>
              <a:rPr lang="en-US" dirty="0" smtClean="0"/>
              <a:t>( ) throw( );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bad_cast</a:t>
            </a:r>
            <a:r>
              <a:rPr lang="en-US" dirty="0" smtClean="0"/>
              <a:t>(const </a:t>
            </a:r>
            <a:r>
              <a:rPr lang="en-US" dirty="0" err="1" smtClean="0"/>
              <a:t>bad_cast</a:t>
            </a:r>
            <a:r>
              <a:rPr lang="en-US" dirty="0" smtClean="0"/>
              <a:t>&amp;) throw( );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bad_cast</a:t>
            </a:r>
            <a:r>
              <a:rPr lang="en-US" dirty="0" smtClean="0"/>
              <a:t>&amp; </a:t>
            </a:r>
            <a:r>
              <a:rPr lang="en-US" dirty="0"/>
              <a:t>operator=</a:t>
            </a:r>
            <a:r>
              <a:rPr lang="en-US" dirty="0" smtClean="0"/>
              <a:t>(const </a:t>
            </a:r>
            <a:r>
              <a:rPr lang="en-US" dirty="0" err="1" smtClean="0"/>
              <a:t>bad_cast</a:t>
            </a:r>
            <a:r>
              <a:rPr lang="en-US" dirty="0" smtClean="0"/>
              <a:t>&amp;) throw( 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~</a:t>
            </a:r>
            <a:r>
              <a:rPr lang="en-US" dirty="0" err="1"/>
              <a:t>bad_cast</a:t>
            </a:r>
            <a:r>
              <a:rPr lang="en-US" dirty="0" smtClean="0"/>
              <a:t>( ) throw( );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const char* </a:t>
            </a:r>
            <a:r>
              <a:rPr lang="en-US" dirty="0"/>
              <a:t>what</a:t>
            </a:r>
            <a:r>
              <a:rPr lang="en-US" dirty="0" smtClean="0"/>
              <a:t>( ) const throw( );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Значение</a:t>
            </a:r>
            <a:r>
              <a:rPr lang="ru-RU" dirty="0"/>
              <a:t>, возвращаемое, </a:t>
            </a:r>
            <a:r>
              <a:rPr lang="ru-RU" dirty="0" err="1"/>
              <a:t>what</a:t>
            </a:r>
            <a:r>
              <a:rPr lang="ru-RU" dirty="0"/>
              <a:t> является строкой C, определяемой </a:t>
            </a:r>
            <a:r>
              <a:rPr lang="ru-RU" dirty="0" smtClean="0"/>
              <a:t>реализацией.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000" dirty="0" smtClean="0"/>
              <a:t>Пример:</a:t>
            </a:r>
          </a:p>
          <a:p>
            <a:pPr>
              <a:buNone/>
            </a:pPr>
            <a:endParaRPr lang="ru-RU" sz="6000" dirty="0" smtClean="0"/>
          </a:p>
          <a:p>
            <a:pPr>
              <a:buNone/>
            </a:pPr>
            <a:r>
              <a:rPr lang="en-US" sz="6000" dirty="0" err="1"/>
              <a:t>struct</a:t>
            </a:r>
            <a:r>
              <a:rPr lang="en-US" sz="6000" dirty="0"/>
              <a:t> A { virtual ~A() {} };</a:t>
            </a:r>
          </a:p>
          <a:p>
            <a:pPr>
              <a:buNone/>
            </a:pPr>
            <a:r>
              <a:rPr lang="en-US" sz="6000" dirty="0" err="1"/>
              <a:t>struct</a:t>
            </a:r>
            <a:r>
              <a:rPr lang="en-US" sz="6000" dirty="0"/>
              <a:t> B { virtual ~B() {} };</a:t>
            </a:r>
          </a:p>
          <a:p>
            <a:pPr>
              <a:buNone/>
            </a:pPr>
            <a:r>
              <a:rPr lang="ru-RU" sz="6000" dirty="0"/>
              <a:t> </a:t>
            </a:r>
          </a:p>
          <a:p>
            <a:pPr>
              <a:buNone/>
            </a:pPr>
            <a:r>
              <a:rPr lang="en-US" sz="6000" dirty="0"/>
              <a:t>int main()</a:t>
            </a:r>
          </a:p>
          <a:p>
            <a:pPr>
              <a:buNone/>
            </a:pPr>
            <a:r>
              <a:rPr lang="ru-RU" sz="6000" dirty="0"/>
              <a:t>{</a:t>
            </a:r>
          </a:p>
          <a:p>
            <a:pPr>
              <a:buNone/>
            </a:pPr>
            <a:r>
              <a:rPr lang="en-US" sz="6000" dirty="0"/>
              <a:t>    B </a:t>
            </a:r>
            <a:r>
              <a:rPr lang="en-US" sz="6000" dirty="0" err="1"/>
              <a:t>b</a:t>
            </a:r>
            <a:r>
              <a:rPr lang="en-US" sz="6000" dirty="0"/>
              <a:t>;</a:t>
            </a:r>
          </a:p>
          <a:p>
            <a:pPr>
              <a:buNone/>
            </a:pPr>
            <a:r>
              <a:rPr lang="en-US" sz="6000" dirty="0"/>
              <a:t>    </a:t>
            </a:r>
            <a:r>
              <a:rPr lang="ru-RU" sz="6000" dirty="0" smtClean="0"/>
              <a:t>	</a:t>
            </a:r>
            <a:r>
              <a:rPr lang="en-US" sz="6000" dirty="0" smtClean="0"/>
              <a:t>try</a:t>
            </a:r>
            <a:endParaRPr lang="ru-RU" sz="6000" dirty="0" smtClean="0"/>
          </a:p>
          <a:p>
            <a:pPr>
              <a:buNone/>
            </a:pPr>
            <a:r>
              <a:rPr lang="ru-RU" sz="6000" dirty="0"/>
              <a:t>	</a:t>
            </a:r>
            <a:r>
              <a:rPr lang="en-US" sz="6000" dirty="0" smtClean="0"/>
              <a:t> </a:t>
            </a:r>
            <a:r>
              <a:rPr lang="en-US" sz="6000" dirty="0"/>
              <a:t>{</a:t>
            </a:r>
          </a:p>
          <a:p>
            <a:pPr>
              <a:buNone/>
            </a:pPr>
            <a:r>
              <a:rPr lang="ru-RU" sz="6000" dirty="0"/>
              <a:t>	</a:t>
            </a:r>
            <a:r>
              <a:rPr lang="en-US" sz="6000" dirty="0" smtClean="0"/>
              <a:t>        </a:t>
            </a:r>
            <a:r>
              <a:rPr lang="en-US" sz="6000" dirty="0"/>
              <a:t>A&amp; f = </a:t>
            </a:r>
            <a:r>
              <a:rPr lang="en-US" sz="6000" dirty="0" err="1"/>
              <a:t>dynamic_cast</a:t>
            </a:r>
            <a:r>
              <a:rPr lang="en-US" sz="6000" dirty="0"/>
              <a:t>&lt;A&amp;&gt;(b);</a:t>
            </a:r>
          </a:p>
          <a:p>
            <a:pPr>
              <a:buNone/>
            </a:pPr>
            <a:r>
              <a:rPr lang="ru-RU" sz="6000" dirty="0" smtClean="0"/>
              <a:t>	</a:t>
            </a:r>
            <a:r>
              <a:rPr lang="en-US" sz="6000" dirty="0" smtClean="0"/>
              <a:t> }</a:t>
            </a:r>
            <a:endParaRPr lang="ru-RU" sz="6000" dirty="0" smtClean="0"/>
          </a:p>
          <a:p>
            <a:pPr>
              <a:buNone/>
            </a:pPr>
            <a:r>
              <a:rPr lang="ru-RU" sz="6000" dirty="0"/>
              <a:t>	</a:t>
            </a:r>
            <a:r>
              <a:rPr lang="en-US" sz="6000" dirty="0" smtClean="0"/>
              <a:t> </a:t>
            </a:r>
            <a:r>
              <a:rPr lang="en-US" sz="6000" dirty="0"/>
              <a:t>catch(const std::</a:t>
            </a:r>
            <a:r>
              <a:rPr lang="en-US" sz="6000" dirty="0" err="1"/>
              <a:t>bad_cast</a:t>
            </a:r>
            <a:r>
              <a:rPr lang="en-US" sz="6000" dirty="0"/>
              <a:t>&amp; e</a:t>
            </a:r>
            <a:r>
              <a:rPr lang="en-US" sz="6000" dirty="0" smtClean="0"/>
              <a:t>)</a:t>
            </a:r>
            <a:endParaRPr lang="ru-RU" sz="6000" dirty="0" smtClean="0"/>
          </a:p>
          <a:p>
            <a:pPr>
              <a:buNone/>
            </a:pPr>
            <a:r>
              <a:rPr lang="ru-RU" sz="6000" dirty="0"/>
              <a:t>	</a:t>
            </a:r>
            <a:r>
              <a:rPr lang="ru-RU" sz="6000" dirty="0" smtClean="0"/>
              <a:t>{</a:t>
            </a:r>
            <a:endParaRPr lang="ru-RU" sz="6000" dirty="0"/>
          </a:p>
          <a:p>
            <a:pPr>
              <a:buNone/>
            </a:pPr>
            <a:r>
              <a:rPr lang="ru-RU" sz="6000" dirty="0" smtClean="0"/>
              <a:t>	</a:t>
            </a:r>
            <a:r>
              <a:rPr lang="en-US" sz="6000" dirty="0" smtClean="0"/>
              <a:t>       </a:t>
            </a:r>
            <a:r>
              <a:rPr lang="en-US" sz="6000" dirty="0"/>
              <a:t>std::</a:t>
            </a:r>
            <a:r>
              <a:rPr lang="en-US" sz="6000" dirty="0" err="1"/>
              <a:t>cout</a:t>
            </a:r>
            <a:r>
              <a:rPr lang="en-US" sz="6000" dirty="0"/>
              <a:t> &lt;&lt; </a:t>
            </a:r>
            <a:r>
              <a:rPr lang="en-US" sz="6000" dirty="0" err="1"/>
              <a:t>e.what</a:t>
            </a:r>
            <a:r>
              <a:rPr lang="en-US" sz="6000" dirty="0"/>
              <a:t>() &lt;&lt; '\n';</a:t>
            </a:r>
          </a:p>
          <a:p>
            <a:pPr>
              <a:buNone/>
            </a:pPr>
            <a:r>
              <a:rPr lang="ru-RU" sz="6000" dirty="0" smtClean="0"/>
              <a:t>	}</a:t>
            </a:r>
            <a:endParaRPr lang="ru-RU" sz="6000" dirty="0"/>
          </a:p>
          <a:p>
            <a:pPr>
              <a:buNone/>
            </a:pPr>
            <a:r>
              <a:rPr lang="ru-RU" sz="6000" dirty="0" smtClean="0"/>
              <a:t>	</a:t>
            </a:r>
            <a:r>
              <a:rPr lang="en-US" sz="6000" dirty="0" smtClean="0"/>
              <a:t>return </a:t>
            </a:r>
            <a:r>
              <a:rPr lang="en-US" sz="6000" dirty="0"/>
              <a:t>0;</a:t>
            </a:r>
          </a:p>
          <a:p>
            <a:pPr>
              <a:buNone/>
            </a:pPr>
            <a:r>
              <a:rPr lang="ru-RU" sz="6000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Исключение </a:t>
            </a:r>
            <a:r>
              <a:rPr lang="ru-RU" b="1" dirty="0" err="1" smtClean="0"/>
              <a:t>std</a:t>
            </a:r>
            <a:r>
              <a:rPr lang="ru-RU" b="1" dirty="0" err="1"/>
              <a:t>::bad_alloc</a:t>
            </a:r>
            <a:endParaRPr lang="ru-RU" b="1" dirty="0"/>
          </a:p>
          <a:p>
            <a:pPr>
              <a:buNone/>
            </a:pPr>
            <a:r>
              <a:rPr lang="ru-RU" dirty="0"/>
              <a:t>Исключение определено в заголовочном файле &lt;</a:t>
            </a:r>
            <a:r>
              <a:rPr lang="ru-RU" dirty="0" err="1"/>
              <a:t>new</a:t>
            </a:r>
            <a:r>
              <a:rPr lang="ru-RU" dirty="0" smtClean="0"/>
              <a:t>&gt;. Вызывается </a:t>
            </a:r>
            <a:r>
              <a:rPr lang="ru-RU" dirty="0"/>
              <a:t>в том случае, когда не удаётся выделить память.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Структура класса </a:t>
            </a:r>
            <a:r>
              <a:rPr lang="en-US" dirty="0" err="1" smtClean="0"/>
              <a:t>bad_alloc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/>
              <a:t>class </a:t>
            </a:r>
            <a:r>
              <a:rPr lang="en-US" dirty="0" err="1"/>
              <a:t>bad_alloc</a:t>
            </a:r>
            <a:r>
              <a:rPr lang="en-US" dirty="0"/>
              <a:t> : public exception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bad_alloc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~</a:t>
            </a:r>
            <a:r>
              <a:rPr lang="en-US" dirty="0" err="1"/>
              <a:t>bad_alloc</a:t>
            </a:r>
            <a:r>
              <a:rPr lang="en-US" dirty="0"/>
              <a:t>();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bad_alloc</a:t>
            </a:r>
            <a:r>
              <a:rPr lang="en-US" dirty="0" smtClean="0"/>
              <a:t>(const </a:t>
            </a:r>
            <a:r>
              <a:rPr lang="en-US" dirty="0" err="1"/>
              <a:t>bad_alloc</a:t>
            </a:r>
            <a:r>
              <a:rPr lang="en-US" dirty="0"/>
              <a:t>&amp;);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bad_alloc</a:t>
            </a:r>
            <a:r>
              <a:rPr lang="en-US" dirty="0"/>
              <a:t>&amp; operator=(const </a:t>
            </a:r>
            <a:r>
              <a:rPr lang="en-US" dirty="0" err="1"/>
              <a:t>bad_alloc</a:t>
            </a:r>
            <a:r>
              <a:rPr lang="en-US" dirty="0"/>
              <a:t>&amp;);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const </a:t>
            </a:r>
            <a:r>
              <a:rPr lang="en-US" dirty="0"/>
              <a:t>char* what() const override;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Пример использования:</a:t>
            </a:r>
          </a:p>
          <a:p>
            <a:pPr>
              <a:buNone/>
            </a:pPr>
            <a:r>
              <a:rPr lang="en-US" dirty="0"/>
              <a:t>int main() 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char</a:t>
            </a:r>
            <a:r>
              <a:rPr lang="en-US" dirty="0"/>
              <a:t>* </a:t>
            </a:r>
            <a:r>
              <a:rPr lang="en-US" dirty="0" err="1"/>
              <a:t>ptr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try 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{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</a:t>
            </a:r>
            <a:r>
              <a:rPr lang="en-US" dirty="0" err="1"/>
              <a:t>ptr</a:t>
            </a:r>
            <a:r>
              <a:rPr lang="en-US" dirty="0"/>
              <a:t> = new char[(~unsigned int((int)0)/2) - 1];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</a:t>
            </a:r>
            <a:r>
              <a:rPr lang="en-US" dirty="0"/>
              <a:t>delete[] </a:t>
            </a:r>
            <a:r>
              <a:rPr lang="en-US" dirty="0" err="1"/>
              <a:t>ptr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 </a:t>
            </a:r>
            <a:r>
              <a:rPr lang="ru-RU" dirty="0"/>
              <a:t>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/>
              <a:t>catch( </a:t>
            </a:r>
            <a:r>
              <a:rPr lang="en-US" dirty="0" err="1"/>
              <a:t>bad_alloc</a:t>
            </a:r>
            <a:r>
              <a:rPr lang="en-US" dirty="0"/>
              <a:t> &amp;</a:t>
            </a:r>
            <a:r>
              <a:rPr lang="en-US" dirty="0" err="1"/>
              <a:t>ba</a:t>
            </a:r>
            <a:r>
              <a:rPr lang="en-US" dirty="0"/>
              <a:t>) 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ba.what</a:t>
            </a:r>
            <a:r>
              <a:rPr lang="en-US" dirty="0"/>
              <a:t>( 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 }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Понижающее преобразование</a:t>
            </a:r>
          </a:p>
          <a:p>
            <a:pPr>
              <a:buNone/>
            </a:pPr>
            <a:r>
              <a:rPr lang="ru-RU" dirty="0" smtClean="0"/>
              <a:t>Чаще всего операция </a:t>
            </a:r>
            <a:r>
              <a:rPr lang="en-US" dirty="0" err="1" smtClean="0"/>
              <a:t>dynamic_cast</a:t>
            </a:r>
            <a:r>
              <a:rPr lang="en-US" dirty="0" smtClean="0"/>
              <a:t> </a:t>
            </a:r>
            <a:r>
              <a:rPr lang="ru-RU" dirty="0" smtClean="0"/>
              <a:t>применяется при понижающем преобразовании.</a:t>
            </a:r>
          </a:p>
          <a:p>
            <a:pPr>
              <a:buNone/>
            </a:pPr>
            <a:r>
              <a:rPr lang="ru-RU" dirty="0" smtClean="0"/>
              <a:t>Производные функции могут содержать функции, которых нет в базовых классах. Для их вызова через указатель базового класса необходимо иметь уверенность в том, что этот указатель в действительности ссылается на объект производного класса.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Вернемся к преобразованию в иерархии классов. Рассмотрим пример:</a:t>
            </a:r>
          </a:p>
          <a:p>
            <a:pPr>
              <a:buNone/>
            </a:pPr>
            <a:r>
              <a:rPr lang="en-US" dirty="0"/>
              <a:t>class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~A(){};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class B :public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~B(){};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void Out(){ </a:t>
            </a:r>
            <a:r>
              <a:rPr lang="en-US" dirty="0" err="1"/>
              <a:t>cout</a:t>
            </a:r>
            <a:r>
              <a:rPr lang="en-US" dirty="0"/>
              <a:t> &lt;&lt; " B " &lt;&lt; </a:t>
            </a:r>
            <a:r>
              <a:rPr lang="en-US" dirty="0" err="1"/>
              <a:t>endl</a:t>
            </a:r>
            <a:r>
              <a:rPr lang="en-US" dirty="0"/>
              <a:t>;}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Функция, получающая ссылку на базовый класс:</a:t>
            </a:r>
          </a:p>
          <a:p>
            <a:pPr>
              <a:buNone/>
            </a:pPr>
            <a:r>
              <a:rPr lang="en-US" dirty="0"/>
              <a:t>void </a:t>
            </a:r>
            <a:r>
              <a:rPr lang="en-US" dirty="0" err="1"/>
              <a:t>func</a:t>
            </a:r>
            <a:r>
              <a:rPr lang="en-US" dirty="0"/>
              <a:t>(A &amp;</a:t>
            </a:r>
            <a:r>
              <a:rPr lang="en-US" dirty="0" err="1"/>
              <a:t>r_A</a:t>
            </a:r>
            <a:r>
              <a:rPr lang="en-US" dirty="0"/>
              <a:t>) 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/>
              <a:t>&amp;</a:t>
            </a:r>
            <a:r>
              <a:rPr lang="en-US" dirty="0" err="1"/>
              <a:t>r_B</a:t>
            </a:r>
            <a:r>
              <a:rPr lang="en-US" dirty="0"/>
              <a:t> = </a:t>
            </a:r>
            <a:r>
              <a:rPr lang="en-US" dirty="0" err="1"/>
              <a:t>dynamic_cast</a:t>
            </a:r>
            <a:r>
              <a:rPr lang="en-US" dirty="0"/>
              <a:t>&lt;B &amp;&gt;(</a:t>
            </a:r>
            <a:r>
              <a:rPr lang="en-US" dirty="0" err="1"/>
              <a:t>r_A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r_B.Out</a:t>
            </a:r>
            <a:r>
              <a:rPr lang="en-US" dirty="0"/>
              <a:t>();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случае неуспешного преобразования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&amp;</a:t>
            </a:r>
            <a:r>
              <a:rPr lang="en-US" dirty="0" err="1" smtClean="0"/>
              <a:t>r_B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&lt;B &amp;&gt;(</a:t>
            </a:r>
            <a:r>
              <a:rPr lang="en-US" dirty="0" err="1" smtClean="0"/>
              <a:t>r_A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/>
              <a:t>б</a:t>
            </a:r>
            <a:r>
              <a:rPr lang="ru-RU" dirty="0" smtClean="0"/>
              <a:t>удет сгенерировано исключение  </a:t>
            </a:r>
            <a:r>
              <a:rPr lang="en-US" dirty="0" err="1" smtClean="0"/>
              <a:t>bad_cast</a:t>
            </a:r>
            <a:r>
              <a:rPr lang="ru-RU" dirty="0" smtClean="0"/>
              <a:t>, информация о котором в текстовом формате будет выведена функцией </a:t>
            </a:r>
            <a:r>
              <a:rPr lang="en-US" dirty="0"/>
              <a:t>what</a:t>
            </a:r>
            <a:r>
              <a:rPr lang="en-US" dirty="0" smtClean="0"/>
              <a:t>()</a:t>
            </a:r>
            <a:r>
              <a:rPr lang="ru-RU" dirty="0" smtClean="0"/>
              <a:t>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функции:</a:t>
            </a:r>
          </a:p>
          <a:p>
            <a:pPr>
              <a:buNone/>
            </a:pPr>
            <a:r>
              <a:rPr lang="en-US" dirty="0"/>
              <a:t>try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 err="1"/>
              <a:t>a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 err="1"/>
              <a:t>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//A </a:t>
            </a:r>
            <a:r>
              <a:rPr lang="en-US" dirty="0"/>
              <a:t>&amp;</a:t>
            </a:r>
            <a:r>
              <a:rPr lang="en-US" dirty="0" err="1"/>
              <a:t>ref_A</a:t>
            </a:r>
            <a:r>
              <a:rPr lang="en-US" dirty="0"/>
              <a:t> = a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неуспех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/>
              <a:t>&amp;</a:t>
            </a:r>
            <a:r>
              <a:rPr lang="en-US" dirty="0" err="1"/>
              <a:t>ref_A</a:t>
            </a:r>
            <a:r>
              <a:rPr lang="en-US" dirty="0"/>
              <a:t> = b</a:t>
            </a:r>
            <a:r>
              <a:rPr lang="en-US" dirty="0" smtClean="0"/>
              <a:t>;	//</a:t>
            </a:r>
            <a:r>
              <a:rPr lang="ru-RU" dirty="0" smtClean="0"/>
              <a:t> успех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ref_A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r>
              <a:rPr lang="en-US" dirty="0"/>
              <a:t>catch(</a:t>
            </a:r>
            <a:r>
              <a:rPr lang="en-US" dirty="0" err="1"/>
              <a:t>bad_cast</a:t>
            </a:r>
            <a:r>
              <a:rPr lang="en-US" dirty="0"/>
              <a:t> &amp;e)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e.what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Перекрестные преобразования</a:t>
            </a:r>
          </a:p>
          <a:p>
            <a:pPr>
              <a:buNone/>
            </a:pPr>
            <a:r>
              <a:rPr lang="ru-RU" dirty="0" smtClean="0"/>
              <a:t>В иерархии классов можно осуществлять более сложные и интересные преобразования, например, из одного базового класса в другой или из одного производного класса в другой производный.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Преобразования</a:t>
            </a:r>
            <a:r>
              <a:rPr lang="ru-RU" dirty="0" smtClean="0"/>
              <a:t> </a:t>
            </a:r>
            <a:r>
              <a:rPr lang="ru-RU" b="1" dirty="0" smtClean="0"/>
              <a:t>между базовыми типами</a:t>
            </a:r>
          </a:p>
          <a:p>
            <a:pPr>
              <a:buNone/>
            </a:pPr>
            <a:r>
              <a:rPr lang="ru-RU" dirty="0" smtClean="0"/>
              <a:t>Рассмотрим следующую иерархию классов.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3212976"/>
            <a:ext cx="108012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</a:p>
          <a:p>
            <a:pPr algn="ctr"/>
            <a:r>
              <a:rPr lang="en-US" dirty="0" smtClean="0"/>
              <a:t>f()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4797152"/>
            <a:ext cx="108012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5976" y="3212976"/>
            <a:ext cx="108012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</a:p>
          <a:p>
            <a:pPr algn="ctr"/>
            <a:r>
              <a:rPr lang="en-US" dirty="0"/>
              <a:t>f</a:t>
            </a:r>
            <a:r>
              <a:rPr lang="en-US" dirty="0" smtClean="0"/>
              <a:t>()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>
            <a:off x="2447764" y="4365104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2"/>
            <a:endCxn id="5" idx="0"/>
          </p:cNvCxnSpPr>
          <p:nvPr/>
        </p:nvCxnSpPr>
        <p:spPr>
          <a:xfrm flipH="1">
            <a:off x="3671900" y="4365104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Реализация классов:</a:t>
            </a:r>
          </a:p>
          <a:p>
            <a:pPr>
              <a:buNone/>
            </a:pPr>
            <a:r>
              <a:rPr lang="en-US" dirty="0"/>
              <a:t>class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void f(){ </a:t>
            </a:r>
            <a:r>
              <a:rPr lang="en-US" dirty="0" err="1"/>
              <a:t>cout</a:t>
            </a:r>
            <a:r>
              <a:rPr lang="en-US" dirty="0"/>
              <a:t> &lt;&lt; " class A " &lt;&lt; </a:t>
            </a:r>
            <a:r>
              <a:rPr lang="en-US" dirty="0" err="1"/>
              <a:t>endl</a:t>
            </a:r>
            <a:r>
              <a:rPr lang="en-US" dirty="0"/>
              <a:t>;}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~A(){};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r>
              <a:rPr lang="en-US" dirty="0"/>
              <a:t>class B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void f(){ </a:t>
            </a:r>
            <a:r>
              <a:rPr lang="en-US" dirty="0" err="1"/>
              <a:t>cout</a:t>
            </a:r>
            <a:r>
              <a:rPr lang="en-US" dirty="0"/>
              <a:t> &lt;&lt; " class C " &lt;&lt; </a:t>
            </a:r>
            <a:r>
              <a:rPr lang="en-US" dirty="0" err="1"/>
              <a:t>endl</a:t>
            </a:r>
            <a:r>
              <a:rPr lang="en-US" dirty="0"/>
              <a:t>;}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/>
              <a:t>class C :public A, public B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~C(){};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Наша задача – преобразовать указатель на класс </a:t>
            </a:r>
            <a:r>
              <a:rPr lang="en-US" dirty="0" smtClean="0"/>
              <a:t>A </a:t>
            </a:r>
            <a:r>
              <a:rPr lang="ru-RU" dirty="0" smtClean="0"/>
              <a:t>к указателю на класс </a:t>
            </a:r>
            <a:r>
              <a:rPr lang="en-US" dirty="0" smtClean="0"/>
              <a:t>B</a:t>
            </a:r>
            <a:r>
              <a:rPr lang="ru-RU" dirty="0" smtClean="0"/>
              <a:t>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Определим следующую функцию:</a:t>
            </a:r>
          </a:p>
          <a:p>
            <a:pPr>
              <a:buNone/>
            </a:pPr>
            <a:r>
              <a:rPr lang="en-US" dirty="0"/>
              <a:t>void </a:t>
            </a:r>
            <a:r>
              <a:rPr lang="en-US" dirty="0" err="1"/>
              <a:t>func</a:t>
            </a:r>
            <a:r>
              <a:rPr lang="en-US" dirty="0"/>
              <a:t>(A *</a:t>
            </a:r>
            <a:r>
              <a:rPr lang="en-US" dirty="0" err="1"/>
              <a:t>p_A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 </a:t>
            </a:r>
            <a:r>
              <a:rPr lang="en-US" dirty="0"/>
              <a:t>*</a:t>
            </a:r>
            <a:r>
              <a:rPr lang="en-US" dirty="0" err="1"/>
              <a:t>p_C</a:t>
            </a:r>
            <a:r>
              <a:rPr lang="en-US" dirty="0"/>
              <a:t> = </a:t>
            </a:r>
            <a:r>
              <a:rPr lang="en-US" dirty="0" err="1"/>
              <a:t>dynamic_cast</a:t>
            </a:r>
            <a:r>
              <a:rPr lang="en-US" dirty="0"/>
              <a:t>&lt;C *&gt;(</a:t>
            </a:r>
            <a:r>
              <a:rPr lang="en-US" dirty="0" err="1"/>
              <a:t>p_A</a:t>
            </a:r>
            <a:r>
              <a:rPr lang="en-US" dirty="0" smtClean="0"/>
              <a:t>);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вниз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/>
              <a:t>*</a:t>
            </a:r>
            <a:r>
              <a:rPr lang="en-US" dirty="0" err="1"/>
              <a:t>p_B</a:t>
            </a:r>
            <a:r>
              <a:rPr lang="en-US" dirty="0"/>
              <a:t> = </a:t>
            </a:r>
            <a:r>
              <a:rPr lang="en-US" dirty="0" err="1"/>
              <a:t>dynamic_cast</a:t>
            </a:r>
            <a:r>
              <a:rPr lang="en-US" dirty="0"/>
              <a:t>&lt;B *&gt;(</a:t>
            </a:r>
            <a:r>
              <a:rPr lang="en-US" dirty="0" err="1"/>
              <a:t>p_C</a:t>
            </a:r>
            <a:r>
              <a:rPr lang="en-US" dirty="0" smtClean="0"/>
              <a:t>);	//</a:t>
            </a:r>
            <a:r>
              <a:rPr lang="ru-RU" dirty="0" smtClean="0"/>
              <a:t>вверх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p_B</a:t>
            </a:r>
            <a:r>
              <a:rPr lang="en-US" dirty="0" smtClean="0"/>
              <a:t>-</a:t>
            </a:r>
            <a:r>
              <a:rPr lang="en-US" dirty="0"/>
              <a:t>&gt;f();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Объявление и вызов функции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/>
              <a:t>*</a:t>
            </a:r>
            <a:r>
              <a:rPr lang="en-US" dirty="0" err="1"/>
              <a:t>ptr_A</a:t>
            </a:r>
            <a:r>
              <a:rPr lang="en-US" dirty="0"/>
              <a:t> = new C;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/>
              <a:t>з</a:t>
            </a:r>
            <a:r>
              <a:rPr lang="ru-RU" dirty="0" smtClean="0"/>
              <a:t>авершится успехом, а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ptr_A</a:t>
            </a:r>
            <a:r>
              <a:rPr lang="en-US" dirty="0" smtClean="0"/>
              <a:t> </a:t>
            </a:r>
            <a:r>
              <a:rPr lang="en-US" dirty="0"/>
              <a:t>= new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риведет к прерыванию процесса.</a:t>
            </a:r>
          </a:p>
          <a:p>
            <a:pPr>
              <a:buNone/>
            </a:pPr>
            <a:r>
              <a:rPr lang="ru-RU" dirty="0" smtClean="0"/>
              <a:t>Включите самостоятельно в программу обработчик исключительных ситуаций.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Такая проверка производится в момент выполнения преобразования с использованием </a:t>
            </a:r>
            <a:r>
              <a:rPr lang="en-US" dirty="0" smtClean="0"/>
              <a:t>RTTI (run-time-type-information) – </a:t>
            </a:r>
            <a:r>
              <a:rPr lang="ru-RU" dirty="0" smtClean="0"/>
              <a:t>информации о типе объекта во время исполнения программы. Для того чтобы проверка допустимости могла быть выполнена, аргумент операции </a:t>
            </a:r>
            <a:r>
              <a:rPr lang="en-US" dirty="0" err="1" smtClean="0"/>
              <a:t>dynamic_cast</a:t>
            </a:r>
            <a:r>
              <a:rPr lang="ru-RU" dirty="0" smtClean="0"/>
              <a:t> должен быть полиморфного типа, то есть иметь хотя бы один виртуальный метод.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Преобразования между производными классами</a:t>
            </a:r>
          </a:p>
          <a:p>
            <a:pPr>
              <a:buNone/>
            </a:pPr>
            <a:r>
              <a:rPr lang="ru-RU" dirty="0" smtClean="0"/>
              <a:t>Рассмотрим следующую иерархию классов: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3501008"/>
            <a:ext cx="122413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</a:p>
          <a:p>
            <a:pPr algn="ctr"/>
            <a:r>
              <a:rPr lang="en-US" dirty="0" smtClean="0"/>
              <a:t>f1()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4869160"/>
            <a:ext cx="122413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4941168"/>
            <a:ext cx="122413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</a:p>
          <a:p>
            <a:pPr algn="ctr"/>
            <a:r>
              <a:rPr lang="en-US" dirty="0" smtClean="0"/>
              <a:t>f2()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6" idx="0"/>
          </p:cNvCxnSpPr>
          <p:nvPr/>
        </p:nvCxnSpPr>
        <p:spPr>
          <a:xfrm flipH="1">
            <a:off x="2807804" y="4365104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5" idx="0"/>
          </p:cNvCxnSpPr>
          <p:nvPr/>
        </p:nvCxnSpPr>
        <p:spPr>
          <a:xfrm>
            <a:off x="4175956" y="4365104"/>
            <a:ext cx="136815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Реализация классов:</a:t>
            </a:r>
          </a:p>
          <a:p>
            <a:pPr>
              <a:buNone/>
            </a:pPr>
            <a:r>
              <a:rPr lang="en-US" dirty="0" smtClean="0"/>
              <a:t>class B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f1() { </a:t>
            </a:r>
            <a:r>
              <a:rPr lang="en-US" dirty="0" err="1" smtClean="0"/>
              <a:t>cout</a:t>
            </a:r>
            <a:r>
              <a:rPr lang="en-US" dirty="0" smtClean="0"/>
              <a:t> &lt;&lt; " class B " &lt;&lt; </a:t>
            </a:r>
            <a:r>
              <a:rPr lang="en-US" dirty="0" err="1" smtClean="0"/>
              <a:t>endl</a:t>
            </a:r>
            <a:r>
              <a:rPr lang="en-US" dirty="0" smtClean="0"/>
              <a:t>;}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f2(){};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class C :public B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f2() { </a:t>
            </a:r>
            <a:r>
              <a:rPr lang="en-US" dirty="0" err="1" smtClean="0"/>
              <a:t>cout</a:t>
            </a:r>
            <a:r>
              <a:rPr lang="en-US" dirty="0" smtClean="0"/>
              <a:t> &lt;&lt; " class C " &lt;&lt; </a:t>
            </a:r>
            <a:r>
              <a:rPr lang="en-US" dirty="0" err="1" smtClean="0"/>
              <a:t>endl</a:t>
            </a:r>
            <a:r>
              <a:rPr lang="en-US" dirty="0" smtClean="0"/>
              <a:t>;}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class D :public B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~D(){};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Функция, принимающая параметр полиморфного типа: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(D &amp;</a:t>
            </a:r>
            <a:r>
              <a:rPr lang="en-US" dirty="0" err="1" smtClean="0"/>
              <a:t>r_D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C &amp;r_C = dynamic_cast&lt;C&amp;&gt;((B&amp;)r_D);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r_C.f2();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Ну, и наконец, использование функции с проверкой на исключительную ситуацию:</a:t>
            </a:r>
          </a:p>
          <a:p>
            <a:pPr>
              <a:buNone/>
            </a:pPr>
            <a:r>
              <a:rPr lang="en-US" dirty="0" smtClean="0"/>
              <a:t>try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 </a:t>
            </a:r>
            <a:r>
              <a:rPr lang="en-US" dirty="0" err="1" smtClean="0"/>
              <a:t>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&amp;</a:t>
            </a:r>
            <a:r>
              <a:rPr lang="en-US" dirty="0" err="1" smtClean="0"/>
              <a:t>ref_B</a:t>
            </a:r>
            <a:r>
              <a:rPr lang="en-US" dirty="0" smtClean="0"/>
              <a:t> = c;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((D &amp;)</a:t>
            </a:r>
            <a:r>
              <a:rPr lang="en-US" dirty="0" err="1" smtClean="0"/>
              <a:t>ref_B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catch(</a:t>
            </a:r>
            <a:r>
              <a:rPr lang="en-US" dirty="0" err="1" smtClean="0"/>
              <a:t>bad_alloc</a:t>
            </a:r>
            <a:r>
              <a:rPr lang="en-US" dirty="0" smtClean="0"/>
              <a:t> &amp;e)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e.what</a:t>
            </a:r>
            <a:r>
              <a:rPr lang="en-US" dirty="0" smtClean="0"/>
              <a:t>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Рассмотренные примеры обязательно протестировать и проанализировать </a:t>
            </a:r>
            <a:r>
              <a:rPr lang="ru-RU" smtClean="0"/>
              <a:t>возможные результаты.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Полиморфизм</a:t>
            </a:r>
          </a:p>
          <a:p>
            <a:pPr>
              <a:buNone/>
            </a:pPr>
            <a:r>
              <a:rPr lang="ru-RU" dirty="0" smtClean="0"/>
              <a:t>Третьим принципом ООП является </a:t>
            </a:r>
            <a:r>
              <a:rPr lang="ru-RU" i="1" dirty="0" smtClean="0"/>
              <a:t>полиморфизм</a:t>
            </a:r>
            <a:r>
              <a:rPr lang="ru-RU" dirty="0" smtClean="0"/>
              <a:t>. Слово это можно перевести как «</a:t>
            </a:r>
            <a:r>
              <a:rPr lang="ru-RU" dirty="0" err="1" smtClean="0"/>
              <a:t>многоформенность</a:t>
            </a:r>
            <a:r>
              <a:rPr lang="ru-RU" dirty="0" smtClean="0"/>
              <a:t>». Полиморфизм (перегрузка операций, перегрузка функций, шаблонны функций и классов) означает, что одно и то же имя операции, функции или класса используется для разных типов данных.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С++ полиморфизм имеет две формы:</a:t>
            </a:r>
          </a:p>
          <a:p>
            <a:pPr>
              <a:buNone/>
            </a:pPr>
            <a:r>
              <a:rPr lang="ru-RU" dirty="0" smtClean="0"/>
              <a:t>	- перегрузка операций и функций, реализуемая через механизм статического (раннего) связывания. Сюда же относятся шаблоны функций и классов. Такую форму называют «слабой» формой полиморфизма.</a:t>
            </a:r>
          </a:p>
          <a:p>
            <a:pPr>
              <a:buNone/>
            </a:pPr>
            <a:r>
              <a:rPr lang="ru-RU" dirty="0" smtClean="0"/>
              <a:t>	- использование виртуальных функций, реализуемых через динамическое (позднее) связывание. Это основная форма полиморфизма в С++.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Виртуальные методы классов</a:t>
            </a:r>
          </a:p>
          <a:p>
            <a:pPr>
              <a:buNone/>
            </a:pPr>
            <a:r>
              <a:rPr lang="ru-RU" dirty="0" smtClean="0"/>
              <a:t>При вызове метода класса (составляющей функции) у компилятора есть несколько рассмотренных способов связать имя вызываемой функции с соответствующим ей машинным кодом на стадии компиляции.</a:t>
            </a:r>
          </a:p>
          <a:p>
            <a:pPr>
              <a:buNone/>
            </a:pPr>
            <a:r>
              <a:rPr lang="ru-RU" dirty="0" smtClean="0"/>
              <a:t>Однако если на для вызова метода используется указатель на класс, у которого 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есть производные и базовые классы, имеющие одинаковую сигнатуру, то компилятор не в состоянии определить, к какому конкретному из классов относится указываемый объект и какой метод следует для него вызывать.</a:t>
            </a:r>
          </a:p>
          <a:p>
            <a:pPr>
              <a:buNone/>
            </a:pPr>
            <a:r>
              <a:rPr lang="ru-RU" dirty="0" smtClean="0"/>
              <a:t>Для решения этой коллизии язык С++ предусматривает возможность использовать </a:t>
            </a:r>
            <a:r>
              <a:rPr lang="ru-RU" i="1" dirty="0" smtClean="0"/>
              <a:t>виртуальные</a:t>
            </a:r>
            <a:r>
              <a:rPr lang="ru-RU" dirty="0" smtClean="0"/>
              <a:t> методы (функции).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Преобразуем классы:</a:t>
            </a:r>
          </a:p>
          <a:p>
            <a:pPr>
              <a:buNone/>
            </a:pPr>
            <a:r>
              <a:rPr lang="en-US" dirty="0" smtClean="0"/>
              <a:t>class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A() : a(0){};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A(int </a:t>
            </a:r>
            <a:r>
              <a:rPr lang="en-US" dirty="0" err="1" smtClean="0"/>
              <a:t>i</a:t>
            </a:r>
            <a:r>
              <a:rPr lang="en-US" dirty="0" smtClean="0"/>
              <a:t>) : a(</a:t>
            </a:r>
            <a:r>
              <a:rPr lang="en-US" dirty="0" err="1" smtClean="0"/>
              <a:t>i</a:t>
            </a:r>
            <a:r>
              <a:rPr lang="en-US" dirty="0" smtClean="0"/>
              <a:t>) 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 ~A(){};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В классе отсутствует функция </a:t>
            </a:r>
            <a:r>
              <a:rPr lang="en-US" dirty="0" smtClean="0"/>
              <a:t>Out()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некоторый класс содержит хотя бы один виртуальный метод, то к такому классу добавляется скрытый указатель на таблицу виртуальных методов, а также генерируется специальный код, позволяющий осуществить выбор виртуального метода, подходящего для объекта данного типа во время исполнения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некоторый метод объявлен в базовом классе как виртуальный, то метод с тем же именем и с той же сигнатурой, автоматически становится виртуальным. Ключевое слово </a:t>
            </a:r>
            <a:r>
              <a:rPr lang="en-US" dirty="0" smtClean="0"/>
              <a:t>virtual </a:t>
            </a:r>
            <a:r>
              <a:rPr lang="ru-RU" dirty="0" smtClean="0"/>
              <a:t>при его описании указывать не обязательно.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Приведем еще раз правила определения и использования виртуальных методов:</a:t>
            </a:r>
          </a:p>
          <a:p>
            <a:pPr>
              <a:buNone/>
            </a:pPr>
            <a:r>
              <a:rPr lang="ru-RU" dirty="0" smtClean="0"/>
              <a:t>	• в производном классе нельзя переопределить метод, отличающийся только типом возвращаемого результата;</a:t>
            </a:r>
          </a:p>
          <a:p>
            <a:pPr>
              <a:buNone/>
            </a:pPr>
            <a:r>
              <a:rPr lang="ru-RU" dirty="0" smtClean="0"/>
              <a:t>	• виртуальный метод должен быть методом какого-нибудь класса, но не может быть статическим. Виртуальный метод может быть дружественным (?);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• если виртуальный метод не переопределен в производном классе, то при его вызове будет унаследован метод из ближайшего к нему базового класса;</a:t>
            </a:r>
          </a:p>
          <a:p>
            <a:pPr>
              <a:buNone/>
            </a:pPr>
            <a:r>
              <a:rPr lang="ru-RU" dirty="0" smtClean="0"/>
              <a:t>	• виртуальные методы наследуются;</a:t>
            </a:r>
          </a:p>
          <a:p>
            <a:pPr>
              <a:buNone/>
            </a:pPr>
            <a:r>
              <a:rPr lang="ru-RU" dirty="0" smtClean="0"/>
              <a:t>	• если виртуальный метод переопределен в производном классе, объекты этого класса могут получить доступ к методу базового класса через операцию доступа к области видимости. 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Рассмотрим пример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smtClean="0"/>
              <a:t>d;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smtClean="0"/>
              <a:t>f()</a:t>
            </a:r>
          </a:p>
          <a:p>
            <a:pPr>
              <a:buNone/>
            </a:pPr>
            <a:r>
              <a:rPr lang="ru-RU" dirty="0" smtClean="0"/>
              <a:t>	{ 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B::f()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 smtClean="0"/>
              <a:t>void f(int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ru-RU" dirty="0" smtClean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B::f(int)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smtClean="0"/>
              <a:t>f(int </a:t>
            </a:r>
            <a:r>
              <a:rPr lang="en-US" dirty="0" err="1" smtClean="0"/>
              <a:t>i</a:t>
            </a:r>
            <a:r>
              <a:rPr lang="en-US" dirty="0" smtClean="0"/>
              <a:t>, int j)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ru-RU" dirty="0" smtClean="0"/>
              <a:t> </a:t>
            </a:r>
            <a:r>
              <a:rPr lang="fr-FR" dirty="0" smtClean="0"/>
              <a:t>cout </a:t>
            </a:r>
            <a:r>
              <a:rPr lang="fr-FR" dirty="0" smtClean="0"/>
              <a:t>&lt;&lt; " Base::f(int, int) " &lt;&lt; endl</a:t>
            </a:r>
            <a:r>
              <a:rPr lang="fr-FR" dirty="0" smtClean="0"/>
              <a:t>;</a:t>
            </a:r>
            <a:r>
              <a:rPr lang="ru-RU" dirty="0" smtClean="0"/>
              <a:t>  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 1:</a:t>
            </a:r>
          </a:p>
          <a:p>
            <a:pPr>
              <a:buNone/>
            </a:pPr>
            <a:r>
              <a:rPr lang="en-US" dirty="0" smtClean="0"/>
              <a:t>class Deriv1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char </a:t>
            </a:r>
            <a:r>
              <a:rPr lang="en-US" dirty="0" smtClean="0"/>
              <a:t>d;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smtClean="0"/>
              <a:t>f</a:t>
            </a:r>
            <a:r>
              <a:rPr lang="en-US" dirty="0" smtClean="0"/>
              <a:t>()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	{ 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Deriv1::f()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 smtClean="0"/>
              <a:t>void f(int)</a:t>
            </a:r>
          </a:p>
          <a:p>
            <a:pPr>
              <a:buNone/>
            </a:pPr>
            <a:r>
              <a:rPr lang="ru-RU" dirty="0" smtClean="0"/>
              <a:t> 	{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&lt;&lt;" Deriv1::f(int)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 2:</a:t>
            </a:r>
          </a:p>
          <a:p>
            <a:pPr>
              <a:buNone/>
            </a:pPr>
            <a:r>
              <a:rPr lang="en-US" dirty="0" smtClean="0"/>
              <a:t>class Deriv2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smtClean="0"/>
              <a:t>f()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Deriv2:: f()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 smtClean="0"/>
              <a:t>void f(int)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&lt;&lt;" Deriv2::f(int)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Производный класс 12:</a:t>
            </a:r>
          </a:p>
          <a:p>
            <a:pPr>
              <a:buNone/>
            </a:pPr>
            <a:r>
              <a:rPr lang="en-US" dirty="0" smtClean="0"/>
              <a:t>class Deriv12 :public </a:t>
            </a:r>
            <a:r>
              <a:rPr lang="en-US" dirty="0" smtClean="0"/>
              <a:t>Deriv1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char </a:t>
            </a:r>
            <a:r>
              <a:rPr lang="en-US" dirty="0" smtClean="0"/>
              <a:t>d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Общая структура классов: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35896" y="2420888"/>
            <a:ext cx="151216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</a:t>
            </a:r>
          </a:p>
          <a:p>
            <a:pPr algn="ctr"/>
            <a:r>
              <a:rPr lang="en-US" dirty="0" smtClean="0"/>
              <a:t>f</a:t>
            </a:r>
            <a:r>
              <a:rPr lang="en-US" dirty="0" smtClean="0"/>
              <a:t>();</a:t>
            </a:r>
          </a:p>
          <a:p>
            <a:pPr algn="ctr"/>
            <a:r>
              <a:rPr lang="en-US" dirty="0" smtClean="0"/>
              <a:t>v</a:t>
            </a:r>
            <a:r>
              <a:rPr lang="en-US" dirty="0" smtClean="0"/>
              <a:t>irtual </a:t>
            </a:r>
            <a:r>
              <a:rPr lang="en-US" dirty="0" smtClean="0"/>
              <a:t>f</a:t>
            </a:r>
            <a:r>
              <a:rPr lang="en-US" dirty="0" smtClean="0"/>
              <a:t>(int);</a:t>
            </a:r>
          </a:p>
          <a:p>
            <a:pPr algn="ctr"/>
            <a:r>
              <a:rPr lang="en-US" dirty="0" smtClean="0"/>
              <a:t>f</a:t>
            </a:r>
            <a:r>
              <a:rPr lang="en-US" dirty="0" smtClean="0"/>
              <a:t>(</a:t>
            </a:r>
            <a:r>
              <a:rPr lang="en-US" dirty="0" err="1" smtClean="0"/>
              <a:t>int,int</a:t>
            </a:r>
            <a:r>
              <a:rPr lang="en-US" dirty="0" smtClean="0"/>
              <a:t>);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5013176"/>
            <a:ext cx="151216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Deriv12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3645024"/>
            <a:ext cx="151216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Deriv1</a:t>
            </a:r>
          </a:p>
          <a:p>
            <a:pPr algn="ctr"/>
            <a:r>
              <a:rPr lang="en-US" dirty="0" smtClean="0"/>
              <a:t>f</a:t>
            </a:r>
            <a:r>
              <a:rPr lang="en-US" dirty="0" smtClean="0"/>
              <a:t>1();</a:t>
            </a:r>
          </a:p>
          <a:p>
            <a:pPr algn="ctr"/>
            <a:r>
              <a:rPr lang="en-US" dirty="0" smtClean="0"/>
              <a:t>virtual f(int);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3573016"/>
            <a:ext cx="151216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eriv2</a:t>
            </a:r>
          </a:p>
          <a:p>
            <a:pPr algn="ctr"/>
            <a:r>
              <a:rPr lang="en-US" dirty="0" smtClean="0"/>
              <a:t>f</a:t>
            </a:r>
            <a:r>
              <a:rPr lang="en-US" dirty="0" smtClean="0"/>
              <a:t>();</a:t>
            </a:r>
          </a:p>
          <a:p>
            <a:pPr algn="ctr"/>
            <a:r>
              <a:rPr lang="en-US" dirty="0" smtClean="0"/>
              <a:t>v</a:t>
            </a:r>
            <a:r>
              <a:rPr lang="en-US" dirty="0" smtClean="0"/>
              <a:t>irtual f(int);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1"/>
            <a:endCxn id="6" idx="0"/>
          </p:cNvCxnSpPr>
          <p:nvPr/>
        </p:nvCxnSpPr>
        <p:spPr>
          <a:xfrm flipH="1">
            <a:off x="2159732" y="2996952"/>
            <a:ext cx="147616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3"/>
            <a:endCxn id="7" idx="0"/>
          </p:cNvCxnSpPr>
          <p:nvPr/>
        </p:nvCxnSpPr>
        <p:spPr>
          <a:xfrm>
            <a:off x="5148064" y="2996952"/>
            <a:ext cx="147616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2"/>
            <a:endCxn id="5" idx="0"/>
          </p:cNvCxnSpPr>
          <p:nvPr/>
        </p:nvCxnSpPr>
        <p:spPr>
          <a:xfrm>
            <a:off x="2159732" y="4653136"/>
            <a:ext cx="223224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 без изменений:</a:t>
            </a:r>
          </a:p>
          <a:p>
            <a:pPr>
              <a:buNone/>
            </a:pPr>
            <a:r>
              <a:rPr lang="en-US" dirty="0" smtClean="0"/>
              <a:t>class B : public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b;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B() : A(),b(0){};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B(int a, int </a:t>
            </a:r>
            <a:r>
              <a:rPr lang="en-US" dirty="0" err="1" smtClean="0"/>
              <a:t>i</a:t>
            </a:r>
            <a:r>
              <a:rPr lang="en-US" dirty="0" smtClean="0"/>
              <a:t>):A(a), b(</a:t>
            </a:r>
            <a:r>
              <a:rPr lang="en-US" dirty="0" err="1" smtClean="0"/>
              <a:t>i</a:t>
            </a:r>
            <a:r>
              <a:rPr lang="en-US" dirty="0" smtClean="0"/>
              <a:t>) 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 { </a:t>
            </a:r>
            <a:r>
              <a:rPr lang="en-US" dirty="0" err="1" smtClean="0"/>
              <a:t>cout</a:t>
            </a:r>
            <a:r>
              <a:rPr lang="en-US" dirty="0" smtClean="0"/>
              <a:t> &lt;&lt; " class B:  " &lt;&lt; b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Полиморфизм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И еще раз функция, получающая указатель на базовый класс: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(A *</a:t>
            </a:r>
            <a:r>
              <a:rPr lang="en-US" dirty="0" err="1" smtClean="0"/>
              <a:t>pA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*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&lt;B *&gt;(</a:t>
            </a:r>
            <a:r>
              <a:rPr lang="en-US" dirty="0" err="1" smtClean="0"/>
              <a:t>pA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</a:t>
            </a:r>
            <a:r>
              <a:rPr lang="en-US" dirty="0" err="1" smtClean="0"/>
              <a:t>pB</a:t>
            </a:r>
            <a:r>
              <a:rPr lang="en-US" dirty="0" smtClean="0"/>
              <a:t> == 0)</a:t>
            </a:r>
          </a:p>
          <a:p>
            <a:pPr>
              <a:buNone/>
            </a:pPr>
            <a:r>
              <a:rPr lang="ru-RU" dirty="0" smtClean="0"/>
              <a:t>		{</a:t>
            </a:r>
          </a:p>
          <a:p>
            <a:pPr>
              <a:buNone/>
            </a:pPr>
            <a:r>
              <a:rPr lang="ru-RU" dirty="0" smtClean="0"/>
              <a:t>			</a:t>
            </a:r>
            <a:r>
              <a:rPr lang="en-US" dirty="0" err="1" smtClean="0"/>
              <a:t>cout</a:t>
            </a:r>
            <a:r>
              <a:rPr lang="en-US" dirty="0" smtClean="0"/>
              <a:t> &lt;&lt; " Bad cast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	</a:t>
            </a:r>
            <a:r>
              <a:rPr lang="en-US" dirty="0" smtClean="0"/>
              <a:t>exit(-1);</a:t>
            </a:r>
          </a:p>
          <a:p>
            <a:pPr>
              <a:buNone/>
            </a:pPr>
            <a:r>
              <a:rPr lang="ru-RU" dirty="0" smtClean="0"/>
              <a:t>		}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else</a:t>
            </a:r>
            <a:r>
              <a:rPr lang="ru-RU" dirty="0" smtClean="0"/>
              <a:t>  </a:t>
            </a:r>
            <a:r>
              <a:rPr lang="en-US" dirty="0" err="1" smtClean="0"/>
              <a:t>pB</a:t>
            </a:r>
            <a:r>
              <a:rPr lang="en-US" dirty="0" smtClean="0"/>
              <a:t>-&gt;Out(); 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Заметим, что функция будет работать в случае, если ее параметр (указатель на базовый класс) будет инициализирован адресом объекта полного (производного) типа. То есть следующие вызовы приведут к успеху: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new B(2,100);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	а вызовы: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new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r>
              <a:rPr lang="ru-RU" dirty="0" smtClean="0"/>
              <a:t> - к аварийному завершению программы.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Обработка исключительных ситуаций при преобразовании</a:t>
            </a:r>
          </a:p>
          <a:p>
            <a:pPr>
              <a:buNone/>
            </a:pPr>
            <a:r>
              <a:rPr lang="ru-RU" dirty="0" smtClean="0"/>
              <a:t>Аварийное завершение процесса – не самый лучший способ решения проблемы. Преобразование можно сделать более корректным, если снабдить его обработчиком исключительных ситуаций.</a:t>
            </a:r>
          </a:p>
          <a:p>
            <a:pPr>
              <a:buNone/>
            </a:pPr>
            <a:r>
              <a:rPr lang="ru-RU" dirty="0" smtClean="0"/>
              <a:t>Рассмотрим пример.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~Base(){};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1006</Words>
  <Application>Microsoft Office PowerPoint</Application>
  <PresentationFormat>Экран (4:3)</PresentationFormat>
  <Paragraphs>376</Paragraphs>
  <Slides>50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1" baseType="lpstr">
      <vt:lpstr>Тема Office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  <vt:lpstr>Полиморфизм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Преобразования в иерархии классов</dc:title>
  <dc:creator>Игорь</dc:creator>
  <cp:lastModifiedBy>Игорь</cp:lastModifiedBy>
  <cp:revision>101</cp:revision>
  <dcterms:created xsi:type="dcterms:W3CDTF">2021-04-11T10:29:28Z</dcterms:created>
  <dcterms:modified xsi:type="dcterms:W3CDTF">2021-04-13T10:00:40Z</dcterms:modified>
</cp:coreProperties>
</file>