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9E37-39ED-4ECA-899F-E5EAC43F736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B012-603A-4166-9DA0-AFAFC1CDD1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9E37-39ED-4ECA-899F-E5EAC43F736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B012-603A-4166-9DA0-AFAFC1CDD1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9E37-39ED-4ECA-899F-E5EAC43F736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B012-603A-4166-9DA0-AFAFC1CDD1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9E37-39ED-4ECA-899F-E5EAC43F736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B012-603A-4166-9DA0-AFAFC1CDD1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9E37-39ED-4ECA-899F-E5EAC43F736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B012-603A-4166-9DA0-AFAFC1CDD1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9E37-39ED-4ECA-899F-E5EAC43F736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B012-603A-4166-9DA0-AFAFC1CDD1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9E37-39ED-4ECA-899F-E5EAC43F736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B012-603A-4166-9DA0-AFAFC1CDD1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9E37-39ED-4ECA-899F-E5EAC43F736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B012-603A-4166-9DA0-AFAFC1CDD1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9E37-39ED-4ECA-899F-E5EAC43F736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B012-603A-4166-9DA0-AFAFC1CDD1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9E37-39ED-4ECA-899F-E5EAC43F736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B012-603A-4166-9DA0-AFAFC1CDD1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B9E37-39ED-4ECA-899F-E5EAC43F736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CB012-603A-4166-9DA0-AFAFC1CDD1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B9E37-39ED-4ECA-899F-E5EAC43F7360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CB012-603A-4166-9DA0-AFAFC1CDD1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Порядок активизации конструкторов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Класс В:</a:t>
            </a:r>
          </a:p>
          <a:p>
            <a:pPr>
              <a:buNone/>
            </a:pPr>
            <a:r>
              <a:rPr lang="en-US" dirty="0"/>
              <a:t>class B :public A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b;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</a:t>
            </a:r>
            <a:r>
              <a:rPr lang="en-US" dirty="0"/>
              <a:t>():A(){};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B(int </a:t>
            </a:r>
            <a:r>
              <a:rPr lang="en-US" dirty="0" err="1"/>
              <a:t>arg</a:t>
            </a:r>
            <a:r>
              <a:rPr lang="en-US" dirty="0"/>
              <a:t>):b(</a:t>
            </a:r>
            <a:r>
              <a:rPr lang="en-US" dirty="0" err="1"/>
              <a:t>arg</a:t>
            </a:r>
            <a:r>
              <a:rPr lang="en-US" dirty="0"/>
              <a:t>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 { </a:t>
            </a:r>
            <a:r>
              <a:rPr lang="en-US" dirty="0" err="1"/>
              <a:t>cout</a:t>
            </a:r>
            <a:r>
              <a:rPr lang="en-US" dirty="0"/>
              <a:t> &lt;&lt; " B "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Класс С:</a:t>
            </a:r>
          </a:p>
          <a:p>
            <a:pPr>
              <a:buNone/>
            </a:pPr>
            <a:r>
              <a:rPr lang="en-US" dirty="0"/>
              <a:t>class C :public B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c;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</a:t>
            </a:r>
            <a:r>
              <a:rPr lang="en-US" dirty="0"/>
              <a:t>():B(){};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C(int </a:t>
            </a:r>
            <a:r>
              <a:rPr lang="en-US" dirty="0" err="1"/>
              <a:t>arg</a:t>
            </a:r>
            <a:r>
              <a:rPr lang="en-US" dirty="0"/>
              <a:t>):c(</a:t>
            </a:r>
            <a:r>
              <a:rPr lang="en-US" dirty="0" err="1"/>
              <a:t>arg</a:t>
            </a:r>
            <a:r>
              <a:rPr lang="en-US" dirty="0"/>
              <a:t>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 { </a:t>
            </a:r>
            <a:r>
              <a:rPr lang="en-US" dirty="0" err="1"/>
              <a:t>cout</a:t>
            </a:r>
            <a:r>
              <a:rPr lang="en-US" dirty="0"/>
              <a:t> &lt;&lt; " C "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Следующий код: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 </a:t>
            </a:r>
            <a:r>
              <a:rPr lang="en-US" dirty="0" err="1"/>
              <a:t>obj_C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obj_C.Out</a:t>
            </a:r>
            <a:r>
              <a:rPr lang="en-US" dirty="0" smtClean="0"/>
              <a:t>();</a:t>
            </a:r>
            <a:endParaRPr lang="ru-RU" dirty="0" smtClean="0"/>
          </a:p>
          <a:p>
            <a:pPr>
              <a:buNone/>
            </a:pPr>
            <a:r>
              <a:rPr lang="ru-RU" dirty="0"/>
              <a:t>п</a:t>
            </a:r>
            <a:r>
              <a:rPr lang="ru-RU" dirty="0" smtClean="0"/>
              <a:t>риведет к вызову функции </a:t>
            </a:r>
            <a:r>
              <a:rPr lang="en-US" dirty="0" smtClean="0"/>
              <a:t>Out()</a:t>
            </a:r>
            <a:r>
              <a:rPr lang="ru-RU" dirty="0" smtClean="0"/>
              <a:t> класса С, поскольку в данном случае она является доминирующей. Если в классе С функции с таким идентификатором не обнаруживается, поиск продолжается в ближайшем базовом классе. Итак до самого верха иерархии.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Обращение к функциям базовых классов допускается через соответствующий квалификатор, например: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obj_C.B</a:t>
            </a:r>
            <a:r>
              <a:rPr lang="en-US" dirty="0"/>
              <a:t>::Out();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obj_C.A</a:t>
            </a:r>
            <a:r>
              <a:rPr lang="en-US" dirty="0"/>
              <a:t>::Out</a:t>
            </a:r>
            <a:r>
              <a:rPr lang="en-US" dirty="0" smtClean="0"/>
              <a:t>();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Если в иерархии используются виртуальные методы, то один и тот же идентификатор может быть достигнут разными путями. 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Это представляет ошибочную ситуацию, если речь не идет о паре функций, из которых одна доминирует над другой, то есть находится в классе, производным от того, в котором находится другая функция. В этом случае принимается, что обращение происходит к доминирующей функции.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Полиморфные (виртуальные) функции</a:t>
            </a:r>
          </a:p>
          <a:p>
            <a:pPr>
              <a:buNone/>
            </a:pPr>
            <a:r>
              <a:rPr lang="ru-RU" dirty="0" smtClean="0"/>
              <a:t>Полиморфной функцией является каждая нестатическая составляющая функция класса, объявленная в теле класса со спецификатором </a:t>
            </a:r>
            <a:r>
              <a:rPr lang="en-US" dirty="0" smtClean="0">
                <a:solidFill>
                  <a:srgbClr val="FF0000"/>
                </a:solidFill>
              </a:rPr>
              <a:t>virtual</a:t>
            </a:r>
            <a:r>
              <a:rPr lang="ru-RU" dirty="0" smtClean="0"/>
              <a:t>, а также каждая функция такого же типа, содержащаяся в последовательности производных классов, которые происходят от данного класса.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Использование в объявлении класса хотя бы одной полиморфной функции приводит к расширению множества полей этого класса на скрытое идентификационное поле, а котором хранится информация о типе объекта данного класса. Обычно это поле содержит </a:t>
            </a:r>
            <a:r>
              <a:rPr lang="ru-RU" dirty="0" err="1" smtClean="0"/>
              <a:t>данное-указатель</a:t>
            </a:r>
            <a:r>
              <a:rPr lang="ru-RU" dirty="0" smtClean="0"/>
              <a:t> и резервируется для любого объекта принадлежащего данной иерархии.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Для дальнейших рассуждений рассмотрим пример использования виртуальных функций.</a:t>
            </a:r>
          </a:p>
          <a:p>
            <a:pPr>
              <a:buNone/>
            </a:pPr>
            <a:r>
              <a:rPr lang="ru-RU" dirty="0" smtClean="0"/>
              <a:t>Базовый класс </a:t>
            </a:r>
            <a:r>
              <a:rPr lang="en-US" dirty="0" smtClean="0"/>
              <a:t>Animal </a:t>
            </a:r>
            <a:r>
              <a:rPr lang="ru-RU" dirty="0" smtClean="0"/>
              <a:t>(животное):</a:t>
            </a:r>
          </a:p>
          <a:p>
            <a:pPr>
              <a:buNone/>
            </a:pPr>
            <a:r>
              <a:rPr lang="en-US" dirty="0"/>
              <a:t>class Animal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virtual </a:t>
            </a:r>
            <a:r>
              <a:rPr lang="en-US" dirty="0">
                <a:solidFill>
                  <a:srgbClr val="FF0000"/>
                </a:solidFill>
              </a:rPr>
              <a:t>void Out(){ </a:t>
            </a:r>
            <a:r>
              <a:rPr lang="en-US" dirty="0" err="1">
                <a:solidFill>
                  <a:srgbClr val="FF0000"/>
                </a:solidFill>
              </a:rPr>
              <a:t>cout</a:t>
            </a:r>
            <a:r>
              <a:rPr lang="en-US" dirty="0">
                <a:solidFill>
                  <a:srgbClr val="FF0000"/>
                </a:solidFill>
              </a:rPr>
              <a:t> &lt;&lt; " Animal " &lt;&lt; </a:t>
            </a:r>
            <a:r>
              <a:rPr lang="en-US" dirty="0" err="1">
                <a:solidFill>
                  <a:srgbClr val="FF0000"/>
                </a:solidFill>
              </a:rPr>
              <a:t>endl</a:t>
            </a:r>
            <a:r>
              <a:rPr lang="en-US" dirty="0">
                <a:solidFill>
                  <a:srgbClr val="FF0000"/>
                </a:solidFill>
              </a:rPr>
              <a:t>;}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От описанного класса порождены три класса:</a:t>
            </a:r>
          </a:p>
          <a:p>
            <a:pPr>
              <a:buNone/>
            </a:pPr>
            <a:r>
              <a:rPr lang="en-US" dirty="0" smtClean="0"/>
              <a:t>Mammal</a:t>
            </a:r>
            <a:r>
              <a:rPr lang="ru-RU" dirty="0" smtClean="0"/>
              <a:t> (млекопитающее), </a:t>
            </a:r>
            <a:r>
              <a:rPr lang="en-US" dirty="0" smtClean="0"/>
              <a:t>Bird</a:t>
            </a:r>
            <a:r>
              <a:rPr lang="ru-RU" dirty="0" smtClean="0"/>
              <a:t> (птица), </a:t>
            </a:r>
            <a:r>
              <a:rPr lang="en-US" dirty="0" smtClean="0"/>
              <a:t>Fish</a:t>
            </a:r>
            <a:r>
              <a:rPr lang="ru-RU" dirty="0" smtClean="0"/>
              <a:t> (рыба).</a:t>
            </a:r>
          </a:p>
          <a:p>
            <a:pPr>
              <a:buNone/>
            </a:pPr>
            <a:r>
              <a:rPr lang="en-US" dirty="0"/>
              <a:t>class Mammal :public Animal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Out(){ </a:t>
            </a:r>
            <a:r>
              <a:rPr lang="en-US" dirty="0" err="1"/>
              <a:t>cout</a:t>
            </a:r>
            <a:r>
              <a:rPr lang="en-US" dirty="0"/>
              <a:t> &lt;&lt; " Mammal " &lt;&lt; </a:t>
            </a:r>
            <a:r>
              <a:rPr lang="en-US" dirty="0" err="1"/>
              <a:t>endl</a:t>
            </a:r>
            <a:r>
              <a:rPr lang="en-US" dirty="0"/>
              <a:t>;}</a:t>
            </a:r>
          </a:p>
          <a:p>
            <a:pPr>
              <a:buNone/>
            </a:pPr>
            <a:r>
              <a:rPr lang="ru-RU" dirty="0" smtClean="0"/>
              <a:t>};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class Bird :public Animal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Out(){ </a:t>
            </a:r>
            <a:r>
              <a:rPr lang="en-US" dirty="0" err="1" smtClean="0"/>
              <a:t>cout</a:t>
            </a:r>
            <a:r>
              <a:rPr lang="en-US" dirty="0" smtClean="0"/>
              <a:t> &lt;&lt; " Bird " &lt;&lt; </a:t>
            </a:r>
            <a:r>
              <a:rPr lang="en-US" dirty="0" err="1" smtClean="0"/>
              <a:t>endl</a:t>
            </a:r>
            <a:r>
              <a:rPr lang="en-US" dirty="0" smtClean="0"/>
              <a:t>;}</a:t>
            </a:r>
            <a:endParaRPr lang="ru-RU" dirty="0" smtClean="0"/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r>
              <a:rPr lang="en-US" dirty="0"/>
              <a:t>class Fish :public Animal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Out(){ </a:t>
            </a:r>
            <a:r>
              <a:rPr lang="en-US" dirty="0" err="1"/>
              <a:t>cout</a:t>
            </a:r>
            <a:r>
              <a:rPr lang="en-US" dirty="0"/>
              <a:t> &lt;&lt; " Fish " &lt;&lt; </a:t>
            </a:r>
            <a:r>
              <a:rPr lang="en-US" dirty="0" err="1"/>
              <a:t>endl</a:t>
            </a:r>
            <a:r>
              <a:rPr lang="en-US" dirty="0"/>
              <a:t>;}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Порядок активизации конструкторов</a:t>
            </a:r>
          </a:p>
          <a:p>
            <a:pPr>
              <a:buNone/>
            </a:pPr>
            <a:r>
              <a:rPr lang="ru-RU" dirty="0" smtClean="0"/>
              <a:t>Мы уже знаем, что конструкторы базового класса не наследуются. Однако, при объявлении объекта производного класса в первую очередь вызываются конструкторы базовых классов. Кроме того, если в классе объявлены объектные поля, то вызываются и их конструкторы. Рассмотрим пример.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Несложно заметить, что во всех классах определена функция </a:t>
            </a:r>
            <a:r>
              <a:rPr lang="en-US" dirty="0" smtClean="0"/>
              <a:t>void Out()</a:t>
            </a:r>
            <a:r>
              <a:rPr lang="ru-RU" dirty="0" smtClean="0"/>
              <a:t>, причем в базовом классе </a:t>
            </a:r>
            <a:r>
              <a:rPr lang="en-US" dirty="0" smtClean="0"/>
              <a:t>Animal </a:t>
            </a:r>
            <a:r>
              <a:rPr lang="ru-RU" dirty="0" smtClean="0"/>
              <a:t> как виртуальная.</a:t>
            </a:r>
          </a:p>
          <a:p>
            <a:pPr>
              <a:buNone/>
            </a:pPr>
            <a:r>
              <a:rPr lang="ru-RU" dirty="0" smtClean="0"/>
              <a:t>Предположим, что некий пользователь данной иерархии задумал животное, относящееся к классу млекопитающих, птиц или рыб. А к какому классу именно, неизвестно. Задача – выяснить какое животное загадал пользователь.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unsigned short an = 0</a:t>
            </a:r>
            <a:r>
              <a:rPr lang="en-US" dirty="0" smtClean="0"/>
              <a:t>;</a:t>
            </a:r>
            <a:endParaRPr lang="ru-RU" dirty="0"/>
          </a:p>
          <a:p>
            <a:pPr>
              <a:buNone/>
            </a:pPr>
            <a:r>
              <a:rPr lang="en-US" dirty="0"/>
              <a:t>Animal *</a:t>
            </a:r>
            <a:r>
              <a:rPr lang="en-US" dirty="0" err="1"/>
              <a:t>ptr_animal</a:t>
            </a:r>
            <a:r>
              <a:rPr lang="en-US" dirty="0"/>
              <a:t>; </a:t>
            </a:r>
            <a:r>
              <a:rPr lang="en-US" dirty="0" smtClean="0"/>
              <a:t>	// </a:t>
            </a:r>
            <a:r>
              <a:rPr lang="ru-RU" dirty="0" smtClean="0"/>
              <a:t>указатель  на базовый класс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cout</a:t>
            </a:r>
            <a:r>
              <a:rPr lang="ru-RU" dirty="0" smtClean="0"/>
              <a:t> </a:t>
            </a:r>
            <a:r>
              <a:rPr lang="ru-RU" dirty="0"/>
              <a:t>&lt;&lt; " Введите число от 1 до 3; 1 - млекопитающее, 2 - птица, 3 - рыба " &lt;&lt; </a:t>
            </a:r>
            <a:r>
              <a:rPr lang="ru-RU" dirty="0" err="1"/>
              <a:t>endl</a:t>
            </a:r>
            <a:r>
              <a:rPr lang="ru-RU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cin</a:t>
            </a:r>
            <a:r>
              <a:rPr lang="en-US" dirty="0" smtClean="0"/>
              <a:t> </a:t>
            </a:r>
            <a:r>
              <a:rPr lang="en-US" dirty="0"/>
              <a:t>&gt;&gt; an;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switch(an)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case </a:t>
            </a:r>
            <a:r>
              <a:rPr lang="en-US" dirty="0"/>
              <a:t>1: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ptr_animal</a:t>
            </a:r>
            <a:r>
              <a:rPr lang="en-US" dirty="0" smtClean="0"/>
              <a:t> </a:t>
            </a:r>
            <a:r>
              <a:rPr lang="en-US" dirty="0"/>
              <a:t>= new Mammal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выбор млекопитающего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ptr_animal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&gt;Out(); </a:t>
            </a:r>
            <a:r>
              <a:rPr lang="en-US" dirty="0"/>
              <a:t>break;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case </a:t>
            </a:r>
            <a:r>
              <a:rPr lang="en-US" dirty="0"/>
              <a:t>2: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ptr_animal</a:t>
            </a:r>
            <a:r>
              <a:rPr lang="en-US" dirty="0" smtClean="0"/>
              <a:t> </a:t>
            </a:r>
            <a:r>
              <a:rPr lang="en-US" dirty="0"/>
              <a:t>= new Bird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// </a:t>
            </a:r>
            <a:r>
              <a:rPr lang="ru-RU" dirty="0" smtClean="0"/>
              <a:t>выбор птицы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ptr_animal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&gt;Out(); </a:t>
            </a:r>
            <a:r>
              <a:rPr lang="en-US" dirty="0"/>
              <a:t>break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	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case </a:t>
            </a:r>
            <a:r>
              <a:rPr lang="en-US" dirty="0"/>
              <a:t>3: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ptr_animal</a:t>
            </a:r>
            <a:r>
              <a:rPr lang="en-US" dirty="0" smtClean="0"/>
              <a:t> </a:t>
            </a:r>
            <a:r>
              <a:rPr lang="en-US" dirty="0"/>
              <a:t>= new Fish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// </a:t>
            </a:r>
            <a:r>
              <a:rPr lang="ru-RU" dirty="0" smtClean="0"/>
              <a:t>выбор рыбы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ptr_animal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&gt;Out(); </a:t>
            </a:r>
            <a:r>
              <a:rPr lang="en-US" dirty="0"/>
              <a:t>break;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default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</a:t>
            </a:r>
            <a:r>
              <a:rPr lang="ru-RU" dirty="0" smtClean="0"/>
              <a:t>Ошибка ввода! </a:t>
            </a:r>
            <a:r>
              <a:rPr lang="ru-RU" dirty="0"/>
              <a:t>" &lt;&lt; </a:t>
            </a:r>
            <a:r>
              <a:rPr lang="en-US" dirty="0" err="1"/>
              <a:t>endl</a:t>
            </a:r>
            <a:r>
              <a:rPr lang="en-US" dirty="0"/>
              <a:t>; break;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Особенностью данной программы является то, что одно и то же выражение (оператор) </a:t>
            </a:r>
            <a:r>
              <a:rPr lang="en-US" dirty="0" err="1" smtClean="0">
                <a:solidFill>
                  <a:srgbClr val="FF0000"/>
                </a:solidFill>
              </a:rPr>
              <a:t>ptr_animal</a:t>
            </a:r>
            <a:r>
              <a:rPr lang="en-US" dirty="0" smtClean="0">
                <a:solidFill>
                  <a:srgbClr val="FF0000"/>
                </a:solidFill>
              </a:rPr>
              <a:t>-&gt;Out();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приведет к различной реакции программы, в зависимости от данных введенных пользователем.</a:t>
            </a:r>
          </a:p>
          <a:p>
            <a:pPr>
              <a:buNone/>
            </a:pPr>
            <a:r>
              <a:rPr lang="ru-RU" dirty="0" smtClean="0"/>
              <a:t>Данное свойство в ООП называется полиморфизмом, то есть каждый объект некоторой иерархии реагирует сообразно своему типу.</a:t>
            </a:r>
          </a:p>
          <a:p>
            <a:pPr>
              <a:buNone/>
            </a:pPr>
            <a:r>
              <a:rPr lang="ru-RU" dirty="0" smtClean="0"/>
              <a:t>В С++ полиморфизм реализуется средствами виртуальных (полиморфных) функций.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Правила описания и использования виртуальных методов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• если в базовом классе метод определен как виртуальный, метод, определенный в производном классе с тем же набором параметров, автоматически становится виртуальным. Метод с другим набором параметров – обычным;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	• виртуальные методы наследуются, то есть переопределять их в производных классах требуется  только при необходимости задать отличающиеся действия. Права доступа при переопределении изменить нельзя;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• если виртуальный метод переопределен в производном классе, объекты данного класса могут получить доступ к методу базового класса обычным способом;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• виртуальный метод не может быть объявлен со спецификатором </a:t>
            </a:r>
            <a:r>
              <a:rPr lang="en-US" dirty="0" smtClean="0"/>
              <a:t>static</a:t>
            </a:r>
            <a:r>
              <a:rPr lang="ru-RU" dirty="0" smtClean="0"/>
              <a:t>, но может быть объявлен как дружественный;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• если в классе введен виртуальный метод, то он может быть определен как «чисто виртуальный».</a:t>
            </a:r>
          </a:p>
          <a:p>
            <a:pPr>
              <a:buNone/>
            </a:pPr>
            <a:r>
              <a:rPr lang="ru-RU" dirty="0" smtClean="0"/>
              <a:t>Чисто виртуальный метод содержит признак = 0 вместо тела метода, например, метод</a:t>
            </a:r>
            <a:endParaRPr lang="ru-RU" dirty="0"/>
          </a:p>
          <a:p>
            <a:pPr>
              <a:buNone/>
            </a:pPr>
            <a:r>
              <a:rPr lang="en-US" dirty="0"/>
              <a:t>virtual void Out() = 0</a:t>
            </a:r>
            <a:r>
              <a:rPr lang="en-US" dirty="0" smtClean="0"/>
              <a:t>;</a:t>
            </a:r>
            <a:r>
              <a:rPr lang="ru-RU" dirty="0" smtClean="0"/>
              <a:t> класса </a:t>
            </a:r>
            <a:r>
              <a:rPr lang="en-US" dirty="0" smtClean="0"/>
              <a:t>Animal</a:t>
            </a:r>
            <a:r>
              <a:rPr lang="ru-RU" dirty="0" smtClean="0"/>
              <a:t>.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Класс содержащий чисто виртуальный метод в дальнейшем будем называть абстрактным классом.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Механизм раннего и позднего связывания</a:t>
            </a:r>
            <a:endParaRPr lang="en-US" b="1" dirty="0" smtClean="0"/>
          </a:p>
          <a:p>
            <a:pPr>
              <a:buNone/>
            </a:pPr>
            <a:r>
              <a:rPr lang="ru-RU" dirty="0" smtClean="0"/>
              <a:t>Для каждого класса (не объекта!), содержащего хотя бы один виртуальный метод, компилятор строит </a:t>
            </a:r>
            <a:r>
              <a:rPr lang="ru-RU" i="1" dirty="0" smtClean="0"/>
              <a:t>таблицу виртуальных методов</a:t>
            </a:r>
            <a:r>
              <a:rPr lang="ru-RU" dirty="0" smtClean="0"/>
              <a:t> (</a:t>
            </a:r>
            <a:r>
              <a:rPr lang="en-US" dirty="0" err="1" smtClean="0"/>
              <a:t>vtbl</a:t>
            </a:r>
            <a:r>
              <a:rPr lang="ru-RU" dirty="0" smtClean="0"/>
              <a:t>), в которой для каждого виртуального метода записан его адрес в ячейке памяти.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 dirty="0" err="1"/>
              <a:t>Str</a:t>
            </a:r>
            <a:endParaRPr lang="en-US" dirty="0"/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char </a:t>
            </a:r>
            <a:r>
              <a:rPr lang="en-US" dirty="0" err="1"/>
              <a:t>str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Str</a:t>
            </a:r>
            <a:r>
              <a:rPr lang="en-US" dirty="0"/>
              <a:t>(){ </a:t>
            </a:r>
            <a:r>
              <a:rPr lang="en-US" dirty="0" err="1"/>
              <a:t>cout</a:t>
            </a:r>
            <a:r>
              <a:rPr lang="en-US" dirty="0"/>
              <a:t> &lt;&lt; " </a:t>
            </a:r>
            <a:r>
              <a:rPr lang="ru-RU" dirty="0"/>
              <a:t>структура </a:t>
            </a:r>
            <a:r>
              <a:rPr lang="en-US" dirty="0" err="1"/>
              <a:t>Str</a:t>
            </a:r>
            <a:r>
              <a:rPr lang="en-US" dirty="0"/>
              <a:t> "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Str</a:t>
            </a:r>
            <a:r>
              <a:rPr lang="en-US" dirty="0" smtClean="0"/>
              <a:t>(char </a:t>
            </a:r>
            <a:r>
              <a:rPr lang="en-US" dirty="0"/>
              <a:t>s):</a:t>
            </a:r>
            <a:r>
              <a:rPr lang="en-US" dirty="0" err="1"/>
              <a:t>str</a:t>
            </a:r>
            <a:r>
              <a:rPr lang="en-US" dirty="0"/>
              <a:t>(s){ </a:t>
            </a:r>
            <a:r>
              <a:rPr lang="en-US" dirty="0" err="1"/>
              <a:t>cout</a:t>
            </a:r>
            <a:r>
              <a:rPr lang="en-US" dirty="0"/>
              <a:t> &lt;&lt; " </a:t>
            </a:r>
            <a:r>
              <a:rPr lang="ru-RU" dirty="0"/>
              <a:t>структура </a:t>
            </a:r>
            <a:r>
              <a:rPr lang="en-US" dirty="0" err="1"/>
              <a:t>Str</a:t>
            </a:r>
            <a:r>
              <a:rPr lang="en-US" dirty="0"/>
              <a:t> = s "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ru-RU" dirty="0" smtClean="0"/>
              <a:t>Эта структура будет выступать в качестве объектного поля одного из классов.</a:t>
            </a:r>
            <a:endParaRPr lang="ru-RU" dirty="0"/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Адреса расположены в порядке их описания в классах. Адрес любого виртуального метода имеет в </a:t>
            </a:r>
            <a:r>
              <a:rPr lang="en-US" dirty="0" err="1" smtClean="0"/>
              <a:t>vtbl</a:t>
            </a:r>
            <a:r>
              <a:rPr lang="ru-RU" dirty="0" smtClean="0"/>
              <a:t> одно и то же смешение для каждого класса в пределах всей иерархии.</a:t>
            </a:r>
          </a:p>
          <a:p>
            <a:pPr>
              <a:buNone/>
            </a:pPr>
            <a:r>
              <a:rPr lang="ru-RU" dirty="0" smtClean="0"/>
              <a:t>Каждый объект содержит скрытое дополнительное поле (наравне с указателем </a:t>
            </a:r>
            <a:r>
              <a:rPr lang="en-US" dirty="0" smtClean="0"/>
              <a:t>this)</a:t>
            </a:r>
            <a:r>
              <a:rPr lang="ru-RU" dirty="0" smtClean="0"/>
              <a:t> ссылки на </a:t>
            </a:r>
            <a:r>
              <a:rPr lang="en-US" dirty="0" err="1" smtClean="0"/>
              <a:t>vtbl</a:t>
            </a:r>
            <a:r>
              <a:rPr lang="ru-RU" dirty="0" smtClean="0"/>
              <a:t> своего класса, обычно именуемым </a:t>
            </a:r>
            <a:r>
              <a:rPr lang="en-US" dirty="0" err="1" smtClean="0"/>
              <a:t>vptr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Указатель </a:t>
            </a:r>
            <a:r>
              <a:rPr lang="en-US" dirty="0" err="1" smtClean="0"/>
              <a:t>vptr</a:t>
            </a:r>
            <a:r>
              <a:rPr lang="ru-RU" dirty="0" smtClean="0"/>
              <a:t> инициализируется конструктором соответствующего класса при создании объекта.</a:t>
            </a:r>
          </a:p>
          <a:p>
            <a:pPr>
              <a:buNone/>
            </a:pPr>
            <a:r>
              <a:rPr lang="ru-RU" dirty="0" smtClean="0"/>
              <a:t>На этапе компиляции ссылки на виртуальные методы заменяются на обращения к </a:t>
            </a:r>
            <a:r>
              <a:rPr lang="en-US" dirty="0" err="1" smtClean="0"/>
              <a:t>vtbl</a:t>
            </a:r>
            <a:r>
              <a:rPr lang="ru-RU" dirty="0" smtClean="0"/>
              <a:t> через </a:t>
            </a:r>
            <a:r>
              <a:rPr lang="en-US" dirty="0" err="1" smtClean="0"/>
              <a:t>vptr</a:t>
            </a:r>
            <a:r>
              <a:rPr lang="ru-RU" dirty="0" smtClean="0"/>
              <a:t>, а на этапе выполнения в момент обращения к методу его адрес выбирается из таблицы.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Таким образом, вызов виртуального метода или функции, в отличие от обычных методов, выполняется через дополнительный этап получения адреса. Это несколько замедляет выполнение программы, но существенно повышает ее гибкость.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Рекомендуется определять виртуальными деструкторы класса для того, чтобы гарантировать правильное освобождение памяти из-под динамического объекта, поскольку в этом случае в любой момент времени будет выбран деструктор фактического объекта.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Не существует жестких правил по которым следует делать метод виртуальным, они скорее рекомендательные.</a:t>
            </a:r>
          </a:p>
          <a:p>
            <a:pPr>
              <a:buNone/>
            </a:pPr>
            <a:r>
              <a:rPr lang="ru-RU" dirty="0" smtClean="0"/>
              <a:t>Обычно объявляются виртуальными те методы базового класса, которые будут переопределены в производных.</a:t>
            </a:r>
          </a:p>
          <a:p>
            <a:pPr>
              <a:buNone/>
            </a:pPr>
            <a:r>
              <a:rPr lang="ru-RU" dirty="0" smtClean="0"/>
              <a:t>Рассмотрим пример иерархии классов и попытаемся определить содержимое </a:t>
            </a:r>
            <a:r>
              <a:rPr lang="en-US" dirty="0" err="1" smtClean="0"/>
              <a:t>vptr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27784" y="2060848"/>
            <a:ext cx="187220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smtClean="0"/>
              <a:t>class A</a:t>
            </a:r>
          </a:p>
          <a:p>
            <a:r>
              <a:rPr lang="en-US" dirty="0" smtClean="0"/>
              <a:t>virtual void f1();</a:t>
            </a:r>
          </a:p>
          <a:p>
            <a:r>
              <a:rPr lang="en-US" dirty="0" smtClean="0"/>
              <a:t>virtual void f2();</a:t>
            </a:r>
          </a:p>
          <a:p>
            <a:pPr algn="ctr"/>
            <a:endParaRPr lang="en-US" dirty="0" smtClean="0"/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627784" y="4005064"/>
            <a:ext cx="187220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class B</a:t>
            </a:r>
          </a:p>
          <a:p>
            <a:pPr algn="ctr"/>
            <a:r>
              <a:rPr lang="en-US" dirty="0" smtClean="0"/>
              <a:t>void f1() override;</a:t>
            </a:r>
          </a:p>
          <a:p>
            <a:pPr algn="ctr"/>
            <a:endParaRPr lang="ru-RU" dirty="0"/>
          </a:p>
        </p:txBody>
      </p:sp>
      <p:cxnSp>
        <p:nvCxnSpPr>
          <p:cNvPr id="7" name="Прямая со стрелкой 6"/>
          <p:cNvCxnSpPr>
            <a:stCxn id="4" idx="2"/>
            <a:endCxn id="5" idx="0"/>
          </p:cNvCxnSpPr>
          <p:nvPr/>
        </p:nvCxnSpPr>
        <p:spPr>
          <a:xfrm>
            <a:off x="3563888" y="3284984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Определение классов.</a:t>
            </a:r>
          </a:p>
          <a:p>
            <a:pPr>
              <a:buNone/>
            </a:pPr>
            <a:r>
              <a:rPr lang="ru-RU" dirty="0" smtClean="0"/>
              <a:t>Базовый класс:</a:t>
            </a:r>
          </a:p>
          <a:p>
            <a:pPr>
              <a:buNone/>
            </a:pPr>
            <a:r>
              <a:rPr lang="en-US" dirty="0" smtClean="0"/>
              <a:t>class A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void f1();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void f2();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typedef</a:t>
            </a:r>
            <a:r>
              <a:rPr lang="en-US" dirty="0" smtClean="0"/>
              <a:t> void (A:: *VTBL_A)();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pt-BR" dirty="0" smtClean="0"/>
              <a:t>VTBL_A vtbl_A[] = {&amp;A::f1, &amp;A::f2};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A::A()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&lt;&lt; &amp;</a:t>
            </a:r>
            <a:r>
              <a:rPr lang="en-US" dirty="0" err="1" smtClean="0"/>
              <a:t>vtbl_A</a:t>
            </a:r>
            <a:r>
              <a:rPr lang="en-US" dirty="0" smtClean="0"/>
              <a:t>[0] &lt;&lt; ' ' &lt;&lt; &amp;</a:t>
            </a:r>
            <a:r>
              <a:rPr lang="en-US" dirty="0" err="1" smtClean="0"/>
              <a:t>vtbl_A</a:t>
            </a:r>
            <a:r>
              <a:rPr lang="en-US" dirty="0" smtClean="0"/>
              <a:t>[1]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A::f1() { 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Функция </a:t>
            </a:r>
            <a:r>
              <a:rPr lang="en-US" dirty="0" smtClean="0"/>
              <a:t>f1 </a:t>
            </a:r>
            <a:r>
              <a:rPr lang="ru-RU" dirty="0" smtClean="0"/>
              <a:t>класса </a:t>
            </a:r>
            <a:r>
              <a:rPr lang="en-US" dirty="0" smtClean="0"/>
              <a:t>A" &lt;&lt; </a:t>
            </a:r>
            <a:r>
              <a:rPr lang="en-US" dirty="0" err="1" smtClean="0"/>
              <a:t>endl</a:t>
            </a:r>
            <a:r>
              <a:rPr lang="en-US" dirty="0" smtClean="0"/>
              <a:t>; 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A::f2() { 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Функция </a:t>
            </a:r>
            <a:r>
              <a:rPr lang="en-US" dirty="0" smtClean="0"/>
              <a:t>f2 </a:t>
            </a:r>
            <a:r>
              <a:rPr lang="ru-RU" dirty="0" smtClean="0"/>
              <a:t>класса </a:t>
            </a:r>
            <a:r>
              <a:rPr lang="en-US" dirty="0" smtClean="0"/>
              <a:t>A" &lt;&lt; </a:t>
            </a:r>
            <a:r>
              <a:rPr lang="en-US" dirty="0" err="1" smtClean="0"/>
              <a:t>endl</a:t>
            </a:r>
            <a:r>
              <a:rPr lang="en-US" dirty="0" smtClean="0"/>
              <a:t>; }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 smtClean="0"/>
              <a:t>class B :public A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f1() override;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B::f1() { 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Функция </a:t>
            </a:r>
            <a:r>
              <a:rPr lang="en-US" dirty="0" smtClean="0"/>
              <a:t>f1 </a:t>
            </a:r>
            <a:r>
              <a:rPr lang="ru-RU" dirty="0" smtClean="0"/>
              <a:t>класса </a:t>
            </a:r>
            <a:r>
              <a:rPr lang="en-US" dirty="0" smtClean="0"/>
              <a:t>B" &lt;&lt; </a:t>
            </a:r>
            <a:r>
              <a:rPr lang="en-US" dirty="0" err="1" smtClean="0"/>
              <a:t>endl</a:t>
            </a:r>
            <a:r>
              <a:rPr lang="en-US" dirty="0" smtClean="0"/>
              <a:t>; } 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typedef</a:t>
            </a:r>
            <a:r>
              <a:rPr lang="en-US" dirty="0" smtClean="0"/>
              <a:t> void (B:: *VTBL_B[])();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VTBL_B </a:t>
            </a:r>
            <a:r>
              <a:rPr lang="en-US" dirty="0" err="1" smtClean="0"/>
              <a:t>vtbl_B</a:t>
            </a:r>
            <a:r>
              <a:rPr lang="en-US" dirty="0" smtClean="0"/>
              <a:t> = {&amp;B::f1, &amp;A::f2};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B::B()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&amp;</a:t>
            </a:r>
            <a:r>
              <a:rPr lang="en-US" dirty="0" err="1" smtClean="0"/>
              <a:t>vtbl_B</a:t>
            </a:r>
            <a:r>
              <a:rPr lang="en-US" dirty="0" smtClean="0"/>
              <a:t>[0] &lt;&lt; ' ' &lt;&lt; &amp;</a:t>
            </a:r>
            <a:r>
              <a:rPr lang="en-US" dirty="0" err="1" smtClean="0"/>
              <a:t>vtbl_B</a:t>
            </a:r>
            <a:r>
              <a:rPr lang="en-US" dirty="0" smtClean="0"/>
              <a:t>[1]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Базовый класс:</a:t>
            </a:r>
          </a:p>
          <a:p>
            <a:pPr>
              <a:buNone/>
            </a:pPr>
            <a:r>
              <a:rPr lang="en-US" dirty="0"/>
              <a:t>class Base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protected: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base;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Str</a:t>
            </a:r>
            <a:r>
              <a:rPr lang="en-US" dirty="0" smtClean="0"/>
              <a:t> </a:t>
            </a:r>
            <a:r>
              <a:rPr lang="en-US" dirty="0"/>
              <a:t>s</a:t>
            </a:r>
            <a:r>
              <a:rPr lang="en-US" dirty="0" smtClean="0"/>
              <a:t>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объектное поле базового класса</a:t>
            </a:r>
            <a:endParaRPr lang="en-US" dirty="0"/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</a:t>
            </a:r>
            <a:r>
              <a:rPr lang="en-US" dirty="0"/>
              <a:t>() :s('0</a:t>
            </a:r>
            <a:r>
              <a:rPr lang="en-US" dirty="0" smtClean="0"/>
              <a:t>') { </a:t>
            </a:r>
            <a:r>
              <a:rPr lang="en-US" dirty="0" err="1"/>
              <a:t>cout</a:t>
            </a:r>
            <a:r>
              <a:rPr lang="en-US" dirty="0"/>
              <a:t> &lt;&lt;" </a:t>
            </a:r>
            <a:r>
              <a:rPr lang="ru-RU" dirty="0"/>
              <a:t>класс </a:t>
            </a:r>
            <a:r>
              <a:rPr lang="en-US" dirty="0"/>
              <a:t>Base " &lt;&lt; </a:t>
            </a:r>
            <a:r>
              <a:rPr lang="en-US" dirty="0" err="1"/>
              <a:t>endl</a:t>
            </a:r>
            <a:r>
              <a:rPr lang="en-US" dirty="0"/>
              <a:t>; 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Base(char </a:t>
            </a:r>
            <a:r>
              <a:rPr lang="en-US" dirty="0"/>
              <a:t>c, int b):s(c), base(b) </a:t>
            </a:r>
            <a:endParaRPr lang="ru-RU" dirty="0" smtClean="0"/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{ </a:t>
            </a:r>
            <a:r>
              <a:rPr lang="en-US" dirty="0" err="1"/>
              <a:t>cout</a:t>
            </a:r>
            <a:r>
              <a:rPr lang="en-US" dirty="0"/>
              <a:t> &lt;&lt;" </a:t>
            </a:r>
            <a:r>
              <a:rPr lang="ru-RU" dirty="0"/>
              <a:t>класс </a:t>
            </a:r>
            <a:r>
              <a:rPr lang="en-US" dirty="0"/>
              <a:t>Base = b "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Вызов </a:t>
            </a:r>
            <a:r>
              <a:rPr lang="en-US" dirty="0" smtClean="0"/>
              <a:t>A *</a:t>
            </a:r>
            <a:r>
              <a:rPr lang="en-US" dirty="0" err="1" smtClean="0"/>
              <a:t>ptr_A</a:t>
            </a:r>
            <a:r>
              <a:rPr lang="en-US" dirty="0" smtClean="0"/>
              <a:t> = new B;</a:t>
            </a:r>
            <a:r>
              <a:rPr lang="ru-RU" dirty="0" smtClean="0"/>
              <a:t> породит таблицу виртуальных методов и распечатает ее содержимое.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Схематически указатели на виртуальные таблицы можно представит следующим образом: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3568" y="1700808"/>
          <a:ext cx="187220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class A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</a:t>
                      </a:r>
                      <a:r>
                        <a:rPr lang="en-US" dirty="0" err="1" smtClean="0"/>
                        <a:t>vtbl_A</a:t>
                      </a:r>
                      <a:r>
                        <a:rPr lang="en-US" dirty="0" smtClean="0"/>
                        <a:t>  *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83568" y="2708920"/>
          <a:ext cx="194421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</a:t>
                      </a:r>
                      <a:r>
                        <a:rPr lang="en-US" dirty="0" err="1" smtClean="0"/>
                        <a:t>vtbl_A</a:t>
                      </a:r>
                      <a:r>
                        <a:rPr lang="en-US" dirty="0" smtClean="0"/>
                        <a:t> 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f1();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f2();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1619672" y="2420888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55576" y="4221088"/>
          <a:ext cx="194421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class B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</a:t>
                      </a:r>
                      <a:r>
                        <a:rPr lang="en-US" dirty="0" err="1" smtClean="0"/>
                        <a:t>vtbl_B</a:t>
                      </a:r>
                      <a:r>
                        <a:rPr lang="en-US" dirty="0" smtClean="0"/>
                        <a:t> *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755576" y="5229200"/>
          <a:ext cx="1944216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</a:t>
                      </a:r>
                      <a:r>
                        <a:rPr lang="en-US" dirty="0" err="1" smtClean="0"/>
                        <a:t>vtbl_B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     </a:t>
                      </a:r>
                      <a:r>
                        <a:rPr lang="en-US" dirty="0" smtClean="0"/>
                        <a:t>f1() override;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f2();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Прямая со стрелкой 10"/>
          <p:cNvCxnSpPr/>
          <p:nvPr/>
        </p:nvCxnSpPr>
        <p:spPr>
          <a:xfrm>
            <a:off x="1691680" y="4941168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4932040" y="2132856"/>
          <a:ext cx="189587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587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A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f1():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4932040" y="3212976"/>
          <a:ext cx="194421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A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f2();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Таблица 13"/>
          <p:cNvGraphicFramePr>
            <a:graphicFrameLocks noGrp="1"/>
          </p:cNvGraphicFramePr>
          <p:nvPr/>
        </p:nvGraphicFramePr>
        <p:xfrm>
          <a:off x="5004048" y="4725144"/>
          <a:ext cx="187220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0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B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f1();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8" name="Прямая со стрелкой 17"/>
          <p:cNvCxnSpPr/>
          <p:nvPr/>
        </p:nvCxnSpPr>
        <p:spPr>
          <a:xfrm flipV="1">
            <a:off x="2267744" y="2348880"/>
            <a:ext cx="2664296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2267744" y="3356992"/>
            <a:ext cx="2664296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2411760" y="4941168"/>
            <a:ext cx="2592288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2411760" y="3429000"/>
            <a:ext cx="2520280" cy="2664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Попробуйте другие варианты данной программы, 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en-US" dirty="0" smtClean="0"/>
              <a:t>A *</a:t>
            </a:r>
            <a:r>
              <a:rPr lang="en-US" dirty="0" err="1" smtClean="0"/>
              <a:t>ptr_A</a:t>
            </a:r>
            <a:r>
              <a:rPr lang="en-US" dirty="0" smtClean="0"/>
              <a:t> = new A;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en-US" dirty="0" smtClean="0"/>
              <a:t>B *</a:t>
            </a:r>
            <a:r>
              <a:rPr lang="en-US" dirty="0" err="1" smtClean="0"/>
              <a:t>ptr_B</a:t>
            </a:r>
            <a:r>
              <a:rPr lang="en-US" dirty="0" smtClean="0"/>
              <a:t> = new B;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</a:t>
            </a:r>
            <a:r>
              <a:rPr lang="en-US" dirty="0" smtClean="0"/>
              <a:t>*</a:t>
            </a:r>
            <a:r>
              <a:rPr lang="en-US" dirty="0" err="1" smtClean="0"/>
              <a:t>ptr_A</a:t>
            </a:r>
            <a:r>
              <a:rPr lang="en-US" dirty="0" smtClean="0"/>
              <a:t> = new B;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 smtClean="0"/>
              <a:t>&lt;&lt; " VPTR_A: " &lt;&lt; </a:t>
            </a:r>
            <a:r>
              <a:rPr lang="en-US" dirty="0" err="1" smtClean="0"/>
              <a:t>vpf_A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ru-RU" dirty="0" smtClean="0"/>
              <a:t> указатель </a:t>
            </a:r>
            <a:r>
              <a:rPr lang="en-US" dirty="0" smtClean="0"/>
              <a:t> </a:t>
            </a:r>
            <a:r>
              <a:rPr lang="en-US" dirty="0" err="1" smtClean="0"/>
              <a:t>vptr</a:t>
            </a:r>
            <a:r>
              <a:rPr lang="en-US" dirty="0" smtClean="0"/>
              <a:t> </a:t>
            </a:r>
            <a:r>
              <a:rPr lang="ru-RU" dirty="0" smtClean="0"/>
              <a:t>класса А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 smtClean="0"/>
              <a:t>&lt;&lt; " VPTR_B: " &lt;&lt; </a:t>
            </a:r>
            <a:r>
              <a:rPr lang="en-US" dirty="0" err="1" smtClean="0"/>
              <a:t>vpf_B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ru-RU" dirty="0" smtClean="0"/>
              <a:t> </a:t>
            </a:r>
            <a:r>
              <a:rPr lang="ru-RU" dirty="0" smtClean="0"/>
              <a:t>указатель </a:t>
            </a:r>
            <a:r>
              <a:rPr lang="en-US" dirty="0" smtClean="0"/>
              <a:t> </a:t>
            </a:r>
            <a:r>
              <a:rPr lang="en-US" dirty="0" err="1" smtClean="0"/>
              <a:t>vptr</a:t>
            </a:r>
            <a:r>
              <a:rPr lang="en-US" dirty="0" smtClean="0"/>
              <a:t> </a:t>
            </a:r>
            <a:r>
              <a:rPr lang="ru-RU" dirty="0" smtClean="0"/>
              <a:t>класса </a:t>
            </a:r>
            <a:r>
              <a:rPr lang="en-US" dirty="0" smtClean="0"/>
              <a:t>B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/>
              <a:t>class Derived :public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</a:t>
            </a:r>
            <a:r>
              <a:rPr lang="en-US" dirty="0" err="1" smtClean="0"/>
              <a:t>der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</a:t>
            </a:r>
            <a:r>
              <a:rPr lang="en-US" dirty="0"/>
              <a:t>(): Base('0', 0</a:t>
            </a:r>
            <a:r>
              <a:rPr lang="en-US" dirty="0" smtClean="0"/>
              <a:t>)</a:t>
            </a:r>
            <a:endParaRPr lang="ru-RU" dirty="0" smtClean="0"/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{ </a:t>
            </a:r>
            <a:r>
              <a:rPr lang="en-US" dirty="0" err="1"/>
              <a:t>cout</a:t>
            </a:r>
            <a:r>
              <a:rPr lang="en-US" dirty="0"/>
              <a:t> &lt;&lt; " </a:t>
            </a:r>
            <a:r>
              <a:rPr lang="ru-RU" dirty="0"/>
              <a:t>класс </a:t>
            </a:r>
            <a:r>
              <a:rPr lang="en-US" dirty="0"/>
              <a:t>Derived "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Derived(char </a:t>
            </a:r>
            <a:r>
              <a:rPr lang="en-US" dirty="0"/>
              <a:t>c, int b, double d): Base(c, b), </a:t>
            </a:r>
            <a:r>
              <a:rPr lang="en-US" dirty="0" err="1"/>
              <a:t>der</a:t>
            </a:r>
            <a:r>
              <a:rPr lang="en-US" dirty="0"/>
              <a:t>(d)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{ </a:t>
            </a:r>
            <a:r>
              <a:rPr lang="en-US" dirty="0" err="1"/>
              <a:t>cout</a:t>
            </a:r>
            <a:r>
              <a:rPr lang="en-US" dirty="0"/>
              <a:t> &lt;&lt; " </a:t>
            </a:r>
            <a:r>
              <a:rPr lang="ru-RU" dirty="0"/>
              <a:t>класс </a:t>
            </a:r>
            <a:r>
              <a:rPr lang="en-US" dirty="0"/>
              <a:t>Derived = " &lt;&lt; </a:t>
            </a:r>
            <a:r>
              <a:rPr lang="en-US" dirty="0" err="1"/>
              <a:t>endl</a:t>
            </a:r>
            <a:r>
              <a:rPr lang="en-US" dirty="0"/>
              <a:t>;}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Виртуальные функции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Объявление объекта производного класса: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 </a:t>
            </a:r>
            <a:r>
              <a:rPr lang="en-US" dirty="0"/>
              <a:t>d;</a:t>
            </a:r>
          </a:p>
          <a:p>
            <a:pPr>
              <a:buNone/>
            </a:pPr>
            <a:r>
              <a:rPr lang="ru-RU" dirty="0"/>
              <a:t>п</a:t>
            </a:r>
            <a:r>
              <a:rPr lang="ru-RU" dirty="0" smtClean="0"/>
              <a:t>окажет порядок активизации конструкторов классов, в первую  очередь будет активирован конструктор объектного поля, затем конструктор базового класса и в последнюю очередь конструктор производного класса.</a:t>
            </a:r>
          </a:p>
          <a:p>
            <a:pPr>
              <a:buNone/>
            </a:pPr>
            <a:r>
              <a:rPr lang="ru-RU" dirty="0" smtClean="0"/>
              <a:t>Активизация деструкторов будет производиться в обратном порядке.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Однозначность доступа к компонентам</a:t>
            </a:r>
          </a:p>
          <a:p>
            <a:pPr>
              <a:buNone/>
            </a:pPr>
            <a:r>
              <a:rPr lang="ru-RU" dirty="0" smtClean="0"/>
              <a:t>Представив структуру классов в виде графа, легко заметить, что многие обращения к компонентам могут быть неоднозначными, поскольку в разных ветвях графа могут использоваться компоненты, обозначенные одним и тем же идентификатором. В этом случае удобно воспользоваться квалификатором, который позволит начать поиск идентификатора компоненты класса, определенного этим идентификатором.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Рассмотрим следующую иерархию классов: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36168" y="2492896"/>
          <a:ext cx="1440160" cy="1107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160"/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 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 a;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void Out()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108176" y="3895080"/>
          <a:ext cx="1368152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6815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</a:t>
                      </a:r>
                      <a:r>
                        <a:rPr lang="ru-RU" baseline="0" dirty="0" smtClean="0"/>
                        <a:t> В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 b;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void Out()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108176" y="5335240"/>
          <a:ext cx="1391816" cy="1112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9181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</a:t>
                      </a:r>
                      <a:r>
                        <a:rPr lang="ru-RU" baseline="0" dirty="0" smtClean="0"/>
                        <a:t> С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 c;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void Out()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0" name="Прямая со стрелкой 9"/>
          <p:cNvCxnSpPr/>
          <p:nvPr/>
        </p:nvCxnSpPr>
        <p:spPr>
          <a:xfrm>
            <a:off x="3756248" y="353504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756248" y="497520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Программный код:</a:t>
            </a:r>
          </a:p>
          <a:p>
            <a:pPr>
              <a:buNone/>
            </a:pPr>
            <a:r>
              <a:rPr lang="en-US" dirty="0"/>
              <a:t>class A</a:t>
            </a:r>
          </a:p>
          <a:p>
            <a:pPr>
              <a:buNone/>
            </a:pPr>
            <a:r>
              <a:rPr lang="ru-RU" dirty="0" smtClean="0"/>
              <a:t>{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a;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A(int </a:t>
            </a:r>
            <a:r>
              <a:rPr lang="en-US" dirty="0" err="1"/>
              <a:t>arg</a:t>
            </a:r>
            <a:r>
              <a:rPr lang="en-US" dirty="0"/>
              <a:t>):a(</a:t>
            </a:r>
            <a:r>
              <a:rPr lang="en-US" dirty="0" err="1"/>
              <a:t>arg</a:t>
            </a:r>
            <a:r>
              <a:rPr lang="en-US" dirty="0"/>
              <a:t>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 { </a:t>
            </a:r>
            <a:r>
              <a:rPr lang="en-US" dirty="0" err="1"/>
              <a:t>cout</a:t>
            </a:r>
            <a:r>
              <a:rPr lang="en-US" dirty="0"/>
              <a:t> &lt;&lt; " A "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1035</Words>
  <Application>Microsoft Office PowerPoint</Application>
  <PresentationFormat>Экран (4:3)</PresentationFormat>
  <Paragraphs>287</Paragraphs>
  <Slides>55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55</vt:i4>
      </vt:variant>
    </vt:vector>
  </HeadingPairs>
  <TitlesOfParts>
    <vt:vector size="56" baseType="lpstr">
      <vt:lpstr>Тема Office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  <vt:lpstr>Виртуальные функции класса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Игорь</dc:creator>
  <cp:lastModifiedBy>Игорь</cp:lastModifiedBy>
  <cp:revision>123</cp:revision>
  <dcterms:created xsi:type="dcterms:W3CDTF">2021-03-28T11:51:20Z</dcterms:created>
  <dcterms:modified xsi:type="dcterms:W3CDTF">2021-03-30T13:53:56Z</dcterms:modified>
</cp:coreProperties>
</file>