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212A0-EA89-40A4-BB0B-FB313DFC2536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5EF3-2B3E-4DCC-B2B9-5EDCA05BD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Все функции класса </a:t>
            </a:r>
            <a:r>
              <a:rPr lang="en-US" dirty="0" smtClean="0"/>
              <a:t>Fixed</a:t>
            </a:r>
            <a:r>
              <a:rPr lang="ru-RU" dirty="0" smtClean="0"/>
              <a:t> (конструкторы и функция </a:t>
            </a:r>
            <a:r>
              <a:rPr lang="en-US" dirty="0" smtClean="0"/>
              <a:t>Out()</a:t>
            </a:r>
            <a:r>
              <a:rPr lang="ru-RU" dirty="0" smtClean="0"/>
              <a:t>)объявлены в теле класса, поэтому они по умолчанию считаются подставляемыми функциями, то есть компилятор считает их </a:t>
            </a:r>
            <a:r>
              <a:rPr lang="en-US" dirty="0" smtClean="0"/>
              <a:t>inline</a:t>
            </a:r>
            <a:r>
              <a:rPr lang="ru-RU" dirty="0" smtClean="0"/>
              <a:t>-функциями: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inline </a:t>
            </a:r>
            <a:r>
              <a:rPr lang="en-US" dirty="0"/>
              <a:t>Fixed(){};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/>
              <a:t>i</a:t>
            </a:r>
            <a:r>
              <a:rPr lang="en-US" dirty="0" smtClean="0"/>
              <a:t>nline </a:t>
            </a:r>
            <a:r>
              <a:rPr lang="en-US" dirty="0"/>
              <a:t>Fixed(int f): Fix(f){};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inline </a:t>
            </a:r>
            <a:r>
              <a:rPr lang="en-US" dirty="0"/>
              <a:t>void Out</a:t>
            </a:r>
            <a:r>
              <a:rPr lang="en-US" dirty="0" smtClean="0"/>
              <a:t>()</a:t>
            </a:r>
            <a:r>
              <a:rPr lang="ru-RU" dirty="0" smtClean="0"/>
              <a:t>;</a:t>
            </a:r>
            <a:endParaRPr lang="en-US" dirty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i="1" dirty="0" smtClean="0"/>
              <a:t>Составная функция, объявленная вне класса</a:t>
            </a:r>
          </a:p>
          <a:p>
            <a:pPr>
              <a:buNone/>
            </a:pPr>
            <a:r>
              <a:rPr lang="en-US" dirty="0"/>
              <a:t>class Fixed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private: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Fix;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Fixed(int </a:t>
            </a:r>
            <a:r>
              <a:rPr lang="en-US" dirty="0"/>
              <a:t>f): Fix(f){};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>
                <a:solidFill>
                  <a:srgbClr val="FF0000"/>
                </a:solidFill>
              </a:rPr>
              <a:t>Out</a:t>
            </a:r>
            <a:r>
              <a:rPr lang="en-US" dirty="0" smtClean="0">
                <a:solidFill>
                  <a:srgbClr val="FF0000"/>
                </a:solidFill>
              </a:rPr>
              <a:t>();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прототип</a:t>
            </a:r>
            <a:endParaRPr lang="en-US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Определение функции за пределами класса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inline void Fixed::Out()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Fixed: " &lt;&lt; Fix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Если в определении убрать слово </a:t>
            </a:r>
            <a:r>
              <a:rPr lang="en-US" dirty="0" smtClean="0"/>
              <a:t>inline</a:t>
            </a:r>
            <a:r>
              <a:rPr lang="ru-RU" dirty="0" smtClean="0"/>
              <a:t>, она станет обычной функцией.</a:t>
            </a:r>
          </a:p>
          <a:p>
            <a:pPr>
              <a:buNone/>
            </a:pPr>
            <a:r>
              <a:rPr lang="ru-RU" dirty="0" smtClean="0"/>
              <a:t>Определять функции за пределами класса имеет смысл, если их объем достаточно велик.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i="1" dirty="0" smtClean="0"/>
              <a:t>Функция дружественная классу</a:t>
            </a:r>
          </a:p>
          <a:p>
            <a:pPr>
              <a:buNone/>
            </a:pPr>
            <a:r>
              <a:rPr lang="en-US" dirty="0"/>
              <a:t>class Fixed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private: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int </a:t>
            </a:r>
            <a:r>
              <a:rPr lang="en-US" dirty="0"/>
              <a:t>Fix;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Fixed(int </a:t>
            </a:r>
            <a:r>
              <a:rPr lang="en-US" dirty="0"/>
              <a:t>f): Fix(f){};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friend </a:t>
            </a:r>
            <a:r>
              <a:rPr lang="en-US" dirty="0">
                <a:solidFill>
                  <a:srgbClr val="FF0000"/>
                </a:solidFill>
              </a:rPr>
              <a:t>void Out(Fixed);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void Out(Fixed f)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Fixed: " &lt;&lt; </a:t>
            </a:r>
            <a:r>
              <a:rPr lang="en-US" dirty="0" err="1"/>
              <a:t>f.Fix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Отметим особенности дружественных функций: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во-первых, дружественная функция, в отличие от составной функции  должна иметь хотя бы один параметр типа класса - </a:t>
            </a:r>
            <a:r>
              <a:rPr lang="en-US" dirty="0" smtClean="0"/>
              <a:t>friend void Out(Fixed)</a:t>
            </a:r>
            <a:r>
              <a:rPr lang="ru-RU" dirty="0" smtClean="0"/>
              <a:t>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- во-вторых, в теле класса должен быть только прототип функции с предваряющим словом </a:t>
            </a:r>
            <a:r>
              <a:rPr lang="en-US" dirty="0" smtClean="0"/>
              <a:t>friend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в-третьих, в заголовке определения функции не нужно указывать имя класса, по отношению к которому дружественная данная функция.</a:t>
            </a:r>
          </a:p>
          <a:p>
            <a:pPr>
              <a:buNone/>
            </a:pPr>
            <a:r>
              <a:rPr lang="ru-RU" dirty="0" smtClean="0"/>
              <a:t>Вызов дружественной функции отличается от вызова составной функции, в частности, она вызывается не применительно к объекту класса, а получает объект как аргумент.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Fixed f(200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для дружественной функции</a:t>
            </a:r>
            <a:endParaRPr lang="en-US" dirty="0"/>
          </a:p>
          <a:p>
            <a:pPr>
              <a:buNone/>
            </a:pPr>
            <a:r>
              <a:rPr lang="en-US" dirty="0"/>
              <a:t>Out(f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для составной функции класса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f.Out</a:t>
            </a:r>
            <a:r>
              <a:rPr lang="en-US" dirty="0" smtClean="0"/>
              <a:t>();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 smtClean="0"/>
              <a:t>Составная функция одного класса дружественная второму</a:t>
            </a:r>
          </a:p>
          <a:p>
            <a:pPr>
              <a:buNone/>
            </a:pPr>
            <a:r>
              <a:rPr lang="ru-RU" dirty="0" smtClean="0"/>
              <a:t>Рассмотрим два класса:</a:t>
            </a:r>
          </a:p>
          <a:p>
            <a:pPr>
              <a:buNone/>
            </a:pPr>
            <a:r>
              <a:rPr lang="en-US" dirty="0"/>
              <a:t>class Second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предварительное объявление</a:t>
            </a:r>
            <a:endParaRPr lang="en-US" dirty="0"/>
          </a:p>
          <a:p>
            <a:endParaRPr lang="ru-RU" dirty="0"/>
          </a:p>
          <a:p>
            <a:pPr>
              <a:buNone/>
            </a:pPr>
            <a:r>
              <a:rPr lang="en-US" dirty="0"/>
              <a:t>class First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first;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First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First(int </a:t>
            </a:r>
            <a:r>
              <a:rPr lang="en-US" dirty="0"/>
              <a:t>f):first(f){};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Show(Second</a:t>
            </a:r>
            <a:r>
              <a:rPr lang="en-US" dirty="0" smtClean="0"/>
              <a:t>);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использование предварительного объявления класса </a:t>
            </a:r>
            <a:r>
              <a:rPr lang="en-US" dirty="0" smtClean="0"/>
              <a:t>class Second</a:t>
            </a:r>
            <a:endParaRPr lang="en-US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class Second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second;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Second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Second(int </a:t>
            </a:r>
            <a:r>
              <a:rPr lang="en-US" dirty="0"/>
              <a:t>s):second(s){};</a:t>
            </a:r>
          </a:p>
          <a:p>
            <a:pPr lvl="1">
              <a:buNone/>
            </a:pPr>
            <a:r>
              <a:rPr lang="en-US" dirty="0"/>
              <a:t>friend void First::Show(Second);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void First::Show(Second s)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Second: " &lt;&lt; </a:t>
            </a:r>
            <a:r>
              <a:rPr lang="en-US" dirty="0" err="1"/>
              <a:t>s.second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void Show(Second)</a:t>
            </a:r>
            <a:r>
              <a:rPr lang="ru-RU" dirty="0" smtClean="0"/>
              <a:t> является составной функцией класса </a:t>
            </a:r>
            <a:r>
              <a:rPr lang="en-US" dirty="0" smtClean="0"/>
              <a:t>First</a:t>
            </a:r>
            <a:r>
              <a:rPr lang="ru-RU" dirty="0" smtClean="0"/>
              <a:t>, в то же время она дружественна по отношению к классу </a:t>
            </a:r>
            <a:r>
              <a:rPr lang="en-US" dirty="0" smtClean="0"/>
              <a:t>Second</a:t>
            </a:r>
            <a:r>
              <a:rPr lang="ru-RU" dirty="0" smtClean="0"/>
              <a:t>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Деструкторы класса также имеет смысл объявлять в том случае, если поля класса предполагается хранить в динамической области памяти. Рассмотрим несложный пример.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такой функции: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First </a:t>
            </a:r>
            <a:r>
              <a:rPr lang="en-US" dirty="0"/>
              <a:t>f(10);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Second </a:t>
            </a:r>
            <a:r>
              <a:rPr lang="en-US" dirty="0"/>
              <a:t>s(20);</a:t>
            </a:r>
          </a:p>
          <a:p>
            <a:pPr>
              <a:buNone/>
            </a:pPr>
            <a:r>
              <a:rPr lang="ru-RU" smtClean="0"/>
              <a:t>	</a:t>
            </a:r>
            <a:r>
              <a:rPr lang="en-US" smtClean="0"/>
              <a:t>f.Show</a:t>
            </a:r>
            <a:r>
              <a:rPr lang="en-US" dirty="0" smtClean="0"/>
              <a:t>(s</a:t>
            </a:r>
            <a:r>
              <a:rPr lang="en-US" dirty="0"/>
              <a:t>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Дружественные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Дружественные классы</a:t>
            </a:r>
          </a:p>
          <a:p>
            <a:pPr>
              <a:buNone/>
            </a:pPr>
            <a:r>
              <a:rPr lang="ru-RU" dirty="0" smtClean="0"/>
              <a:t>В некоторых случаях необходимо, что все составные функции одного класса были дружественными другому классу. В этом случае первый класс объявляется дружественным по отношению ко второму. Рассмотрим пример.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Дружественные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	предварительное объявление класса </a:t>
            </a:r>
            <a:r>
              <a:rPr lang="en-US" dirty="0" smtClean="0"/>
              <a:t>Show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class Show;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	класс </a:t>
            </a:r>
            <a:r>
              <a:rPr lang="en-US" dirty="0" smtClean="0"/>
              <a:t>Pair</a:t>
            </a:r>
          </a:p>
          <a:p>
            <a:pPr>
              <a:buNone/>
            </a:pPr>
            <a:r>
              <a:rPr lang="en-US" dirty="0" smtClean="0"/>
              <a:t>class Pair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*Head, *Tail;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Pair(char *head, char *tail): Head(head), Tail(tail){};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Pair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class Show;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дружественный класс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Дружественные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Дружественная функция вывода в стандартный поток</a:t>
            </a:r>
          </a:p>
          <a:p>
            <a:pPr>
              <a:buNone/>
            </a:pP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&amp;out, const Pair &amp;pair)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&lt;&lt; " Head: " &lt;&lt; </a:t>
            </a:r>
            <a:r>
              <a:rPr lang="en-US" dirty="0" err="1" smtClean="0"/>
              <a:t>pair.Head</a:t>
            </a:r>
            <a:r>
              <a:rPr lang="en-US" dirty="0" smtClean="0"/>
              <a:t> &lt;&lt; ' ' &lt;&lt; " Tail: " &lt;&lt; </a:t>
            </a:r>
            <a:r>
              <a:rPr lang="en-US" dirty="0" err="1" smtClean="0"/>
              <a:t>pair.Tail</a:t>
            </a:r>
            <a:r>
              <a:rPr lang="en-US" dirty="0" smtClean="0"/>
              <a:t> 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Дружественные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класс </a:t>
            </a:r>
            <a:r>
              <a:rPr lang="en-US" dirty="0" smtClean="0"/>
              <a:t>Show</a:t>
            </a:r>
            <a:r>
              <a:rPr lang="ru-RU" dirty="0" smtClean="0"/>
              <a:t>, дружественный для класса </a:t>
            </a:r>
            <a:r>
              <a:rPr lang="en-US" dirty="0" smtClean="0"/>
              <a:t>Pair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class Show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 twin;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Show(char *head, char *tail):twin(head, tail){};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Head()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Head: " &lt;&lt; </a:t>
            </a:r>
            <a:r>
              <a:rPr lang="en-US" dirty="0" err="1" smtClean="0"/>
              <a:t>twin.Head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Дружественные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Tail()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Tail: " &lt;&lt; </a:t>
            </a:r>
            <a:r>
              <a:rPr lang="en-US" dirty="0" err="1" smtClean="0"/>
              <a:t>twin.Tail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Дружественные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Работа с дружественным классом: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Show </a:t>
            </a:r>
            <a:r>
              <a:rPr lang="en-US" dirty="0" err="1" smtClean="0"/>
              <a:t>show</a:t>
            </a:r>
            <a:r>
              <a:rPr lang="en-US" dirty="0" smtClean="0"/>
              <a:t>("OOOO", "AAAAA");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show.Head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show.Tail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 </a:t>
            </a:r>
            <a:r>
              <a:rPr lang="en-US" dirty="0" err="1" smtClean="0"/>
              <a:t>pair</a:t>
            </a:r>
            <a:r>
              <a:rPr lang="en-US" dirty="0" smtClean="0"/>
              <a:t>("11111", "22222");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pair;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Выполните этот пример и посмотрите результаты.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Общие правила для дружественных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Общие правила и особенности дружественных функций.</a:t>
            </a:r>
          </a:p>
          <a:p>
            <a:pPr>
              <a:buNone/>
            </a:pPr>
            <a:r>
              <a:rPr lang="ru-RU" dirty="0" smtClean="0"/>
              <a:t>	- дружественная функция объявляется внутри класса с ключевым словом </a:t>
            </a:r>
            <a:r>
              <a:rPr lang="en-US" dirty="0" smtClean="0"/>
              <a:t>friend</a:t>
            </a:r>
            <a:r>
              <a:rPr lang="ru-RU" dirty="0" smtClean="0"/>
              <a:t>. В качестве параметра ей должен передаваться объект или ссылка на объект класса, поскольку указатель </a:t>
            </a:r>
            <a:r>
              <a:rPr lang="en-US" dirty="0" smtClean="0"/>
              <a:t>this</a:t>
            </a:r>
            <a:r>
              <a:rPr lang="ru-RU" dirty="0" smtClean="0"/>
              <a:t> ей не доступен;</a:t>
            </a:r>
          </a:p>
          <a:p>
            <a:pPr>
              <a:buNone/>
            </a:pPr>
            <a:r>
              <a:rPr lang="ru-RU" dirty="0" smtClean="0"/>
              <a:t>	- дружественной функцией может быть внешняя функция или метод другого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Общие правила для дружественных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На нее не распространяется действие спецификаторов доступа, ее расположение безразлично.</a:t>
            </a:r>
          </a:p>
          <a:p>
            <a:pPr>
              <a:buNone/>
            </a:pPr>
            <a:r>
              <a:rPr lang="ru-RU" dirty="0" smtClean="0"/>
              <a:t>Использование дружественных функций следует по возможности избегать, поскольку они нарушают принцип инкапсуляции и, таким образом, затрудняют отладку и модификацию программы.</a:t>
            </a:r>
          </a:p>
          <a:p>
            <a:pPr>
              <a:buNone/>
            </a:pPr>
            <a:r>
              <a:rPr lang="ru-RU" dirty="0" smtClean="0"/>
              <a:t>Попробуйте самостоятельно определить функцию дружественную нескольким классам.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операций</a:t>
            </a:r>
          </a:p>
          <a:p>
            <a:pPr>
              <a:buNone/>
            </a:pPr>
            <a:r>
              <a:rPr lang="ru-RU" dirty="0" smtClean="0"/>
              <a:t>Язык С++ позволяет переопределять большинство операций так, чтобы при использовании с объектами конкретного класса они выполняли заданные функции.</a:t>
            </a:r>
          </a:p>
          <a:p>
            <a:pPr>
              <a:buNone/>
            </a:pPr>
            <a:r>
              <a:rPr lang="ru-RU" dirty="0" smtClean="0"/>
              <a:t>Это дает возможность использовать собственные типы данных точно также, как стандартные.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*test;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size;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*</a:t>
            </a:r>
            <a:r>
              <a:rPr lang="en-US" dirty="0" err="1" smtClean="0"/>
              <a:t>arr</a:t>
            </a:r>
            <a:r>
              <a:rPr lang="en-US" dirty="0" smtClean="0"/>
              <a:t>, int </a:t>
            </a:r>
            <a:r>
              <a:rPr lang="en-US" dirty="0" err="1" smtClean="0"/>
              <a:t>sz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= new int[size =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)+1];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for(int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&lt;size;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Обозначение собственных операций вводить нельзя. Можно перегружать любые операции, существующие в языке, за исключением: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.	*	?:	::	#	## 	</a:t>
            </a:r>
            <a:r>
              <a:rPr lang="en-US" dirty="0" err="1" smtClean="0"/>
              <a:t>sizeof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Перегрузку операций можно делать тремя способами:</a:t>
            </a:r>
          </a:p>
          <a:p>
            <a:pPr>
              <a:buNone/>
            </a:pPr>
            <a:r>
              <a:rPr lang="ru-RU" dirty="0" smtClean="0"/>
              <a:t>	- как составные функции класса;</a:t>
            </a:r>
          </a:p>
          <a:p>
            <a:pPr>
              <a:buNone/>
            </a:pPr>
            <a:r>
              <a:rPr lang="ru-RU" dirty="0" smtClean="0"/>
              <a:t>	- как дружественные функции;	</a:t>
            </a:r>
          </a:p>
          <a:p>
            <a:pPr>
              <a:buNone/>
            </a:pPr>
            <a:r>
              <a:rPr lang="ru-RU" dirty="0" smtClean="0"/>
              <a:t>	- как внешние функции.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Перегрузка операций осуществляется с помощью методов специального вида (функций-операций) и подчиняется следующим правилам:</a:t>
            </a:r>
          </a:p>
          <a:p>
            <a:pPr>
              <a:buNone/>
            </a:pPr>
            <a:r>
              <a:rPr lang="ru-RU" dirty="0" smtClean="0"/>
              <a:t>	- при перегрузке операций сохраняются количество аргументов, приоритеты операций и правила ассоциации (лево ассоциативные и право ассоциативные операции), используемые в стандартных типах данных;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ru-RU" dirty="0" smtClean="0"/>
              <a:t>- для стандартных типов данных переопределять операции нельзя;</a:t>
            </a:r>
          </a:p>
          <a:p>
            <a:pPr lvl="1">
              <a:buFontTx/>
              <a:buChar char="-"/>
            </a:pPr>
            <a:r>
              <a:rPr lang="ru-RU" dirty="0" smtClean="0"/>
              <a:t>функции-операции не могут иметь параметры по умолчанию;</a:t>
            </a:r>
          </a:p>
          <a:p>
            <a:pPr lvl="1">
              <a:buFontTx/>
              <a:buChar char="-"/>
            </a:pPr>
            <a:r>
              <a:rPr lang="ru-RU" dirty="0" smtClean="0"/>
              <a:t>функции-операции  наследуются, за исключением операции присваивания (=);</a:t>
            </a:r>
          </a:p>
          <a:p>
            <a:pPr lvl="1">
              <a:buFontTx/>
              <a:buChar char="-"/>
            </a:pPr>
            <a:r>
              <a:rPr lang="ru-RU" dirty="0" smtClean="0"/>
              <a:t>функции-операции не могут объявляться как </a:t>
            </a:r>
            <a:r>
              <a:rPr lang="en-US" dirty="0" smtClean="0"/>
              <a:t>static</a:t>
            </a:r>
            <a:r>
              <a:rPr lang="ru-RU" dirty="0" smtClean="0"/>
              <a:t>;</a:t>
            </a:r>
          </a:p>
          <a:p>
            <a:pPr lvl="1">
              <a:buFontTx/>
              <a:buChar char="-"/>
            </a:pPr>
            <a:r>
              <a:rPr lang="ru-RU" dirty="0" smtClean="0"/>
              <a:t>если функция-операция перегружена как дружественная или как внешняя, она должна получать хотя бы один аргумент типа данного класса (указатель, ссылка).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объявления функции-операции: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/>
              <a:t>тип </a:t>
            </a:r>
            <a:r>
              <a:rPr lang="en-US" sz="2800" dirty="0" smtClean="0"/>
              <a:t>operator</a:t>
            </a:r>
            <a:r>
              <a:rPr lang="ru-RU" sz="2800" dirty="0" smtClean="0"/>
              <a:t> </a:t>
            </a:r>
            <a:r>
              <a:rPr lang="ru-RU" sz="2800" dirty="0" err="1" smtClean="0"/>
              <a:t>имя_операции</a:t>
            </a:r>
            <a:r>
              <a:rPr lang="ru-RU" sz="2800" dirty="0" smtClean="0"/>
              <a:t> (</a:t>
            </a:r>
            <a:r>
              <a:rPr lang="ru-RU" sz="2800" dirty="0" err="1" smtClean="0"/>
              <a:t>список_параметров</a:t>
            </a:r>
            <a:r>
              <a:rPr lang="ru-RU" sz="2800" dirty="0" smtClean="0"/>
              <a:t>)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//</a:t>
            </a:r>
            <a:r>
              <a:rPr lang="ru-RU" dirty="0" smtClean="0"/>
              <a:t> тело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}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Перегрузка префиксных унарный операций</a:t>
            </a:r>
          </a:p>
          <a:p>
            <a:pPr>
              <a:buNone/>
            </a:pPr>
            <a:r>
              <a:rPr lang="ru-RU" dirty="0" smtClean="0"/>
              <a:t>Унарная функция-операция, определяемая внутри класса (как составляющая функция класса) должна быть представлена с помощью нестатического метода без параметров, при этом операндом является вызвавший ее объект.</a:t>
            </a:r>
          </a:p>
          <a:p>
            <a:pPr>
              <a:buNone/>
            </a:pPr>
            <a:r>
              <a:rPr lang="ru-RU" dirty="0" smtClean="0"/>
              <a:t>Префиксной считается операция, которая вначале выполняет действие над операндом, после чего он используется в выражении.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Примером префиксных операций являются префиксные инкремент и декремент, например, ++</a:t>
            </a:r>
            <a:r>
              <a:rPr lang="en-US" dirty="0" smtClean="0"/>
              <a:t>x, --y</a:t>
            </a:r>
            <a:r>
              <a:rPr lang="ru-RU" dirty="0" smtClean="0"/>
              <a:t>. </a:t>
            </a:r>
          </a:p>
          <a:p>
            <a:pPr algn="ctr">
              <a:buNone/>
            </a:pPr>
            <a:r>
              <a:rPr lang="ru-RU" i="1" dirty="0" smtClean="0"/>
              <a:t>Перегрузка через составляющую функцию класса.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test;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t):test(t){};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&amp;operator ++()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++test;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Наш оператор ++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*this;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/>
              <a:t>ostream</a:t>
            </a:r>
            <a:r>
              <a:rPr lang="en-US" sz="2800" dirty="0" smtClean="0"/>
              <a:t> &amp;operator &lt;&lt;(</a:t>
            </a:r>
            <a:r>
              <a:rPr lang="en-US" sz="2800" dirty="0" err="1" smtClean="0"/>
              <a:t>ostream</a:t>
            </a:r>
            <a:r>
              <a:rPr lang="en-US" sz="2800" dirty="0" smtClean="0"/>
              <a:t> &amp;out, const Test &amp;t)</a:t>
            </a:r>
          </a:p>
          <a:p>
            <a:pPr>
              <a:buNone/>
            </a:pPr>
            <a:r>
              <a:rPr lang="ru-RU" sz="2800" dirty="0" smtClean="0"/>
              <a:t>{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out &lt;&lt; </a:t>
            </a:r>
            <a:r>
              <a:rPr lang="en-US" sz="2800" dirty="0" err="1" smtClean="0"/>
              <a:t>t.test</a:t>
            </a:r>
            <a:r>
              <a:rPr lang="en-US" sz="2800" dirty="0" smtClean="0"/>
              <a:t>;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return out;</a:t>
            </a:r>
          </a:p>
          <a:p>
            <a:pPr>
              <a:buNone/>
            </a:pPr>
            <a:r>
              <a:rPr lang="ru-RU" sz="2800" dirty="0" smtClean="0"/>
              <a:t>}</a:t>
            </a:r>
          </a:p>
          <a:p>
            <a:pPr>
              <a:buNone/>
            </a:pPr>
            <a:r>
              <a:rPr lang="ru-RU" dirty="0" smtClean="0"/>
              <a:t>Использование:</a:t>
            </a:r>
          </a:p>
          <a:p>
            <a:pPr>
              <a:buNone/>
            </a:pPr>
            <a:r>
              <a:rPr lang="en-US" dirty="0" smtClean="0"/>
              <a:t>Test t(10);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++t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 посмотрите самостоятельно.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 smtClean="0"/>
              <a:t>Перегрузка через дружественную функцию класса</a:t>
            </a:r>
          </a:p>
          <a:p>
            <a:pPr>
              <a:buNone/>
            </a:pPr>
            <a:r>
              <a:rPr lang="ru-RU" dirty="0" smtClean="0"/>
              <a:t>Если функция-операция перегружается как дружественная функция, ей необходимо передать параметр –ссылку типа класса: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test;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Test &amp;operator ++(Test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Test &amp;operator ++(Test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++</a:t>
            </a:r>
            <a:r>
              <a:rPr lang="en-US" dirty="0" err="1" smtClean="0"/>
              <a:t>t.test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Наш оператор ++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~Test()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 []test;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освобождение динамической области памяти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void Out()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for(int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&lt;size;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test[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Перегрузка с помощью внешней функции</a:t>
            </a:r>
          </a:p>
          <a:p>
            <a:pPr>
              <a:buNone/>
            </a:pPr>
            <a:r>
              <a:rPr lang="ru-RU" dirty="0" smtClean="0"/>
              <a:t>Как было сказано, отдельные операции можно перегружать с помощью обычных внешних функций. Существенная особенность данного способа состоит в том, что поля класса, к которым необходимо иметь доступ должны быть объявлены с ключом доступа </a:t>
            </a:r>
            <a:r>
              <a:rPr lang="en-US" dirty="0" smtClean="0"/>
              <a:t>public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int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600" dirty="0" smtClean="0"/>
              <a:t>friend </a:t>
            </a:r>
            <a:r>
              <a:rPr lang="en-US" sz="2600" dirty="0" err="1" smtClean="0"/>
              <a:t>ostream</a:t>
            </a:r>
            <a:r>
              <a:rPr lang="en-US" sz="2600" dirty="0" smtClean="0"/>
              <a:t> &amp;operator &lt;&lt;(</a:t>
            </a:r>
            <a:r>
              <a:rPr lang="en-US" sz="2600" dirty="0" err="1" smtClean="0"/>
              <a:t>ostream</a:t>
            </a:r>
            <a:r>
              <a:rPr lang="en-US" sz="2600" dirty="0" smtClean="0"/>
              <a:t> &amp;, const Test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Определении функции-операции:</a:t>
            </a:r>
          </a:p>
          <a:p>
            <a:pPr>
              <a:buNone/>
            </a:pPr>
            <a:r>
              <a:rPr lang="en-US" dirty="0" smtClean="0"/>
              <a:t>Test &amp;operator ++(Test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++</a:t>
            </a:r>
            <a:r>
              <a:rPr lang="en-US" dirty="0" err="1" smtClean="0"/>
              <a:t>t.test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Наш оператор ++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mtClean="0"/>
              <a:t>return </a:t>
            </a:r>
            <a:r>
              <a:rPr lang="en-US" dirty="0" smtClean="0"/>
              <a:t>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smtClean="0"/>
              <a:t>*</a:t>
            </a:r>
            <a:r>
              <a:rPr lang="ru-RU" b="1" smtClean="0"/>
              <a:t>Перегрузка </a:t>
            </a:r>
            <a:r>
              <a:rPr lang="ru-RU" b="1" dirty="0" smtClean="0"/>
              <a:t>постфиксной унарной операции</a:t>
            </a:r>
          </a:p>
          <a:p>
            <a:pPr>
              <a:buNone/>
            </a:pPr>
            <a:r>
              <a:rPr lang="ru-RU" dirty="0" smtClean="0"/>
              <a:t>Для постфиксной операции характерно то, что в первую очередь операнд участвует в выражении, после чего над ним выполняется сама операция.</a:t>
            </a:r>
          </a:p>
          <a:p>
            <a:pPr>
              <a:buNone/>
            </a:pPr>
            <a:r>
              <a:rPr lang="ru-RU" dirty="0" smtClean="0"/>
              <a:t>Для отличия постфиксной операции от префиксной, в нее вводится дополнительный аргумент целого типа, который нигде не используется.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Пример перегрузки постфиксного инкремента.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	Test operator ++(int)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Test Temp(*this);</a:t>
            </a:r>
          </a:p>
          <a:p>
            <a:pPr>
              <a:buNone/>
            </a:pPr>
            <a:r>
              <a:rPr lang="en-US" dirty="0" smtClean="0"/>
              <a:t>	test++;</a:t>
            </a:r>
          </a:p>
          <a:p>
            <a:pPr>
              <a:buNone/>
            </a:pPr>
            <a:r>
              <a:rPr lang="en-US" dirty="0" smtClean="0"/>
              <a:t>	return Temp;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данном примере перегрузка осуществлена как составляющая функция класса. Перегрузку через дружественную и внешнюю функции реализуйте 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бинарных операций</a:t>
            </a:r>
          </a:p>
          <a:p>
            <a:pPr>
              <a:buNone/>
            </a:pPr>
            <a:r>
              <a:rPr lang="ru-RU" dirty="0" smtClean="0"/>
              <a:t>Бинарная операция имеет два аргумента. Если она перегружается как составляющая функция класса, то должна быть представлена нестатическим методом класса, при этом вызвавший ее объект считается  первым (левым) операндом.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бинарной операции сравнения на больше.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int test;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	bool operator &gt;(const Test &amp;t)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  if(this-&gt;test &gt; </a:t>
            </a:r>
            <a:r>
              <a:rPr lang="en-US" dirty="0" err="1" smtClean="0"/>
              <a:t>t.test</a:t>
            </a:r>
            <a:r>
              <a:rPr lang="en-US" dirty="0" smtClean="0"/>
              <a:t>) return true;</a:t>
            </a:r>
          </a:p>
          <a:p>
            <a:pPr>
              <a:buNone/>
            </a:pPr>
            <a:r>
              <a:rPr lang="en-US" dirty="0" smtClean="0"/>
              <a:t>	  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ru-RU" dirty="0" smtClean="0"/>
              <a:t>Наша операция </a:t>
            </a:r>
            <a:r>
              <a:rPr lang="en-US" dirty="0" smtClean="0"/>
              <a:t>&gt; “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  return false;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После такой перегрузки можно сравнивать два объекта типа </a:t>
            </a:r>
            <a:r>
              <a:rPr lang="en-US" dirty="0" smtClean="0"/>
              <a:t>Test:</a:t>
            </a:r>
          </a:p>
          <a:p>
            <a:pPr>
              <a:buNone/>
            </a:pPr>
            <a:r>
              <a:rPr lang="en-US" dirty="0" smtClean="0"/>
              <a:t>	Test tst_1(10), tst_2(2);</a:t>
            </a:r>
          </a:p>
          <a:p>
            <a:pPr>
              <a:buNone/>
            </a:pPr>
            <a:r>
              <a:rPr lang="en-US" dirty="0" smtClean="0"/>
              <a:t>	//…</a:t>
            </a:r>
          </a:p>
          <a:p>
            <a:pPr>
              <a:buNone/>
            </a:pPr>
            <a:r>
              <a:rPr lang="en-US" dirty="0" smtClean="0"/>
              <a:t>	if(tst_1 &gt; tst_2) // …</a:t>
            </a:r>
          </a:p>
          <a:p>
            <a:pPr>
              <a:buNone/>
            </a:pPr>
            <a:r>
              <a:rPr lang="en-US" dirty="0" smtClean="0"/>
              <a:t>	// …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Если бинарная операция перегружается как внешняя функция, ей необходимо передать два параметра.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bool operator &gt;(const Test &amp;t_1, const Test &amp;t_2)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if(t_1.test &gt; t_2.test) return true;</a:t>
            </a:r>
          </a:p>
          <a:p>
            <a:pPr>
              <a:buNone/>
            </a:pPr>
            <a:r>
              <a:rPr lang="en-US" dirty="0" smtClean="0"/>
              <a:t>		return false;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ru-RU" dirty="0" smtClean="0"/>
              <a:t>Важное замечание: поле </a:t>
            </a:r>
            <a:r>
              <a:rPr lang="en-US" dirty="0" smtClean="0"/>
              <a:t>test</a:t>
            </a:r>
            <a:r>
              <a:rPr lang="ru-RU" dirty="0" smtClean="0"/>
              <a:t> должно быть объявлено с ключом доступа </a:t>
            </a:r>
            <a:r>
              <a:rPr lang="en-US" dirty="0" smtClean="0"/>
              <a:t>public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arr</a:t>
            </a:r>
            <a:r>
              <a:rPr lang="en-US" dirty="0" smtClean="0"/>
              <a:t>[] = {2,3,4,5,6};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 smtClean="0"/>
              <a:t>tst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, 5);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tst.Out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Вызов деструктора – составная часть выхода из функции </a:t>
            </a:r>
            <a:r>
              <a:rPr lang="en-US" dirty="0" smtClean="0"/>
              <a:t>main()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Перегрузку через дружественную функцию попробуйте сделать 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этом примере также можно вызвать деструктор явным образом, например, </a:t>
            </a:r>
            <a:r>
              <a:rPr lang="en-US" dirty="0" err="1" smtClean="0"/>
              <a:t>tst.Test</a:t>
            </a:r>
            <a:r>
              <a:rPr lang="en-US" dirty="0" smtClean="0"/>
              <a:t>::~Test();</a:t>
            </a:r>
            <a:r>
              <a:rPr lang="ru-RU" dirty="0" smtClean="0"/>
              <a:t>, но это приведет в конечном счете к ошибке, поскольку деструктор будет вызван дважды.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Составные и дружественные функции</a:t>
            </a:r>
          </a:p>
          <a:p>
            <a:pPr>
              <a:buNone/>
            </a:pPr>
            <a:r>
              <a:rPr lang="ru-RU" dirty="0" smtClean="0"/>
              <a:t>Функции, объявленные в классе, делятся на </a:t>
            </a:r>
            <a:r>
              <a:rPr lang="ru-RU" i="1" dirty="0" smtClean="0"/>
              <a:t>составные</a:t>
            </a:r>
            <a:r>
              <a:rPr lang="ru-RU" dirty="0" smtClean="0"/>
              <a:t> и </a:t>
            </a:r>
            <a:r>
              <a:rPr lang="ru-RU" i="1" dirty="0" smtClean="0"/>
              <a:t>дружественные</a:t>
            </a:r>
            <a:r>
              <a:rPr lang="ru-RU" dirty="0" smtClean="0"/>
              <a:t>. Каждая функция, кроме конструктора, объявленная со спецификатором </a:t>
            </a:r>
            <a:r>
              <a:rPr lang="en-US" dirty="0" smtClean="0"/>
              <a:t>friend</a:t>
            </a:r>
            <a:r>
              <a:rPr lang="ru-RU" dirty="0" smtClean="0"/>
              <a:t>, является дружественной классу. Такая функция обладает доступ ко всем идентификаторам, к которым имеют доступ составляющие класса.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Функцией, дружественной классу, может быть любая произвольная внешняя функция, а также составная функция другого класса.</a:t>
            </a:r>
          </a:p>
          <a:p>
            <a:pPr>
              <a:buNone/>
            </a:pPr>
            <a:r>
              <a:rPr lang="ru-RU" dirty="0" smtClean="0"/>
              <a:t>Важное замечание: только в </a:t>
            </a:r>
            <a:r>
              <a:rPr lang="ru-RU" i="1" dirty="0" smtClean="0"/>
              <a:t>нестатической составной функции</a:t>
            </a:r>
            <a:r>
              <a:rPr lang="ru-RU" dirty="0" smtClean="0"/>
              <a:t> существует переменная </a:t>
            </a:r>
            <a:r>
              <a:rPr lang="en-US" dirty="0" smtClean="0"/>
              <a:t>this</a:t>
            </a:r>
            <a:r>
              <a:rPr lang="ru-RU" dirty="0" smtClean="0"/>
              <a:t>, указывающая на объект, применительно к которому активируется данная функция. Дружественной функции переменная </a:t>
            </a:r>
            <a:r>
              <a:rPr lang="en-US" dirty="0" smtClean="0"/>
              <a:t>this</a:t>
            </a:r>
            <a:r>
              <a:rPr lang="ru-RU" dirty="0" smtClean="0"/>
              <a:t> не доступна.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Составные и дружественные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 smtClean="0"/>
              <a:t>Составная функция, объявленная в теле класса</a:t>
            </a:r>
          </a:p>
          <a:p>
            <a:pPr>
              <a:buNone/>
            </a:pPr>
            <a:r>
              <a:rPr lang="en-US" dirty="0"/>
              <a:t>class Fixed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private: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Fix;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Fixed(int </a:t>
            </a:r>
            <a:r>
              <a:rPr lang="en-US" dirty="0"/>
              <a:t>f): Fix(f){};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void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Out()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Fixed: " &lt;&lt; Fix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1042</Words>
  <Application>Microsoft Office PowerPoint</Application>
  <PresentationFormat>Экран (4:3)</PresentationFormat>
  <Paragraphs>365</Paragraphs>
  <Slides>60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1" baseType="lpstr">
      <vt:lpstr>Тема Office</vt:lpstr>
      <vt:lpstr>Лекция 2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Составные и дружественные функции</vt:lpstr>
      <vt:lpstr>Дружественные классы</vt:lpstr>
      <vt:lpstr>Дружественные классы</vt:lpstr>
      <vt:lpstr>Дружественные классы</vt:lpstr>
      <vt:lpstr>Дружественные классы</vt:lpstr>
      <vt:lpstr>Дружественные классы</vt:lpstr>
      <vt:lpstr>Дружественные классы</vt:lpstr>
      <vt:lpstr>Общие правила для дружественных функций</vt:lpstr>
      <vt:lpstr>Общие правила для дружественных функций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  <vt:lpstr>Перегрузка операций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130</cp:revision>
  <dcterms:created xsi:type="dcterms:W3CDTF">2021-02-14T17:14:21Z</dcterms:created>
  <dcterms:modified xsi:type="dcterms:W3CDTF">2021-02-16T14:58:46Z</dcterms:modified>
</cp:coreProperties>
</file>