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312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7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CB148-FD04-44C1-B1EC-44E7C7FE7954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6FC33-9368-4EFB-AD8A-0E778C64E8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CB148-FD04-44C1-B1EC-44E7C7FE7954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6FC33-9368-4EFB-AD8A-0E778C64E8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CB148-FD04-44C1-B1EC-44E7C7FE7954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6FC33-9368-4EFB-AD8A-0E778C64E8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CB148-FD04-44C1-B1EC-44E7C7FE7954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6FC33-9368-4EFB-AD8A-0E778C64E8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CB148-FD04-44C1-B1EC-44E7C7FE7954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6FC33-9368-4EFB-AD8A-0E778C64E8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CB148-FD04-44C1-B1EC-44E7C7FE7954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6FC33-9368-4EFB-AD8A-0E778C64E8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CB148-FD04-44C1-B1EC-44E7C7FE7954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6FC33-9368-4EFB-AD8A-0E778C64E8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CB148-FD04-44C1-B1EC-44E7C7FE7954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6FC33-9368-4EFB-AD8A-0E778C64E8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CB148-FD04-44C1-B1EC-44E7C7FE7954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6FC33-9368-4EFB-AD8A-0E778C64E8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CB148-FD04-44C1-B1EC-44E7C7FE7954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6FC33-9368-4EFB-AD8A-0E778C64E8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CB148-FD04-44C1-B1EC-44E7C7FE7954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6FC33-9368-4EFB-AD8A-0E778C64E8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4CB148-FD04-44C1-B1EC-44E7C7FE7954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26FC33-9368-4EFB-AD8A-0E778C64E87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Очень хорошо снабдить этот класс операцией индексации:</a:t>
            </a:r>
          </a:p>
          <a:p>
            <a:pPr>
              <a:buNone/>
            </a:pPr>
            <a:r>
              <a:rPr lang="en-US" dirty="0" smtClean="0"/>
              <a:t>T&amp; operator[](int </a:t>
            </a:r>
            <a:r>
              <a:rPr lang="en-US" dirty="0" err="1" smtClean="0"/>
              <a:t>nIndex</a:t>
            </a:r>
            <a:r>
              <a:rPr lang="en-US" dirty="0" smtClean="0"/>
              <a:t>)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{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if (</a:t>
            </a:r>
            <a:r>
              <a:rPr lang="en-US" dirty="0" err="1" smtClean="0"/>
              <a:t>nIndex</a:t>
            </a:r>
            <a:r>
              <a:rPr lang="en-US" dirty="0" smtClean="0"/>
              <a:t> &gt; 0 &amp;&amp; </a:t>
            </a:r>
            <a:r>
              <a:rPr lang="en-US" dirty="0" err="1" smtClean="0"/>
              <a:t>nIndex</a:t>
            </a:r>
            <a:r>
              <a:rPr lang="en-US" dirty="0" smtClean="0"/>
              <a:t> &lt; SIZE)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{ return </a:t>
            </a:r>
            <a:r>
              <a:rPr lang="en-US" dirty="0" err="1" smtClean="0"/>
              <a:t>TheArray</a:t>
            </a:r>
            <a:r>
              <a:rPr lang="en-US" dirty="0" smtClean="0"/>
              <a:t>[</a:t>
            </a:r>
            <a:r>
              <a:rPr lang="en-US" dirty="0" err="1" smtClean="0"/>
              <a:t>nIndex</a:t>
            </a:r>
            <a:r>
              <a:rPr lang="en-US" dirty="0" smtClean="0"/>
              <a:t>]; }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T();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}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Использование шаблонного класса </a:t>
            </a:r>
            <a:r>
              <a:rPr lang="en-US" dirty="0" smtClean="0"/>
              <a:t>Array</a:t>
            </a:r>
            <a:r>
              <a:rPr lang="ru-RU" dirty="0" smtClean="0"/>
              <a:t>:</a:t>
            </a:r>
          </a:p>
          <a:p>
            <a:pPr>
              <a:buNone/>
            </a:pPr>
            <a:r>
              <a:rPr lang="en-US" dirty="0" smtClean="0"/>
              <a:t>Array&lt;bool&gt; </a:t>
            </a:r>
            <a:r>
              <a:rPr lang="en-US" dirty="0" err="1" smtClean="0"/>
              <a:t>arr_bool</a:t>
            </a:r>
            <a:r>
              <a:rPr lang="en-US" dirty="0" smtClean="0"/>
              <a:t>; // </a:t>
            </a:r>
            <a:r>
              <a:rPr lang="ru-RU" dirty="0" smtClean="0"/>
              <a:t>по умолчанию размерность массива </a:t>
            </a:r>
            <a:r>
              <a:rPr lang="en-US" dirty="0" smtClean="0"/>
              <a:t> </a:t>
            </a:r>
            <a:r>
              <a:rPr lang="ru-RU" dirty="0" smtClean="0"/>
              <a:t>равна 10;</a:t>
            </a:r>
          </a:p>
          <a:p>
            <a:pPr>
              <a:buNone/>
            </a:pPr>
            <a:r>
              <a:rPr lang="en-US" dirty="0" smtClean="0"/>
              <a:t>Array&lt;double, 20&gt; </a:t>
            </a:r>
            <a:r>
              <a:rPr lang="en-US" dirty="0" err="1" smtClean="0"/>
              <a:t>arr_double</a:t>
            </a:r>
            <a:r>
              <a:rPr lang="en-US" dirty="0" smtClean="0"/>
              <a:t>; 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Шаблон класса в качестве аргумента для шаблона класса</a:t>
            </a:r>
          </a:p>
          <a:p>
            <a:pPr>
              <a:buNone/>
            </a:pPr>
            <a:r>
              <a:rPr lang="ru-RU" dirty="0" smtClean="0"/>
              <a:t> Эта тема довольно трудна для понимания, и вовлекает некоторые неоднозначности,  предпримем попытку понять это.</a:t>
            </a:r>
          </a:p>
          <a:p>
            <a:pPr>
              <a:buNone/>
            </a:pPr>
            <a:r>
              <a:rPr lang="ru-RU" dirty="0" smtClean="0"/>
              <a:t>Рассмотрим еще раз шаблонный класс </a:t>
            </a:r>
            <a:r>
              <a:rPr lang="en-US" dirty="0" smtClean="0"/>
              <a:t>Pair</a:t>
            </a:r>
            <a:r>
              <a:rPr lang="ru-RU" dirty="0" smtClean="0"/>
              <a:t>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template&lt; class T1, class T2 &gt;class Pair{};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инициация этого класса шаблона: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ru-RU" dirty="0" err="1" smtClean="0"/>
              <a:t>Pair</a:t>
            </a:r>
            <a:r>
              <a:rPr lang="ru-RU" dirty="0" smtClean="0"/>
              <a:t>&lt; int, int &gt; </a:t>
            </a:r>
            <a:r>
              <a:rPr lang="ru-RU" dirty="0" err="1" smtClean="0"/>
              <a:t>IntPair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Подобное объявление не вызывает сомнений.</a:t>
            </a:r>
          </a:p>
          <a:p>
            <a:pPr>
              <a:buNone/>
            </a:pPr>
            <a:r>
              <a:rPr lang="ru-RU" dirty="0" smtClean="0"/>
              <a:t>А можно ли сделать следующее объявление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fr-FR" dirty="0" smtClean="0"/>
              <a:t> Pair&lt; int, Pair&lt; int, float &gt; &gt; PairOfPair;</a:t>
            </a:r>
            <a:r>
              <a:rPr lang="ru-RU" dirty="0" smtClean="0"/>
              <a:t> .</a:t>
            </a:r>
          </a:p>
          <a:p>
            <a:pPr>
              <a:buNone/>
            </a:pPr>
            <a:r>
              <a:rPr lang="ru-RU" dirty="0" smtClean="0"/>
              <a:t>Оказывается можно, при этом  инициируются два класса шаблона: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• Pair&lt; int, int &gt; - A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• Pair&lt; int, Pair&lt; int, </a:t>
            </a:r>
            <a:r>
              <a:rPr lang="en-US" dirty="0" err="1" smtClean="0"/>
              <a:t>ifloat</a:t>
            </a:r>
            <a:r>
              <a:rPr lang="en-US" dirty="0" smtClean="0"/>
              <a:t> &gt;&gt; - B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Оба типа, и A, и B будут инициированы компилятором, и если в этом месте произойдет ошибка, вызванная любым из типов этих шаблонов класса, то компилятор сообщит об этом. Чтобы упростить это сложное инициирование, можно сделать:</a:t>
            </a:r>
          </a:p>
          <a:p>
            <a:pPr>
              <a:buNone/>
            </a:pPr>
            <a:r>
              <a:rPr lang="ru-RU" b="1" dirty="0" smtClean="0"/>
              <a:t>	</a:t>
            </a:r>
            <a:r>
              <a:rPr lang="ru-RU" dirty="0" err="1" smtClean="0"/>
              <a:t>typedef</a:t>
            </a:r>
            <a:r>
              <a:rPr lang="ru-RU" dirty="0" smtClean="0"/>
              <a:t> </a:t>
            </a:r>
            <a:r>
              <a:rPr lang="ru-RU" dirty="0" err="1" smtClean="0"/>
              <a:t>Pair</a:t>
            </a:r>
            <a:r>
              <a:rPr lang="ru-RU" dirty="0" smtClean="0"/>
              <a:t>&lt; int,</a:t>
            </a:r>
            <a:r>
              <a:rPr lang="en-US" dirty="0" smtClean="0"/>
              <a:t>float</a:t>
            </a:r>
            <a:r>
              <a:rPr lang="ru-RU" dirty="0" smtClean="0"/>
              <a:t> &gt; Int</a:t>
            </a:r>
            <a:r>
              <a:rPr lang="en-US" dirty="0" smtClean="0"/>
              <a:t>Float</a:t>
            </a:r>
            <a:r>
              <a:rPr lang="ru-RU" dirty="0" err="1" smtClean="0"/>
              <a:t>Pair</a:t>
            </a:r>
            <a:r>
              <a:rPr lang="ru-RU" dirty="0" smtClean="0"/>
              <a:t>;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// …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 </a:t>
            </a:r>
            <a:r>
              <a:rPr lang="ru-RU" dirty="0" err="1" smtClean="0"/>
              <a:t>Pair</a:t>
            </a:r>
            <a:r>
              <a:rPr lang="ru-RU" dirty="0" smtClean="0"/>
              <a:t>&lt; int, Int</a:t>
            </a:r>
            <a:r>
              <a:rPr lang="en-US" dirty="0" smtClean="0"/>
              <a:t>Float</a:t>
            </a:r>
            <a:r>
              <a:rPr lang="ru-RU" dirty="0" err="1" smtClean="0"/>
              <a:t>Pair</a:t>
            </a:r>
            <a:r>
              <a:rPr lang="ru-RU" dirty="0" smtClean="0"/>
              <a:t> &gt; </a:t>
            </a:r>
            <a:r>
              <a:rPr lang="ru-RU" dirty="0" err="1" smtClean="0"/>
              <a:t>PairOfPair</a:t>
            </a:r>
            <a:r>
              <a:rPr lang="ru-RU" dirty="0" smtClean="0"/>
              <a:t>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Схематично эти объявления можно представить  следующим образом: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Это для случая </a:t>
            </a:r>
            <a:r>
              <a:rPr lang="en-US" dirty="0" smtClean="0"/>
              <a:t>Pair&lt; int, int &gt;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131840" y="2996952"/>
            <a:ext cx="2232248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Pair&lt;int, int&gt;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259632" y="4365104"/>
            <a:ext cx="2232248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int first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220072" y="4365104"/>
            <a:ext cx="2232248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int second</a:t>
            </a:r>
            <a:endParaRPr lang="ru-RU" dirty="0"/>
          </a:p>
        </p:txBody>
      </p:sp>
      <p:cxnSp>
        <p:nvCxnSpPr>
          <p:cNvPr id="7" name="Прямая со стрелкой 6"/>
          <p:cNvCxnSpPr/>
          <p:nvPr/>
        </p:nvCxnSpPr>
        <p:spPr>
          <a:xfrm flipH="1">
            <a:off x="2375756" y="3861048"/>
            <a:ext cx="1872208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4247964" y="3861048"/>
            <a:ext cx="2088232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А для </a:t>
            </a:r>
            <a:r>
              <a:rPr lang="ru-RU" dirty="0" err="1" smtClean="0"/>
              <a:t>Pair</a:t>
            </a:r>
            <a:r>
              <a:rPr lang="ru-RU" dirty="0" smtClean="0"/>
              <a:t>&lt; int, Int</a:t>
            </a:r>
            <a:r>
              <a:rPr lang="en-US" dirty="0" smtClean="0"/>
              <a:t>Float</a:t>
            </a:r>
            <a:r>
              <a:rPr lang="ru-RU" dirty="0" err="1" smtClean="0"/>
              <a:t>Pair</a:t>
            </a:r>
            <a:r>
              <a:rPr lang="ru-RU" dirty="0" smtClean="0"/>
              <a:t> &gt; </a:t>
            </a:r>
            <a:r>
              <a:rPr lang="ru-RU" dirty="0" err="1" smtClean="0"/>
              <a:t>PairOfPair</a:t>
            </a:r>
            <a:r>
              <a:rPr lang="ru-RU" dirty="0" smtClean="0"/>
              <a:t>;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123728" y="2348880"/>
            <a:ext cx="3960440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Pair&lt;int, </a:t>
            </a:r>
            <a:r>
              <a:rPr lang="en-US" dirty="0" err="1" smtClean="0"/>
              <a:t>IntFloatPair</a:t>
            </a:r>
            <a:r>
              <a:rPr lang="en-US" dirty="0" smtClean="0"/>
              <a:t>&gt;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3356992"/>
            <a:ext cx="2376264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Int first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499992" y="3356992"/>
            <a:ext cx="3960440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IntFloatPair</a:t>
            </a:r>
            <a:r>
              <a:rPr lang="en-US" dirty="0" smtClean="0"/>
              <a:t> second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267744" y="4797152"/>
            <a:ext cx="2592288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int first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580112" y="4797152"/>
            <a:ext cx="26642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float second</a:t>
            </a:r>
            <a:endParaRPr lang="ru-RU" dirty="0"/>
          </a:p>
        </p:txBody>
      </p:sp>
      <p:cxnSp>
        <p:nvCxnSpPr>
          <p:cNvPr id="9" name="Прямая со стрелкой 8"/>
          <p:cNvCxnSpPr/>
          <p:nvPr/>
        </p:nvCxnSpPr>
        <p:spPr>
          <a:xfrm flipH="1">
            <a:off x="1799692" y="2996952"/>
            <a:ext cx="2304256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4103948" y="2996952"/>
            <a:ext cx="2376264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H="1">
            <a:off x="3563888" y="4005064"/>
            <a:ext cx="2916324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6480212" y="4005064"/>
            <a:ext cx="432048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Программное описание:</a:t>
            </a:r>
          </a:p>
          <a:p>
            <a:pPr>
              <a:buNone/>
            </a:pPr>
            <a:r>
              <a:rPr lang="en-US" dirty="0" err="1" smtClean="0"/>
              <a:t>typedef</a:t>
            </a:r>
            <a:r>
              <a:rPr lang="en-US" dirty="0" smtClean="0"/>
              <a:t> Pair&lt; </a:t>
            </a:r>
            <a:r>
              <a:rPr lang="en-US" dirty="0" err="1" smtClean="0"/>
              <a:t>int,float</a:t>
            </a:r>
            <a:r>
              <a:rPr lang="en-US" dirty="0" smtClean="0"/>
              <a:t>&gt; </a:t>
            </a:r>
            <a:r>
              <a:rPr lang="en-US" dirty="0" err="1" smtClean="0"/>
              <a:t>IntFloatPair</a:t>
            </a:r>
            <a:r>
              <a:rPr lang="en-US" dirty="0" smtClean="0"/>
              <a:t>; 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Pair&lt; int, </a:t>
            </a:r>
            <a:r>
              <a:rPr lang="en-US" dirty="0" err="1" smtClean="0"/>
              <a:t>IntFloatPair</a:t>
            </a:r>
            <a:r>
              <a:rPr lang="en-US" dirty="0" smtClean="0"/>
              <a:t> &gt; </a:t>
            </a:r>
            <a:r>
              <a:rPr lang="en-US" dirty="0" err="1" smtClean="0"/>
              <a:t>PairOfPair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Варианты обращения: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PairOfPair.first</a:t>
            </a:r>
            <a:r>
              <a:rPr lang="en-US" dirty="0" smtClean="0"/>
              <a:t>=10;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PairOfPair.second.first</a:t>
            </a:r>
            <a:r>
              <a:rPr lang="en-US" dirty="0" smtClean="0"/>
              <a:t> = 200;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PairOfPair.second.second</a:t>
            </a:r>
            <a:r>
              <a:rPr lang="en-US" dirty="0" smtClean="0"/>
              <a:t> = 3.14;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</a:t>
            </a:r>
            <a:r>
              <a:rPr lang="en-US" dirty="0" err="1" smtClean="0"/>
              <a:t>PairOfPair.first</a:t>
            </a:r>
            <a:r>
              <a:rPr lang="en-US" dirty="0" smtClean="0"/>
              <a:t> &lt;&lt; ' ' &lt;&lt; </a:t>
            </a:r>
            <a:r>
              <a:rPr lang="ru-RU" dirty="0" smtClean="0"/>
              <a:t>	</a:t>
            </a:r>
            <a:r>
              <a:rPr lang="en-US" dirty="0" err="1" smtClean="0"/>
              <a:t>PairOfPair.second.first</a:t>
            </a:r>
            <a:r>
              <a:rPr lang="en-US" dirty="0" smtClean="0"/>
              <a:t> &lt;&lt; ' ' &lt;&lt; </a:t>
            </a:r>
            <a:r>
              <a:rPr lang="ru-RU" dirty="0" smtClean="0"/>
              <a:t>	</a:t>
            </a:r>
            <a:r>
              <a:rPr lang="en-US" dirty="0" err="1" smtClean="0"/>
              <a:t>PairOfPair.second.second</a:t>
            </a:r>
            <a:r>
              <a:rPr lang="en-US" dirty="0" smtClean="0"/>
              <a:t>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Более интересный примером является возможность определение шаблонного типа (параметра) непосредственно в списке шаблонного класса.</a:t>
            </a:r>
          </a:p>
          <a:p>
            <a:pPr>
              <a:buNone/>
            </a:pPr>
            <a:r>
              <a:rPr lang="ru-RU" dirty="0" smtClean="0"/>
              <a:t>Схематично это можно представить следующим образом:</a:t>
            </a:r>
          </a:p>
          <a:p>
            <a:pPr>
              <a:buNone/>
            </a:pPr>
            <a:r>
              <a:rPr lang="en-US" dirty="0" smtClean="0"/>
              <a:t>template&lt;class </a:t>
            </a:r>
            <a:r>
              <a:rPr lang="en-US" dirty="0" err="1" smtClean="0"/>
              <a:t>Typ</a:t>
            </a:r>
            <a:r>
              <a:rPr lang="ru-RU" dirty="0" smtClean="0"/>
              <a:t>е</a:t>
            </a:r>
            <a:r>
              <a:rPr lang="en-US" dirty="0" smtClean="0"/>
              <a:t>1,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template &lt;</a:t>
            </a:r>
            <a:r>
              <a:rPr lang="en-US" dirty="0" err="1" smtClean="0">
                <a:solidFill>
                  <a:srgbClr val="FF0000"/>
                </a:solidFill>
              </a:rPr>
              <a:t>typename</a:t>
            </a:r>
            <a:r>
              <a:rPr lang="en-US" dirty="0" smtClean="0">
                <a:solidFill>
                  <a:srgbClr val="FF0000"/>
                </a:solidFill>
              </a:rPr>
              <a:t>&gt;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class </a:t>
            </a:r>
            <a:r>
              <a:rPr lang="en-US" dirty="0" smtClean="0">
                <a:solidFill>
                  <a:srgbClr val="FF0000"/>
                </a:solidFill>
              </a:rPr>
              <a:t>Type2</a:t>
            </a:r>
            <a:r>
              <a:rPr lang="en-US" dirty="0" smtClean="0"/>
              <a:t>,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ru-RU" dirty="0" smtClean="0"/>
              <a:t>	</a:t>
            </a:r>
            <a:r>
              <a:rPr lang="en-US" dirty="0" smtClean="0"/>
              <a:t>class Type3&gt; </a:t>
            </a:r>
            <a:r>
              <a:rPr lang="ru-RU" dirty="0" smtClean="0"/>
              <a:t>  </a:t>
            </a:r>
            <a:r>
              <a:rPr lang="en-US" dirty="0" smtClean="0"/>
              <a:t>class Template</a:t>
            </a:r>
            <a:r>
              <a:rPr lang="en-US" dirty="0" smtClean="0"/>
              <a:t>{ };</a:t>
            </a: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В последнем выражении замена </a:t>
            </a:r>
          </a:p>
          <a:p>
            <a:pPr>
              <a:buNone/>
            </a:pPr>
            <a:r>
              <a:rPr lang="en-US" dirty="0" smtClean="0"/>
              <a:t>template &lt;</a:t>
            </a:r>
            <a:r>
              <a:rPr lang="en-US" dirty="0" err="1" smtClean="0"/>
              <a:t>typename</a:t>
            </a:r>
            <a:r>
              <a:rPr lang="en-US" dirty="0" smtClean="0"/>
              <a:t>&gt; </a:t>
            </a:r>
            <a:r>
              <a:rPr lang="en-US" dirty="0" err="1" smtClean="0">
                <a:solidFill>
                  <a:srgbClr val="FF0000"/>
                </a:solidFill>
              </a:rPr>
              <a:t>typename</a:t>
            </a:r>
            <a:r>
              <a:rPr lang="en-US" dirty="0" smtClean="0"/>
              <a:t> Type2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слова </a:t>
            </a:r>
            <a:r>
              <a:rPr lang="en-US" dirty="0" smtClean="0"/>
              <a:t>class </a:t>
            </a:r>
            <a:r>
              <a:rPr lang="ru-RU" dirty="0" smtClean="0"/>
              <a:t> на слово </a:t>
            </a:r>
            <a:r>
              <a:rPr lang="en-US" dirty="0" err="1" smtClean="0"/>
              <a:t>typename</a:t>
            </a:r>
            <a:r>
              <a:rPr lang="ru-RU" dirty="0" smtClean="0"/>
              <a:t> не допустима (!).</a:t>
            </a:r>
          </a:p>
          <a:p>
            <a:pPr>
              <a:buNone/>
            </a:pPr>
            <a:r>
              <a:rPr lang="ru-RU" dirty="0" smtClean="0"/>
              <a:t>Ну, а теперь,  сам пример.</a:t>
            </a:r>
          </a:p>
          <a:p>
            <a:pPr>
              <a:buNone/>
            </a:pPr>
            <a:r>
              <a:rPr lang="en-US" dirty="0" smtClean="0"/>
              <a:t>template&lt; class Type&gt; </a:t>
            </a:r>
            <a:r>
              <a:rPr lang="en-US" dirty="0" err="1" smtClean="0"/>
              <a:t>struct</a:t>
            </a:r>
            <a:r>
              <a:rPr lang="en-US" dirty="0" smtClean="0"/>
              <a:t> Test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    Type test;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friend </a:t>
            </a:r>
            <a:r>
              <a:rPr lang="en-US" dirty="0" err="1" smtClean="0"/>
              <a:t>ostream</a:t>
            </a:r>
            <a:r>
              <a:rPr lang="en-US" dirty="0" smtClean="0"/>
              <a:t> &amp;operator &lt;&lt; &lt; &gt;(</a:t>
            </a:r>
            <a:r>
              <a:rPr lang="en-US" dirty="0" err="1" smtClean="0"/>
              <a:t>ostream</a:t>
            </a:r>
            <a:r>
              <a:rPr lang="en-US" dirty="0" smtClean="0"/>
              <a:t> &amp;, const Test&lt;Type&gt; &amp;);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Аргументы шаблона без типа</a:t>
            </a:r>
          </a:p>
          <a:p>
            <a:pPr>
              <a:buNone/>
            </a:pPr>
            <a:r>
              <a:rPr lang="ru-RU" dirty="0" smtClean="0"/>
              <a:t>В предыдущем примере мы увидели что шаблоны класса может получать аргументы нескольких типов. Однако шаблоны класса позволяют также иметь несколько аргументов шаблона без типа (</a:t>
            </a:r>
            <a:r>
              <a:rPr lang="ru-RU" dirty="0" err="1" smtClean="0"/>
              <a:t>non-type</a:t>
            </a:r>
            <a:r>
              <a:rPr lang="ru-RU" dirty="0" smtClean="0"/>
              <a:t> </a:t>
            </a:r>
            <a:r>
              <a:rPr lang="ru-RU" dirty="0" err="1" smtClean="0"/>
              <a:t>template</a:t>
            </a:r>
            <a:r>
              <a:rPr lang="ru-RU" dirty="0" smtClean="0"/>
              <a:t> </a:t>
            </a:r>
            <a:r>
              <a:rPr lang="ru-RU" dirty="0" err="1" smtClean="0"/>
              <a:t>arguments</a:t>
            </a:r>
            <a:r>
              <a:rPr lang="ru-RU" dirty="0" smtClean="0"/>
              <a:t>). </a:t>
            </a:r>
            <a:endParaRPr lang="ru-RU" b="1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template&lt; class Type&gt; </a:t>
            </a:r>
            <a:r>
              <a:rPr lang="en-US" dirty="0" err="1" smtClean="0"/>
              <a:t>ostream</a:t>
            </a:r>
            <a:r>
              <a:rPr lang="en-US" dirty="0" smtClean="0"/>
              <a:t> &amp;operator &lt;&lt; (</a:t>
            </a:r>
            <a:r>
              <a:rPr lang="en-US" dirty="0" err="1" smtClean="0"/>
              <a:t>ostream</a:t>
            </a:r>
            <a:r>
              <a:rPr lang="en-US" dirty="0" smtClean="0"/>
              <a:t> &amp;out, const Test&lt;Type&gt; &amp;t)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out &lt;&lt; </a:t>
            </a:r>
            <a:r>
              <a:rPr lang="en-US" dirty="0" err="1" smtClean="0"/>
              <a:t>t.test</a:t>
            </a:r>
            <a:r>
              <a:rPr lang="en-US" dirty="0" smtClean="0"/>
              <a:t> &lt;&lt; ' ';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out;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r>
              <a:rPr lang="ru-RU" dirty="0" smtClean="0"/>
              <a:t>Это шаблонный класс, который  будет выступать как аргумент списка шаблона другого шаблонного класса.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Вот этот шаблон:</a:t>
            </a:r>
          </a:p>
          <a:p>
            <a:pPr>
              <a:buNone/>
            </a:pPr>
            <a:r>
              <a:rPr lang="en-US" dirty="0" smtClean="0"/>
              <a:t>template&lt;template &lt;</a:t>
            </a:r>
            <a:r>
              <a:rPr lang="en-US" dirty="0" err="1" smtClean="0"/>
              <a:t>typename</a:t>
            </a:r>
            <a:r>
              <a:rPr lang="en-US" dirty="0" smtClean="0"/>
              <a:t>&gt; class Type1, class Type2, int Size = 10&gt; </a:t>
            </a:r>
          </a:p>
          <a:p>
            <a:pPr>
              <a:buNone/>
            </a:pPr>
            <a:r>
              <a:rPr lang="en-US" dirty="0" smtClean="0"/>
              <a:t>class Array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Type1&lt;Type2&gt; *</a:t>
            </a:r>
            <a:r>
              <a:rPr lang="en-US" dirty="0" err="1" smtClean="0"/>
              <a:t>arr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Array()</a:t>
            </a:r>
          </a:p>
          <a:p>
            <a:pPr>
              <a:buNone/>
            </a:pPr>
            <a:r>
              <a:rPr lang="ru-RU" dirty="0" smtClean="0"/>
              <a:t>	{  </a:t>
            </a:r>
            <a:r>
              <a:rPr lang="en-US" dirty="0" err="1" smtClean="0"/>
              <a:t>arr</a:t>
            </a:r>
            <a:r>
              <a:rPr lang="en-US" dirty="0" smtClean="0"/>
              <a:t> = new Type1&lt;Type2&gt;[Size];</a:t>
            </a:r>
            <a:r>
              <a:rPr lang="ru-RU" dirty="0" smtClean="0"/>
              <a:t> }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Type1&lt;Type2&gt; &amp;operator [](int index)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if(index &lt;0 || index &gt;Size)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ru-RU" dirty="0" err="1" smtClean="0"/>
              <a:t>cout</a:t>
            </a:r>
            <a:r>
              <a:rPr lang="ru-RU" dirty="0" smtClean="0"/>
              <a:t> &lt;&lt; " выход за границы массива " &lt;&lt; </a:t>
            </a:r>
            <a:r>
              <a:rPr lang="ru-RU" dirty="0" err="1" smtClean="0"/>
              <a:t>endl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return </a:t>
            </a:r>
            <a:r>
              <a:rPr lang="en-US" dirty="0" err="1" smtClean="0"/>
              <a:t>arr</a:t>
            </a:r>
            <a:r>
              <a:rPr lang="en-US" dirty="0" smtClean="0"/>
              <a:t>[index];</a:t>
            </a:r>
          </a:p>
          <a:p>
            <a:pPr>
              <a:buNone/>
            </a:pPr>
            <a:r>
              <a:rPr lang="ru-RU" dirty="0" smtClean="0"/>
              <a:t>	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Show()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nn-NO" dirty="0" smtClean="0"/>
              <a:t>for(int i=0; i&lt;=Size; i++)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err="1" smtClean="0"/>
              <a:t>cout</a:t>
            </a:r>
            <a:r>
              <a:rPr lang="en-US" dirty="0" smtClean="0"/>
              <a:t> &lt;&lt; </a:t>
            </a:r>
            <a:r>
              <a:rPr lang="en-US" dirty="0" err="1" smtClean="0"/>
              <a:t>arr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 smtClean="0"/>
              <a:t>] &lt;&lt; ' ';</a:t>
            </a:r>
          </a:p>
          <a:p>
            <a:pPr>
              <a:buNone/>
            </a:pPr>
            <a:r>
              <a:rPr lang="ru-RU" dirty="0" smtClean="0"/>
              <a:t>	}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Фрагмент использования:</a:t>
            </a:r>
          </a:p>
          <a:p>
            <a:pPr>
              <a:buNone/>
            </a:pPr>
            <a:r>
              <a:rPr lang="en-US" dirty="0" smtClean="0"/>
              <a:t>Array&lt;Test, int&gt; </a:t>
            </a:r>
            <a:r>
              <a:rPr lang="en-US" dirty="0" err="1" smtClean="0"/>
              <a:t>arr_Test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arr_Test</a:t>
            </a:r>
            <a:r>
              <a:rPr lang="en-US" dirty="0" smtClean="0"/>
              <a:t>[0].test = 10;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arr_Test</a:t>
            </a:r>
            <a:r>
              <a:rPr lang="en-US" dirty="0" smtClean="0"/>
              <a:t>[1].test = 20;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arr_Test</a:t>
            </a:r>
            <a:r>
              <a:rPr lang="en-US" dirty="0" smtClean="0"/>
              <a:t>[2].test = 30;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arr_Test</a:t>
            </a:r>
            <a:r>
              <a:rPr lang="en-US" dirty="0" smtClean="0"/>
              <a:t>[3].test = 40;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arr_Test</a:t>
            </a:r>
            <a:r>
              <a:rPr lang="en-US" dirty="0" smtClean="0"/>
              <a:t>[4].test = 50;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//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arr_Test.Show</a:t>
            </a:r>
            <a:r>
              <a:rPr lang="en-US" dirty="0" smtClean="0"/>
              <a:t>();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Следующий пример – использование стандартного шаблонного класса </a:t>
            </a:r>
            <a:r>
              <a:rPr lang="en-US" dirty="0" smtClean="0"/>
              <a:t>vector</a:t>
            </a:r>
            <a:endParaRPr lang="ru-RU" dirty="0" smtClean="0"/>
          </a:p>
          <a:p>
            <a:pPr>
              <a:buNone/>
            </a:pPr>
            <a:r>
              <a:rPr lang="en-US" dirty="0"/>
              <a:t>template &lt;class Type, class Allocator = allocator&lt;Type&gt;&gt; class </a:t>
            </a:r>
            <a:r>
              <a:rPr lang="en-US" dirty="0" smtClean="0"/>
              <a:t>vector{};</a:t>
            </a:r>
          </a:p>
          <a:p>
            <a:pPr>
              <a:buNone/>
            </a:pPr>
            <a:r>
              <a:rPr lang="ru-RU" dirty="0"/>
              <a:t>в</a:t>
            </a:r>
            <a:r>
              <a:rPr lang="ru-RU" dirty="0" smtClean="0"/>
              <a:t> качестве параметра шаблонного класса.</a:t>
            </a: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Шаблонный класс:</a:t>
            </a:r>
          </a:p>
          <a:p>
            <a:pPr>
              <a:buNone/>
            </a:pPr>
            <a:r>
              <a:rPr lang="en-US" dirty="0"/>
              <a:t>template &lt;</a:t>
            </a:r>
            <a:r>
              <a:rPr lang="en-US" dirty="0" err="1"/>
              <a:t>typename</a:t>
            </a:r>
            <a:r>
              <a:rPr lang="en-US" dirty="0"/>
              <a:t> T, template &lt;</a:t>
            </a:r>
            <a:r>
              <a:rPr lang="en-US" dirty="0" err="1"/>
              <a:t>typename</a:t>
            </a:r>
            <a:r>
              <a:rPr lang="en-US" dirty="0"/>
              <a:t>, </a:t>
            </a:r>
            <a:r>
              <a:rPr lang="en-US" dirty="0" err="1" smtClean="0"/>
              <a:t>typename</a:t>
            </a:r>
            <a:r>
              <a:rPr lang="en-US" dirty="0" smtClean="0"/>
              <a:t>&gt;</a:t>
            </a:r>
            <a:endParaRPr lang="ru-RU" dirty="0"/>
          </a:p>
          <a:p>
            <a:pPr>
              <a:buNone/>
            </a:pPr>
            <a:r>
              <a:rPr lang="en-US" dirty="0" smtClean="0"/>
              <a:t>class </a:t>
            </a:r>
            <a:r>
              <a:rPr lang="en-US" dirty="0"/>
              <a:t>V&gt; class Test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V&lt;</a:t>
            </a:r>
            <a:r>
              <a:rPr lang="en-US" dirty="0" err="1" smtClean="0"/>
              <a:t>T,std</a:t>
            </a:r>
            <a:r>
              <a:rPr lang="en-US" dirty="0"/>
              <a:t>::allocator&lt;T&gt;&gt; </a:t>
            </a:r>
            <a:r>
              <a:rPr lang="en-US" dirty="0" err="1"/>
              <a:t>vt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en-US" dirty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</a:t>
            </a:r>
            <a:r>
              <a:rPr lang="en-US" dirty="0"/>
              <a:t>():V(){};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Test(V&lt;T</a:t>
            </a:r>
            <a:r>
              <a:rPr lang="en-US" dirty="0"/>
              <a:t>, std::allocator&lt;T&gt;&gt; v):</a:t>
            </a:r>
            <a:r>
              <a:rPr lang="en-US" dirty="0" err="1"/>
              <a:t>vt</a:t>
            </a:r>
            <a:r>
              <a:rPr lang="en-US" dirty="0"/>
              <a:t>(v){};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friend </a:t>
            </a:r>
            <a:r>
              <a:rPr lang="en-US" dirty="0" err="1"/>
              <a:t>ostream</a:t>
            </a:r>
            <a:r>
              <a:rPr lang="en-US" dirty="0"/>
              <a:t> &amp;operator &lt;&lt; &lt;&gt;(</a:t>
            </a:r>
            <a:r>
              <a:rPr lang="en-US" dirty="0" err="1"/>
              <a:t>ostream</a:t>
            </a:r>
            <a:r>
              <a:rPr lang="en-US" dirty="0"/>
              <a:t> &amp;, const Test&lt;T,V&gt; &amp;);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/>
              <a:t>size</a:t>
            </a:r>
            <a:r>
              <a:rPr lang="en-US" dirty="0" smtClean="0"/>
              <a:t>()</a:t>
            </a:r>
            <a:r>
              <a:rPr lang="ru-RU" dirty="0" smtClean="0"/>
              <a:t> { </a:t>
            </a:r>
            <a:r>
              <a:rPr lang="en-US" dirty="0" smtClean="0"/>
              <a:t>int </a:t>
            </a:r>
            <a:r>
              <a:rPr lang="en-US" dirty="0" err="1"/>
              <a:t>sz</a:t>
            </a:r>
            <a:r>
              <a:rPr lang="en-US" dirty="0"/>
              <a:t> = </a:t>
            </a:r>
            <a:r>
              <a:rPr lang="en-US" dirty="0" err="1"/>
              <a:t>sizeof</a:t>
            </a:r>
            <a:r>
              <a:rPr lang="en-US" dirty="0"/>
              <a:t>(</a:t>
            </a:r>
            <a:r>
              <a:rPr lang="en-US" dirty="0" err="1"/>
              <a:t>vt</a:t>
            </a:r>
            <a:r>
              <a:rPr lang="en-US" dirty="0"/>
              <a:t>)/</a:t>
            </a:r>
            <a:r>
              <a:rPr lang="en-US" dirty="0" err="1"/>
              <a:t>sizeof</a:t>
            </a:r>
            <a:r>
              <a:rPr lang="en-US" dirty="0"/>
              <a:t>(T</a:t>
            </a:r>
            <a:r>
              <a:rPr lang="en-US" dirty="0" smtClean="0"/>
              <a:t>);</a:t>
            </a:r>
            <a:r>
              <a:rPr lang="ru-RU" dirty="0" smtClean="0"/>
              <a:t> }</a:t>
            </a:r>
            <a:endParaRPr lang="ru-RU" dirty="0"/>
          </a:p>
          <a:p>
            <a:pPr>
              <a:buNone/>
            </a:pPr>
            <a:r>
              <a:rPr lang="ru-RU" dirty="0"/>
              <a:t>};</a:t>
            </a:r>
          </a:p>
          <a:p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Операция вывода в стандартный поток:</a:t>
            </a:r>
          </a:p>
          <a:p>
            <a:pPr>
              <a:buNone/>
            </a:pPr>
            <a:r>
              <a:rPr lang="en-US" dirty="0"/>
              <a:t>template&lt;</a:t>
            </a:r>
            <a:r>
              <a:rPr lang="en-US" dirty="0" err="1"/>
              <a:t>typename</a:t>
            </a:r>
            <a:r>
              <a:rPr lang="en-US" dirty="0"/>
              <a:t> T, template&lt;</a:t>
            </a:r>
            <a:r>
              <a:rPr lang="en-US" dirty="0" err="1"/>
              <a:t>typename,typename</a:t>
            </a:r>
            <a:r>
              <a:rPr lang="en-US" dirty="0"/>
              <a:t>&gt; class V&gt; </a:t>
            </a:r>
          </a:p>
          <a:p>
            <a:pPr>
              <a:buNone/>
            </a:pPr>
            <a:r>
              <a:rPr lang="en-US" dirty="0" err="1"/>
              <a:t>ostream</a:t>
            </a:r>
            <a:r>
              <a:rPr lang="en-US" dirty="0"/>
              <a:t> &amp;operator &lt;&lt; &lt;&gt;(</a:t>
            </a:r>
            <a:r>
              <a:rPr lang="en-US" dirty="0" err="1"/>
              <a:t>ostream</a:t>
            </a:r>
            <a:r>
              <a:rPr lang="en-US" dirty="0"/>
              <a:t> &amp;out, const Test&lt;T, V&gt; &amp;t)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 err="1"/>
              <a:t>sz</a:t>
            </a:r>
            <a:r>
              <a:rPr lang="en-US" dirty="0"/>
              <a:t> = </a:t>
            </a:r>
            <a:r>
              <a:rPr lang="en-US" dirty="0" err="1"/>
              <a:t>sizeof</a:t>
            </a:r>
            <a:r>
              <a:rPr lang="en-US" dirty="0"/>
              <a:t>(t)/</a:t>
            </a:r>
            <a:r>
              <a:rPr lang="en-US" dirty="0" err="1"/>
              <a:t>sizeof</a:t>
            </a:r>
            <a:r>
              <a:rPr lang="en-US" dirty="0"/>
              <a:t>(T);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nn-NO" dirty="0" smtClean="0"/>
              <a:t>for(int </a:t>
            </a:r>
            <a:r>
              <a:rPr lang="nn-NO" dirty="0"/>
              <a:t>i=0; i&lt;=sz; i++)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out </a:t>
            </a:r>
            <a:r>
              <a:rPr lang="en-US" dirty="0"/>
              <a:t>&lt;&lt; </a:t>
            </a:r>
            <a:r>
              <a:rPr lang="en-US" dirty="0" err="1"/>
              <a:t>t.vt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] &lt;&lt; ' ';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</a:t>
            </a:r>
            <a:r>
              <a:rPr lang="en-US" dirty="0"/>
              <a:t>out;</a:t>
            </a:r>
          </a:p>
          <a:p>
            <a:pPr>
              <a:buNone/>
            </a:pPr>
            <a:r>
              <a:rPr lang="ru-RU" dirty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Использование описанного шаблона:</a:t>
            </a:r>
          </a:p>
          <a:p>
            <a:pPr>
              <a:buNone/>
            </a:pPr>
            <a:r>
              <a:rPr lang="en-US" dirty="0"/>
              <a:t>int main()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 err="1"/>
              <a:t>arr</a:t>
            </a:r>
            <a:r>
              <a:rPr lang="en-US" dirty="0"/>
              <a:t>[] = {2,3,4,5,6,7};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vector&lt;int</a:t>
            </a:r>
            <a:r>
              <a:rPr lang="en-US" dirty="0"/>
              <a:t>&gt; </a:t>
            </a:r>
            <a:r>
              <a:rPr lang="en-US" dirty="0" err="1"/>
              <a:t>vec</a:t>
            </a:r>
            <a:r>
              <a:rPr lang="en-US" dirty="0"/>
              <a:t>(</a:t>
            </a:r>
            <a:r>
              <a:rPr lang="en-US" dirty="0" err="1"/>
              <a:t>arr</a:t>
            </a:r>
            <a:r>
              <a:rPr lang="en-US" dirty="0"/>
              <a:t>, </a:t>
            </a:r>
            <a:r>
              <a:rPr lang="en-US" dirty="0" err="1"/>
              <a:t>arr</a:t>
            </a:r>
            <a:r>
              <a:rPr lang="en-US" dirty="0"/>
              <a:t>+(</a:t>
            </a:r>
            <a:r>
              <a:rPr lang="en-US" dirty="0" err="1"/>
              <a:t>sizeof</a:t>
            </a:r>
            <a:r>
              <a:rPr lang="en-US" dirty="0"/>
              <a:t>(</a:t>
            </a:r>
            <a:r>
              <a:rPr lang="en-US" dirty="0" err="1"/>
              <a:t>arr</a:t>
            </a:r>
            <a:r>
              <a:rPr lang="en-US" dirty="0"/>
              <a:t>)/</a:t>
            </a:r>
            <a:r>
              <a:rPr lang="en-US" dirty="0" err="1"/>
              <a:t>sizeof</a:t>
            </a:r>
            <a:r>
              <a:rPr lang="en-US" dirty="0"/>
              <a:t>(int)));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Test&lt;int</a:t>
            </a:r>
            <a:r>
              <a:rPr lang="en-US" dirty="0"/>
              <a:t>, vector&gt; </a:t>
            </a:r>
            <a:r>
              <a:rPr lang="en-US" dirty="0" err="1"/>
              <a:t>vec_int</a:t>
            </a:r>
            <a:r>
              <a:rPr lang="en-US" dirty="0"/>
              <a:t>(</a:t>
            </a:r>
            <a:r>
              <a:rPr lang="en-US" dirty="0" err="1"/>
              <a:t>vec</a:t>
            </a:r>
            <a:r>
              <a:rPr lang="en-US" dirty="0"/>
              <a:t>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</a:t>
            </a:r>
            <a:r>
              <a:rPr lang="en-US" dirty="0" err="1"/>
              <a:t>vec_int</a:t>
            </a:r>
            <a:r>
              <a:rPr lang="en-US" dirty="0"/>
              <a:t>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</a:t>
            </a:r>
            <a:r>
              <a:rPr lang="en-US" dirty="0"/>
              <a:t>0;</a:t>
            </a:r>
          </a:p>
          <a:p>
            <a:pPr>
              <a:buNone/>
            </a:pPr>
            <a:r>
              <a:rPr lang="ru-RU" dirty="0"/>
              <a:t>}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b="1" dirty="0" smtClean="0"/>
              <a:t>*</a:t>
            </a:r>
            <a:r>
              <a:rPr lang="ru-RU" b="1" dirty="0" smtClean="0"/>
              <a:t>Шаблонные </a:t>
            </a:r>
            <a:r>
              <a:rPr lang="ru-RU" b="1" dirty="0" smtClean="0"/>
              <a:t>классы и наследование</a:t>
            </a:r>
          </a:p>
          <a:p>
            <a:pPr>
              <a:buNone/>
            </a:pPr>
            <a:r>
              <a:rPr lang="ru-RU" dirty="0" smtClean="0"/>
              <a:t>Как уже говорилось, шаблоны классов могут принять участие в иерархии классов. Причем они могут выступать как базовые, так и производные для шаблонных и обычных классов.</a:t>
            </a:r>
          </a:p>
          <a:p>
            <a:pPr>
              <a:buNone/>
            </a:pPr>
            <a:r>
              <a:rPr lang="ru-RU" dirty="0" smtClean="0"/>
              <a:t>Ограничение, связанное с шаблонными классами состоит в том, что их реализацию нельзя перенести в отдельный файл.</a:t>
            </a: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Рассмотрим пример наследования шаблонных классов.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en-US" dirty="0"/>
              <a:t>template&lt;</a:t>
            </a:r>
            <a:r>
              <a:rPr lang="en-US" dirty="0" err="1"/>
              <a:t>typename</a:t>
            </a:r>
            <a:r>
              <a:rPr lang="en-US" dirty="0"/>
              <a:t> T&gt; class Base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/>
              <a:t>protected</a:t>
            </a:r>
            <a:r>
              <a:rPr lang="en-US" dirty="0" smtClean="0"/>
              <a:t>:</a:t>
            </a:r>
            <a:endParaRPr lang="ru-RU" dirty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 </a:t>
            </a:r>
            <a:r>
              <a:rPr lang="en-US" dirty="0"/>
              <a:t>base;</a:t>
            </a:r>
          </a:p>
          <a:p>
            <a:pPr>
              <a:buNone/>
            </a:pPr>
            <a:r>
              <a:rPr lang="en-US" dirty="0" smtClean="0"/>
              <a:t>public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Base</a:t>
            </a:r>
            <a:r>
              <a:rPr lang="en-US" dirty="0"/>
              <a:t>():T(){};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Base(T </a:t>
            </a:r>
            <a:r>
              <a:rPr lang="en-US" dirty="0" err="1"/>
              <a:t>t</a:t>
            </a:r>
            <a:r>
              <a:rPr lang="en-US" dirty="0"/>
              <a:t>):base(t){};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friend </a:t>
            </a:r>
            <a:r>
              <a:rPr lang="en-US" dirty="0" err="1"/>
              <a:t>ostream</a:t>
            </a:r>
            <a:r>
              <a:rPr lang="en-US" dirty="0"/>
              <a:t> &amp;operator &lt;&lt; &lt;&gt;(</a:t>
            </a:r>
            <a:r>
              <a:rPr lang="en-US" dirty="0" err="1"/>
              <a:t>ostream</a:t>
            </a:r>
            <a:r>
              <a:rPr lang="en-US" dirty="0"/>
              <a:t> &amp;, const Base&lt;T&gt; &amp;);</a:t>
            </a:r>
          </a:p>
          <a:p>
            <a:pPr>
              <a:buNone/>
            </a:pPr>
            <a:r>
              <a:rPr lang="ru-RU" dirty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Да, шаблон класса может получать целое число (</a:t>
            </a:r>
            <a:r>
              <a:rPr lang="ru-RU" dirty="0" err="1" smtClean="0"/>
              <a:t>integer</a:t>
            </a:r>
            <a:r>
              <a:rPr lang="ru-RU" dirty="0" smtClean="0"/>
              <a:t>) как аргумент шаблона. Первый пример:</a:t>
            </a:r>
          </a:p>
          <a:p>
            <a:pPr>
              <a:buNone/>
            </a:pPr>
            <a:r>
              <a:rPr lang="en-US" dirty="0" smtClean="0"/>
              <a:t>template&lt; class T, int SIZE &gt; class Array{};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В этой декларации класса шаблона int SIZE является </a:t>
            </a:r>
            <a:r>
              <a:rPr lang="ru-RU" dirty="0" err="1" smtClean="0"/>
              <a:t>non-type</a:t>
            </a:r>
            <a:r>
              <a:rPr lang="ru-RU" dirty="0" smtClean="0"/>
              <a:t> аргументом, который представляет целое число:</a:t>
            </a:r>
          </a:p>
          <a:p>
            <a:pPr>
              <a:buNone/>
            </a:pPr>
            <a:r>
              <a:rPr lang="ru-RU" dirty="0" smtClean="0"/>
              <a:t>	• только целочисленные типы данных могут быть </a:t>
            </a:r>
            <a:r>
              <a:rPr lang="ru-RU" dirty="0" err="1" smtClean="0"/>
              <a:t>non-type</a:t>
            </a:r>
            <a:r>
              <a:rPr lang="ru-RU" dirty="0" smtClean="0"/>
              <a:t> </a:t>
            </a:r>
            <a:r>
              <a:rPr lang="ru-RU" dirty="0" err="1" smtClean="0"/>
              <a:t>integer</a:t>
            </a:r>
            <a:r>
              <a:rPr lang="ru-RU" dirty="0" smtClean="0"/>
              <a:t> аргументом, и это включает int, </a:t>
            </a:r>
            <a:r>
              <a:rPr lang="ru-RU" dirty="0" err="1" smtClean="0"/>
              <a:t>char</a:t>
            </a:r>
            <a:r>
              <a:rPr lang="ru-RU" dirty="0" smtClean="0"/>
              <a:t>, </a:t>
            </a:r>
            <a:r>
              <a:rPr lang="ru-RU" dirty="0" err="1" smtClean="0"/>
              <a:t>long</a:t>
            </a:r>
            <a:r>
              <a:rPr lang="ru-RU" dirty="0" smtClean="0"/>
              <a:t>, </a:t>
            </a:r>
            <a:r>
              <a:rPr lang="ru-RU" dirty="0" err="1" smtClean="0"/>
              <a:t>long</a:t>
            </a:r>
            <a:r>
              <a:rPr lang="ru-RU" dirty="0" smtClean="0"/>
              <a:t> </a:t>
            </a:r>
            <a:r>
              <a:rPr lang="ru-RU" dirty="0" err="1" smtClean="0"/>
              <a:t>long</a:t>
            </a:r>
            <a:r>
              <a:rPr lang="ru-RU" dirty="0" smtClean="0"/>
              <a:t>, их варианты </a:t>
            </a:r>
            <a:r>
              <a:rPr lang="ru-RU" dirty="0" err="1" smtClean="0"/>
              <a:t>unsigned</a:t>
            </a:r>
            <a:r>
              <a:rPr lang="ru-RU" dirty="0" smtClean="0"/>
              <a:t> и перечисления (</a:t>
            </a:r>
            <a:r>
              <a:rPr lang="ru-RU" dirty="0" err="1" smtClean="0"/>
              <a:t>enum</a:t>
            </a:r>
            <a:r>
              <a:rPr lang="ru-RU" dirty="0" smtClean="0"/>
              <a:t>). Такие типы, как </a:t>
            </a:r>
            <a:r>
              <a:rPr lang="ru-RU" dirty="0" err="1" smtClean="0"/>
              <a:t>float</a:t>
            </a:r>
            <a:r>
              <a:rPr lang="ru-RU" dirty="0" smtClean="0"/>
              <a:t> и </a:t>
            </a:r>
            <a:r>
              <a:rPr lang="ru-RU" dirty="0" err="1" smtClean="0"/>
              <a:t>double</a:t>
            </a:r>
            <a:r>
              <a:rPr lang="ru-RU" dirty="0" smtClean="0"/>
              <a:t>, недопустимы;</a:t>
            </a: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Дружественная операция вывода в стандартный поток:</a:t>
            </a:r>
          </a:p>
          <a:p>
            <a:pPr>
              <a:buNone/>
            </a:pPr>
            <a:r>
              <a:rPr lang="en-US" dirty="0"/>
              <a:t>template&lt;</a:t>
            </a:r>
            <a:r>
              <a:rPr lang="en-US" dirty="0" err="1"/>
              <a:t>typename</a:t>
            </a:r>
            <a:r>
              <a:rPr lang="en-US" dirty="0"/>
              <a:t> T&gt; </a:t>
            </a:r>
            <a:r>
              <a:rPr lang="en-US" dirty="0" err="1"/>
              <a:t>ostream</a:t>
            </a:r>
            <a:r>
              <a:rPr lang="en-US" dirty="0"/>
              <a:t> </a:t>
            </a:r>
            <a:r>
              <a:rPr lang="en-US" dirty="0" smtClean="0"/>
              <a:t>&amp;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operator </a:t>
            </a:r>
            <a:r>
              <a:rPr lang="en-US" dirty="0"/>
              <a:t>&lt;&lt;(</a:t>
            </a:r>
            <a:r>
              <a:rPr lang="en-US" dirty="0" err="1"/>
              <a:t>ostream</a:t>
            </a:r>
            <a:r>
              <a:rPr lang="en-US" dirty="0"/>
              <a:t> &amp;out, const Base&lt;T&gt; &amp;t)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out </a:t>
            </a:r>
            <a:r>
              <a:rPr lang="en-US" dirty="0"/>
              <a:t>&lt;&lt; </a:t>
            </a:r>
            <a:r>
              <a:rPr lang="en-US" dirty="0" err="1"/>
              <a:t>t.base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</a:t>
            </a:r>
            <a:r>
              <a:rPr lang="en-US" dirty="0"/>
              <a:t>out;</a:t>
            </a:r>
          </a:p>
          <a:p>
            <a:pPr>
              <a:buNone/>
            </a:pPr>
            <a:r>
              <a:rPr lang="ru-RU" dirty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Производный класс:</a:t>
            </a:r>
          </a:p>
          <a:p>
            <a:pPr>
              <a:buNone/>
            </a:pPr>
            <a:r>
              <a:rPr lang="en-US" dirty="0"/>
              <a:t>template&lt;</a:t>
            </a:r>
            <a:r>
              <a:rPr lang="en-US" dirty="0" err="1"/>
              <a:t>typename</a:t>
            </a:r>
            <a:r>
              <a:rPr lang="en-US" dirty="0"/>
              <a:t> TB, </a:t>
            </a:r>
            <a:r>
              <a:rPr lang="en-US" dirty="0" err="1"/>
              <a:t>typename</a:t>
            </a:r>
            <a:r>
              <a:rPr lang="en-US" dirty="0"/>
              <a:t> TD&gt; class Derived :public Base&lt;TB&gt;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TD </a:t>
            </a:r>
            <a:r>
              <a:rPr lang="en-US" dirty="0"/>
              <a:t>derived;</a:t>
            </a:r>
          </a:p>
          <a:p>
            <a:pPr>
              <a:buNone/>
            </a:pPr>
            <a:r>
              <a:rPr lang="en-US" dirty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Derived</a:t>
            </a:r>
            <a:r>
              <a:rPr lang="en-US" dirty="0"/>
              <a:t>():TB(),TD(){};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Derived(TB </a:t>
            </a:r>
            <a:r>
              <a:rPr lang="en-US" dirty="0" err="1"/>
              <a:t>tb</a:t>
            </a:r>
            <a:r>
              <a:rPr lang="en-US" dirty="0"/>
              <a:t>, TD </a:t>
            </a:r>
            <a:r>
              <a:rPr lang="en-US" dirty="0" err="1"/>
              <a:t>td</a:t>
            </a:r>
            <a:r>
              <a:rPr lang="en-US" dirty="0"/>
              <a:t>):Base&lt;TB&gt;(</a:t>
            </a:r>
            <a:r>
              <a:rPr lang="en-US" dirty="0" err="1"/>
              <a:t>tb</a:t>
            </a:r>
            <a:r>
              <a:rPr lang="en-US" dirty="0"/>
              <a:t>), derived(td){};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friend </a:t>
            </a:r>
            <a:r>
              <a:rPr lang="en-US" dirty="0" err="1"/>
              <a:t>ostream</a:t>
            </a:r>
            <a:r>
              <a:rPr lang="en-US" dirty="0"/>
              <a:t> &amp;operator &lt;&lt; &lt;&gt;(</a:t>
            </a:r>
            <a:r>
              <a:rPr lang="en-US" dirty="0" err="1"/>
              <a:t>ostream</a:t>
            </a:r>
            <a:r>
              <a:rPr lang="en-US" dirty="0"/>
              <a:t> &amp;, const Derived&lt;TB,TD&gt; &amp;);</a:t>
            </a:r>
          </a:p>
          <a:p>
            <a:pPr>
              <a:buNone/>
            </a:pPr>
            <a:r>
              <a:rPr lang="ru-RU" dirty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/>
              <a:t>template&lt;</a:t>
            </a:r>
            <a:r>
              <a:rPr lang="en-US" dirty="0" err="1"/>
              <a:t>typename</a:t>
            </a:r>
            <a:r>
              <a:rPr lang="en-US" dirty="0"/>
              <a:t> TB, </a:t>
            </a:r>
            <a:r>
              <a:rPr lang="en-US" dirty="0" err="1"/>
              <a:t>typename</a:t>
            </a:r>
            <a:r>
              <a:rPr lang="en-US" dirty="0"/>
              <a:t> TD&gt; </a:t>
            </a:r>
            <a:r>
              <a:rPr lang="en-US" dirty="0" err="1"/>
              <a:t>ostream</a:t>
            </a:r>
            <a:r>
              <a:rPr lang="en-US" dirty="0"/>
              <a:t> &amp;operator &lt;&lt;(</a:t>
            </a:r>
            <a:r>
              <a:rPr lang="en-US" dirty="0" err="1"/>
              <a:t>ostream</a:t>
            </a:r>
            <a:r>
              <a:rPr lang="en-US" dirty="0"/>
              <a:t> &amp;out, const Derived&lt;TB,TD&gt; &amp;d)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out </a:t>
            </a:r>
            <a:r>
              <a:rPr lang="en-US" dirty="0"/>
              <a:t>&lt;&lt; </a:t>
            </a:r>
            <a:r>
              <a:rPr lang="en-US" dirty="0" err="1"/>
              <a:t>d.derived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</a:t>
            </a:r>
            <a:r>
              <a:rPr lang="en-US" dirty="0"/>
              <a:t>out;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r>
              <a:rPr lang="ru-RU" dirty="0" smtClean="0"/>
              <a:t>В дальнейшем мы эти два класса будем рассматривать как основу для изучения шаблонов в условиях наследования .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Простые примеры использования: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Base&lt;char</a:t>
            </a:r>
            <a:r>
              <a:rPr lang="en-US" dirty="0"/>
              <a:t>&gt; </a:t>
            </a:r>
            <a:r>
              <a:rPr lang="en-US" dirty="0" err="1"/>
              <a:t>base_char</a:t>
            </a:r>
            <a:r>
              <a:rPr lang="en-US" dirty="0"/>
              <a:t>('w');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</a:t>
            </a:r>
            <a:r>
              <a:rPr lang="en-US" dirty="0" err="1"/>
              <a:t>base_char</a:t>
            </a:r>
            <a:r>
              <a:rPr lang="en-US" dirty="0"/>
              <a:t>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Derived&lt;</a:t>
            </a:r>
            <a:r>
              <a:rPr lang="en-US" dirty="0" err="1" smtClean="0"/>
              <a:t>char,double</a:t>
            </a:r>
            <a:r>
              <a:rPr lang="en-US" dirty="0" smtClean="0"/>
              <a:t>&gt; </a:t>
            </a:r>
            <a:r>
              <a:rPr lang="en-US" dirty="0" err="1" smtClean="0"/>
              <a:t>derived_double</a:t>
            </a:r>
            <a:r>
              <a:rPr lang="en-US" dirty="0"/>
              <a:t>('s',3.778);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</a:t>
            </a:r>
            <a:r>
              <a:rPr lang="en-US" dirty="0" err="1"/>
              <a:t>derived_double</a:t>
            </a:r>
            <a:r>
              <a:rPr lang="en-US" dirty="0"/>
              <a:t>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Введем в базовый класс функцию: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 </a:t>
            </a:r>
            <a:r>
              <a:rPr lang="en-US" dirty="0"/>
              <a:t>Get</a:t>
            </a:r>
            <a:r>
              <a:rPr lang="en-US" dirty="0" smtClean="0"/>
              <a:t>()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 { </a:t>
            </a:r>
            <a:r>
              <a:rPr lang="en-US" dirty="0"/>
              <a:t>return base; </a:t>
            </a:r>
            <a:r>
              <a:rPr lang="en-US" dirty="0" smtClean="0"/>
              <a:t>}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Может ли ей воспользоваться объект производного класса? Оказывается может: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</a:t>
            </a:r>
            <a:r>
              <a:rPr lang="en-US" dirty="0" err="1"/>
              <a:t>derived_double.Get</a:t>
            </a:r>
            <a:r>
              <a:rPr lang="en-US" dirty="0"/>
              <a:t>() &lt;&lt; </a:t>
            </a:r>
            <a:r>
              <a:rPr lang="en-US" dirty="0" err="1"/>
              <a:t>endl</a:t>
            </a:r>
            <a:r>
              <a:rPr lang="en-US" smtClean="0"/>
              <a:t>; *</a:t>
            </a: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Если ввести аналогичный метод в производном классе, то компилятор в первую очередь обратиться именно к ней: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en-US" dirty="0" smtClean="0"/>
              <a:t>TD </a:t>
            </a:r>
            <a:r>
              <a:rPr lang="en-US" dirty="0"/>
              <a:t>Get()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{ </a:t>
            </a:r>
            <a:r>
              <a:rPr lang="en-US" dirty="0"/>
              <a:t>return derived; </a:t>
            </a:r>
            <a:r>
              <a:rPr lang="en-US" dirty="0" smtClean="0"/>
              <a:t>}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А обращение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</a:t>
            </a:r>
            <a:r>
              <a:rPr lang="en-US" dirty="0" err="1" smtClean="0"/>
              <a:t>derived_double.Get</a:t>
            </a:r>
            <a:r>
              <a:rPr lang="en-US" dirty="0" smtClean="0"/>
              <a:t>()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  <a:endParaRPr lang="ru-RU" dirty="0" smtClean="0"/>
          </a:p>
          <a:p>
            <a:pPr>
              <a:buNone/>
            </a:pPr>
            <a:r>
              <a:rPr lang="ru-RU" dirty="0"/>
              <a:t>п</a:t>
            </a:r>
            <a:r>
              <a:rPr lang="ru-RU" dirty="0" smtClean="0"/>
              <a:t>риведет к выводу другого результата</a:t>
            </a:r>
            <a:endParaRPr lang="en-US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Даже при наличии метода в своем классе, объект производного типа может обратиться к методу базового класса: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</a:t>
            </a:r>
            <a:r>
              <a:rPr lang="en-US" dirty="0" err="1"/>
              <a:t>derived_double.Base</a:t>
            </a:r>
            <a:r>
              <a:rPr lang="en-US" dirty="0"/>
              <a:t>&lt;char&gt;::Get()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Вы уже заметили, что в случае использовании шаблонного класса в качестве типа, его в обязательном порядку нужно специализировать конкретным типом, например, </a:t>
            </a:r>
            <a:r>
              <a:rPr lang="en-US" dirty="0" smtClean="0"/>
              <a:t>Base&lt;char&gt;::Get()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Использование статических компонентов</a:t>
            </a:r>
          </a:p>
          <a:p>
            <a:pPr>
              <a:buNone/>
            </a:pPr>
            <a:r>
              <a:rPr lang="ru-RU" dirty="0" smtClean="0"/>
              <a:t>Шаблонные классы, как и обычные классы могут иметь в своем составе статические компоненты. Известно, что статические компоненты существуют даже в отсутствии объектов данного типа. Добавим в базовый класс статическое поле: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/>
              <a:t>template&lt;</a:t>
            </a:r>
            <a:r>
              <a:rPr lang="en-US" dirty="0" err="1"/>
              <a:t>typename</a:t>
            </a:r>
            <a:r>
              <a:rPr lang="en-US" dirty="0"/>
              <a:t> T&gt; class Base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protected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 </a:t>
            </a:r>
            <a:r>
              <a:rPr lang="en-US" dirty="0"/>
              <a:t>base;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public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 </a:t>
            </a:r>
            <a:r>
              <a:rPr lang="en-US" dirty="0"/>
              <a:t>static </a:t>
            </a:r>
            <a:r>
              <a:rPr lang="en-US" dirty="0" err="1"/>
              <a:t>st_base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Base</a:t>
            </a:r>
            <a:r>
              <a:rPr lang="en-US" dirty="0"/>
              <a:t>():T(){};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Base(T </a:t>
            </a:r>
            <a:r>
              <a:rPr lang="en-US" dirty="0" err="1"/>
              <a:t>t</a:t>
            </a:r>
            <a:r>
              <a:rPr lang="en-US" dirty="0"/>
              <a:t>):base(t){};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 </a:t>
            </a:r>
            <a:r>
              <a:rPr lang="en-US" dirty="0"/>
              <a:t>Get() { return </a:t>
            </a:r>
            <a:r>
              <a:rPr lang="en-US" dirty="0" err="1"/>
              <a:t>st_base</a:t>
            </a:r>
            <a:r>
              <a:rPr lang="en-US" dirty="0"/>
              <a:t>; }</a:t>
            </a:r>
          </a:p>
          <a:p>
            <a:pPr>
              <a:buNone/>
            </a:pPr>
            <a:r>
              <a:rPr lang="ru-RU" dirty="0" smtClean="0"/>
              <a:t>};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Инициализация поля </a:t>
            </a:r>
            <a:r>
              <a:rPr lang="en-US" dirty="0" smtClean="0"/>
              <a:t>T static </a:t>
            </a:r>
            <a:r>
              <a:rPr lang="en-US" dirty="0" err="1" smtClean="0"/>
              <a:t>st_base</a:t>
            </a:r>
            <a:r>
              <a:rPr lang="ru-RU" dirty="0" smtClean="0"/>
              <a:t> за пределами класса:</a:t>
            </a:r>
          </a:p>
          <a:p>
            <a:pPr>
              <a:buNone/>
            </a:pPr>
            <a:r>
              <a:rPr lang="fr-FR" dirty="0"/>
              <a:t>template&lt;typename T&gt; T Base&lt;T&gt;::st_base = 'z';</a:t>
            </a:r>
          </a:p>
          <a:p>
            <a:pPr>
              <a:buNone/>
            </a:pPr>
            <a:r>
              <a:rPr lang="ru-RU" dirty="0" smtClean="0"/>
              <a:t>Два способа обращения к данному полю: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Base&lt;char&gt;::</a:t>
            </a:r>
            <a:r>
              <a:rPr lang="en-US" dirty="0" err="1"/>
              <a:t>st_base</a:t>
            </a:r>
            <a:r>
              <a:rPr lang="en-US" dirty="0"/>
              <a:t>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</a:t>
            </a:r>
            <a:r>
              <a:rPr lang="en-US" dirty="0" err="1"/>
              <a:t>base_char.Get</a:t>
            </a:r>
            <a:r>
              <a:rPr lang="en-US" dirty="0"/>
              <a:t>()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• при инициации могут быть переданы только целые константы, заданные во время компиляции. Это означает 100, 100+99, 1 &lt;&lt; 3 и т. д. допустимы, поскольку их выражение вычисляется во время компиляции. Аргументы, которые вовлекают вызовы функции, наподобие </a:t>
            </a:r>
            <a:r>
              <a:rPr lang="ru-RU" dirty="0" err="1" smtClean="0"/>
              <a:t>abs</a:t>
            </a:r>
            <a:r>
              <a:rPr lang="ru-RU" dirty="0" smtClean="0"/>
              <a:t>(-120), недопустимы. В качестве аргумента шаблона типы </a:t>
            </a:r>
            <a:r>
              <a:rPr lang="ru-RU" dirty="0" err="1" smtClean="0"/>
              <a:t>float</a:t>
            </a:r>
            <a:r>
              <a:rPr lang="ru-RU" dirty="0" smtClean="0"/>
              <a:t> / </a:t>
            </a:r>
            <a:r>
              <a:rPr lang="ru-RU" dirty="0" err="1" smtClean="0"/>
              <a:t>double</a:t>
            </a:r>
            <a:r>
              <a:rPr lang="ru-RU" dirty="0" smtClean="0"/>
              <a:t> могут быть допустимы, если они могут быть преобразованы в целочисленный тип.</a:t>
            </a:r>
            <a:endParaRPr lang="ru-RU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Функция шаблонного класса также может быть шаблонной, например,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 </a:t>
            </a:r>
            <a:r>
              <a:rPr lang="en-US" dirty="0"/>
              <a:t>static Get() { return </a:t>
            </a:r>
            <a:r>
              <a:rPr lang="en-US" dirty="0" err="1"/>
              <a:t>st_base</a:t>
            </a:r>
            <a:r>
              <a:rPr lang="en-US" dirty="0"/>
              <a:t>; </a:t>
            </a:r>
            <a:r>
              <a:rPr lang="en-US" dirty="0" smtClean="0"/>
              <a:t>}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Эту функцию можно применять только </a:t>
            </a:r>
            <a:r>
              <a:rPr lang="ru-RU" dirty="0"/>
              <a:t>п</a:t>
            </a:r>
            <a:r>
              <a:rPr lang="ru-RU" dirty="0" smtClean="0"/>
              <a:t>о отношению к статическим полям.</a:t>
            </a:r>
          </a:p>
          <a:p>
            <a:pPr>
              <a:buNone/>
            </a:pPr>
            <a:r>
              <a:rPr lang="ru-RU" dirty="0" smtClean="0"/>
              <a:t>Использование статической функции: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</a:t>
            </a:r>
            <a:r>
              <a:rPr lang="en-US" dirty="0" err="1"/>
              <a:t>base_char.Get</a:t>
            </a:r>
            <a:r>
              <a:rPr lang="en-US" dirty="0"/>
              <a:t>()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Base&lt;char&gt;::Get() &lt;&lt; </a:t>
            </a:r>
            <a:r>
              <a:rPr lang="en-US" dirty="0" err="1"/>
              <a:t>endl</a:t>
            </a:r>
            <a:r>
              <a:rPr lang="en-US" dirty="0"/>
              <a:t>;;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Объект производного шаблонного класса также может воспользоваться данной функцией: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</a:t>
            </a:r>
            <a:r>
              <a:rPr lang="en-US" dirty="0" err="1"/>
              <a:t>derived_double.Base</a:t>
            </a:r>
            <a:r>
              <a:rPr lang="en-US" dirty="0"/>
              <a:t>&lt;char&gt;::Get() </a:t>
            </a:r>
            <a:endParaRPr lang="ru-RU" dirty="0" smtClean="0"/>
          </a:p>
          <a:p>
            <a:pPr>
              <a:buNone/>
            </a:pPr>
            <a:r>
              <a:rPr lang="ru-RU" dirty="0"/>
              <a:t>	</a:t>
            </a:r>
            <a:r>
              <a:rPr lang="en-US" dirty="0" smtClean="0"/>
              <a:t>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b="1" dirty="0" smtClean="0"/>
              <a:t>Дружественные функции в шаблонных классах</a:t>
            </a:r>
          </a:p>
          <a:p>
            <a:pPr>
              <a:buNone/>
            </a:pPr>
            <a:r>
              <a:rPr lang="ru-RU" dirty="0" smtClean="0"/>
              <a:t>Пересмотрим определение базового класса:</a:t>
            </a:r>
          </a:p>
          <a:p>
            <a:pPr>
              <a:buNone/>
            </a:pPr>
            <a:r>
              <a:rPr lang="en-US" dirty="0"/>
              <a:t>template&lt;</a:t>
            </a:r>
            <a:r>
              <a:rPr lang="en-US" dirty="0" err="1"/>
              <a:t>typename</a:t>
            </a:r>
            <a:r>
              <a:rPr lang="en-US" dirty="0"/>
              <a:t> T&gt; class Base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en-US" dirty="0"/>
              <a:t>protected: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 </a:t>
            </a:r>
            <a:r>
              <a:rPr lang="en-US" dirty="0"/>
              <a:t>base;</a:t>
            </a:r>
          </a:p>
          <a:p>
            <a:pPr>
              <a:buNone/>
            </a:pPr>
            <a:r>
              <a:rPr lang="en-US" dirty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 </a:t>
            </a:r>
            <a:r>
              <a:rPr lang="en-US" dirty="0"/>
              <a:t>static </a:t>
            </a:r>
            <a:r>
              <a:rPr lang="en-US" dirty="0" err="1"/>
              <a:t>st_base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Base</a:t>
            </a:r>
            <a:r>
              <a:rPr lang="en-US" dirty="0"/>
              <a:t>():T(){};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Base(T </a:t>
            </a:r>
            <a:r>
              <a:rPr lang="en-US" dirty="0" err="1"/>
              <a:t>t</a:t>
            </a:r>
            <a:r>
              <a:rPr lang="en-US" dirty="0"/>
              <a:t>):base(t){};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template&lt;</a:t>
            </a:r>
            <a:r>
              <a:rPr lang="en-US" dirty="0" err="1" smtClean="0">
                <a:solidFill>
                  <a:srgbClr val="FF0000"/>
                </a:solidFill>
              </a:rPr>
              <a:t>typename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T</a:t>
            </a:r>
            <a:r>
              <a:rPr lang="en-US" dirty="0" smtClean="0">
                <a:solidFill>
                  <a:srgbClr val="FF0000"/>
                </a:solidFill>
              </a:rPr>
              <a:t>&gt;</a:t>
            </a:r>
            <a:r>
              <a:rPr lang="ru-RU" dirty="0" smtClean="0">
                <a:solidFill>
                  <a:srgbClr val="FF0000"/>
                </a:solidFill>
              </a:rPr>
              <a:t>  </a:t>
            </a:r>
            <a:r>
              <a:rPr lang="en-US" dirty="0" smtClean="0"/>
              <a:t>friend </a:t>
            </a:r>
            <a:r>
              <a:rPr lang="en-US" dirty="0"/>
              <a:t>T Get(Base&lt;T&gt;); </a:t>
            </a:r>
          </a:p>
          <a:p>
            <a:pPr>
              <a:buNone/>
            </a:pPr>
            <a:r>
              <a:rPr lang="ru-RU" dirty="0" smtClean="0"/>
              <a:t>};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Определение дружественной функции:</a:t>
            </a:r>
          </a:p>
          <a:p>
            <a:pPr>
              <a:buNone/>
            </a:pPr>
            <a:r>
              <a:rPr lang="fr-FR" dirty="0"/>
              <a:t>template&lt;typename T&gt; T Get(Base&lt;T&gt; t</a:t>
            </a:r>
            <a:r>
              <a:rPr lang="fr-FR" dirty="0" smtClean="0"/>
              <a:t>)</a:t>
            </a:r>
            <a:endParaRPr lang="ru-RU" dirty="0" smtClean="0"/>
          </a:p>
          <a:p>
            <a:pPr>
              <a:buNone/>
            </a:pPr>
            <a:r>
              <a:rPr lang="fr-FR" dirty="0" smtClean="0"/>
              <a:t> </a:t>
            </a:r>
            <a:r>
              <a:rPr lang="fr-FR" dirty="0"/>
              <a:t>{ return t.st_base; }</a:t>
            </a:r>
          </a:p>
          <a:p>
            <a:pPr>
              <a:buNone/>
            </a:pPr>
            <a:r>
              <a:rPr lang="ru-RU" dirty="0" smtClean="0"/>
              <a:t>Использование функции: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Get(</a:t>
            </a:r>
            <a:r>
              <a:rPr lang="en-US" dirty="0" err="1"/>
              <a:t>base_char</a:t>
            </a:r>
            <a:r>
              <a:rPr lang="en-US" dirty="0"/>
              <a:t>)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Get(</a:t>
            </a:r>
            <a:r>
              <a:rPr lang="en-US" dirty="0" err="1"/>
              <a:t>derived_double</a:t>
            </a:r>
            <a:r>
              <a:rPr lang="en-US" dirty="0"/>
              <a:t>) &lt;&lt; </a:t>
            </a:r>
            <a:r>
              <a:rPr lang="en-US" dirty="0" err="1"/>
              <a:t>endl</a:t>
            </a:r>
            <a:r>
              <a:rPr lang="en-US" dirty="0" smtClean="0"/>
              <a:t>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Заметьте, что ее используют объекты как базового, так и производного классов. 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Мы знаем, что дружественные функции не наследуются, но во втором примере ошибке нет, так как происходит автоматическое преобразование объекта производного класса к объекту базового класса.</a:t>
            </a:r>
            <a:endParaRPr lang="en-US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b="1" dirty="0" smtClean="0"/>
              <a:t>Виртуальные функции в шаблонных классах</a:t>
            </a:r>
          </a:p>
          <a:p>
            <a:pPr>
              <a:buNone/>
            </a:pPr>
            <a:r>
              <a:rPr lang="ru-RU" dirty="0" smtClean="0"/>
              <a:t>В шаблонах классов возможно использование виртуальных функций. Пересмотрим определение исходной иерархии.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en-US" dirty="0"/>
              <a:t>template&lt;</a:t>
            </a:r>
            <a:r>
              <a:rPr lang="en-US" dirty="0" err="1"/>
              <a:t>typename</a:t>
            </a:r>
            <a:r>
              <a:rPr lang="en-US" dirty="0"/>
              <a:t> T&gt; class Base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en-US" dirty="0"/>
              <a:t>protected: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 </a:t>
            </a:r>
            <a:r>
              <a:rPr lang="en-US" dirty="0"/>
              <a:t>base;</a:t>
            </a:r>
          </a:p>
          <a:p>
            <a:pPr>
              <a:buNone/>
            </a:pPr>
            <a:r>
              <a:rPr lang="en-US" dirty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Base</a:t>
            </a:r>
            <a:r>
              <a:rPr lang="en-US" dirty="0"/>
              <a:t>():T(){};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Base(T </a:t>
            </a:r>
            <a:r>
              <a:rPr lang="en-US" dirty="0" err="1"/>
              <a:t>t</a:t>
            </a:r>
            <a:r>
              <a:rPr lang="en-US" dirty="0"/>
              <a:t>):base(t){};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virtual </a:t>
            </a:r>
            <a:r>
              <a:rPr lang="en-US" dirty="0"/>
              <a:t>void Out() { </a:t>
            </a:r>
            <a:r>
              <a:rPr lang="en-US" dirty="0" err="1"/>
              <a:t>cout</a:t>
            </a:r>
            <a:r>
              <a:rPr lang="en-US" dirty="0"/>
              <a:t> &lt;&lt; base &lt;&lt; </a:t>
            </a:r>
            <a:r>
              <a:rPr lang="en-US" dirty="0" err="1"/>
              <a:t>endl</a:t>
            </a:r>
            <a:r>
              <a:rPr lang="en-US" dirty="0"/>
              <a:t>; }</a:t>
            </a:r>
          </a:p>
          <a:p>
            <a:pPr>
              <a:buNone/>
            </a:pPr>
            <a:r>
              <a:rPr lang="ru-RU" dirty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Производный класс:</a:t>
            </a:r>
          </a:p>
          <a:p>
            <a:pPr>
              <a:buNone/>
            </a:pPr>
            <a:r>
              <a:rPr lang="en-US" dirty="0" smtClean="0"/>
              <a:t>template&lt;</a:t>
            </a:r>
            <a:r>
              <a:rPr lang="en-US" dirty="0" err="1" smtClean="0"/>
              <a:t>typename</a:t>
            </a:r>
            <a:r>
              <a:rPr lang="en-US" dirty="0" smtClean="0"/>
              <a:t> </a:t>
            </a:r>
            <a:r>
              <a:rPr lang="en-US" dirty="0"/>
              <a:t>TB, </a:t>
            </a:r>
            <a:r>
              <a:rPr lang="en-US" dirty="0" err="1"/>
              <a:t>typename</a:t>
            </a:r>
            <a:r>
              <a:rPr lang="en-US" dirty="0"/>
              <a:t> TD&gt; class Derived :public Base&lt;TB&gt;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TD </a:t>
            </a:r>
            <a:r>
              <a:rPr lang="en-US" dirty="0"/>
              <a:t>derived;</a:t>
            </a:r>
          </a:p>
          <a:p>
            <a:pPr>
              <a:buNone/>
            </a:pPr>
            <a:r>
              <a:rPr lang="en-US" dirty="0" smtClean="0"/>
              <a:t>public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Derived</a:t>
            </a:r>
            <a:r>
              <a:rPr lang="en-US" dirty="0"/>
              <a:t>():TB(),TD(){};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Derived(TB </a:t>
            </a:r>
            <a:r>
              <a:rPr lang="en-US" dirty="0" err="1"/>
              <a:t>tb</a:t>
            </a:r>
            <a:r>
              <a:rPr lang="en-US" dirty="0"/>
              <a:t>, TD </a:t>
            </a:r>
            <a:r>
              <a:rPr lang="en-US" dirty="0" err="1"/>
              <a:t>td</a:t>
            </a:r>
            <a:r>
              <a:rPr lang="en-US" dirty="0"/>
              <a:t>):Base&lt;TB&gt;(</a:t>
            </a:r>
            <a:r>
              <a:rPr lang="en-US" dirty="0" err="1"/>
              <a:t>tb</a:t>
            </a:r>
            <a:r>
              <a:rPr lang="en-US" dirty="0"/>
              <a:t>), derived(td){};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</a:t>
            </a:r>
            <a:r>
              <a:rPr lang="en-US" dirty="0"/>
              <a:t>Out() { </a:t>
            </a:r>
            <a:r>
              <a:rPr lang="en-US" dirty="0" err="1"/>
              <a:t>cout</a:t>
            </a:r>
            <a:r>
              <a:rPr lang="en-US" dirty="0"/>
              <a:t> &lt;&lt; derived &lt;&lt; </a:t>
            </a:r>
            <a:r>
              <a:rPr lang="en-US" dirty="0" err="1"/>
              <a:t>endl</a:t>
            </a:r>
            <a:r>
              <a:rPr lang="en-US" dirty="0"/>
              <a:t>; }</a:t>
            </a:r>
          </a:p>
          <a:p>
            <a:pPr>
              <a:buNone/>
            </a:pPr>
            <a:r>
              <a:rPr lang="ru-RU" dirty="0" smtClean="0"/>
              <a:t>};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Понятно, что объект любого класса будет реагировать на функцию </a:t>
            </a:r>
            <a:r>
              <a:rPr lang="en-US" dirty="0" smtClean="0"/>
              <a:t>Out() </a:t>
            </a:r>
            <a:r>
              <a:rPr lang="ru-RU" dirty="0" smtClean="0"/>
              <a:t>сообразно своему типу. Однако, можно обойтись одним единственным указателем на базовый тип и вызвать функцию, соответствующую конкретному типу данных.</a:t>
            </a:r>
            <a:endParaRPr lang="ru-RU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Base&lt;char</a:t>
            </a:r>
            <a:r>
              <a:rPr lang="en-US" dirty="0"/>
              <a:t>&gt; </a:t>
            </a:r>
            <a:r>
              <a:rPr lang="en-US" dirty="0" err="1"/>
              <a:t>base_char</a:t>
            </a:r>
            <a:r>
              <a:rPr lang="en-US" dirty="0"/>
              <a:t>('w');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Derived&lt;</a:t>
            </a:r>
            <a:r>
              <a:rPr lang="en-US" dirty="0" err="1" smtClean="0"/>
              <a:t>char,double</a:t>
            </a:r>
            <a:r>
              <a:rPr lang="en-US" dirty="0" smtClean="0"/>
              <a:t>&gt;</a:t>
            </a:r>
            <a:r>
              <a:rPr lang="ru-RU" dirty="0" smtClean="0"/>
              <a:t> </a:t>
            </a:r>
            <a:r>
              <a:rPr lang="en-US" dirty="0" err="1" smtClean="0"/>
              <a:t>derived_double</a:t>
            </a:r>
            <a:r>
              <a:rPr lang="en-US" dirty="0"/>
              <a:t>('s',3.778);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Base&lt;char</a:t>
            </a:r>
            <a:r>
              <a:rPr lang="en-US" dirty="0"/>
              <a:t>&gt; *</a:t>
            </a:r>
            <a:r>
              <a:rPr lang="en-US" dirty="0" err="1"/>
              <a:t>ptr_Base</a:t>
            </a:r>
            <a:r>
              <a:rPr lang="en-US" dirty="0"/>
              <a:t> = &amp;</a:t>
            </a:r>
            <a:r>
              <a:rPr lang="en-US" dirty="0" err="1"/>
              <a:t>base_char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ptr_Base</a:t>
            </a:r>
            <a:r>
              <a:rPr lang="en-US" dirty="0" smtClean="0"/>
              <a:t>-</a:t>
            </a:r>
            <a:r>
              <a:rPr lang="en-US" dirty="0"/>
              <a:t>&gt;Out();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ptr_Base</a:t>
            </a:r>
            <a:r>
              <a:rPr lang="en-US" dirty="0" smtClean="0"/>
              <a:t> </a:t>
            </a:r>
            <a:r>
              <a:rPr lang="en-US" dirty="0"/>
              <a:t>= &amp;</a:t>
            </a:r>
            <a:r>
              <a:rPr lang="en-US" dirty="0" err="1"/>
              <a:t>derived_double</a:t>
            </a:r>
            <a:r>
              <a:rPr lang="en-US" dirty="0" smtClean="0"/>
              <a:t>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ptr_Base</a:t>
            </a:r>
            <a:r>
              <a:rPr lang="en-US" dirty="0" smtClean="0"/>
              <a:t>-</a:t>
            </a:r>
            <a:r>
              <a:rPr lang="en-US" dirty="0"/>
              <a:t>&gt;Out();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В двух случаях вызовов функций </a:t>
            </a:r>
          </a:p>
          <a:p>
            <a:pPr>
              <a:buNone/>
            </a:pPr>
            <a:r>
              <a:rPr lang="en-US" dirty="0" err="1" smtClean="0"/>
              <a:t>ptr_Base</a:t>
            </a:r>
            <a:r>
              <a:rPr lang="en-US" dirty="0" smtClean="0"/>
              <a:t>-&gt;Out();</a:t>
            </a:r>
            <a:r>
              <a:rPr lang="ru-RU" dirty="0" smtClean="0"/>
              <a:t> будут получены разные результаты, а это проявление полиморфизма.</a:t>
            </a:r>
          </a:p>
          <a:p>
            <a:pPr>
              <a:buNone/>
            </a:pPr>
            <a:r>
              <a:rPr lang="ru-RU" dirty="0" smtClean="0"/>
              <a:t>Рассмотрим более интересный пример.</a:t>
            </a:r>
          </a:p>
          <a:p>
            <a:pPr>
              <a:buNone/>
            </a:pPr>
            <a:r>
              <a:rPr lang="ru-RU" dirty="0" smtClean="0"/>
              <a:t>Имеется следующая функция: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en-US" dirty="0"/>
              <a:t>template&lt;</a:t>
            </a:r>
            <a:r>
              <a:rPr lang="en-US" dirty="0" err="1"/>
              <a:t>typename</a:t>
            </a:r>
            <a:r>
              <a:rPr lang="en-US" dirty="0"/>
              <a:t> TB, </a:t>
            </a:r>
            <a:r>
              <a:rPr lang="en-US" dirty="0" err="1"/>
              <a:t>typename</a:t>
            </a:r>
            <a:r>
              <a:rPr lang="en-US" dirty="0"/>
              <a:t> TD&gt; void </a:t>
            </a:r>
            <a:r>
              <a:rPr lang="en-US" dirty="0" err="1"/>
              <a:t>func</a:t>
            </a:r>
            <a:r>
              <a:rPr lang="en-US" dirty="0"/>
              <a:t>(Base&lt;TB&gt; *</a:t>
            </a:r>
            <a:r>
              <a:rPr lang="en-US" dirty="0" err="1"/>
              <a:t>p_b</a:t>
            </a:r>
            <a:r>
              <a:rPr lang="en-US" dirty="0"/>
              <a:t>)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Derived&lt;TB,TD</a:t>
            </a:r>
            <a:r>
              <a:rPr lang="en-US" dirty="0"/>
              <a:t>&gt; *</a:t>
            </a:r>
            <a:r>
              <a:rPr lang="en-US" dirty="0" err="1"/>
              <a:t>p_D</a:t>
            </a:r>
            <a:r>
              <a:rPr lang="en-US" dirty="0"/>
              <a:t> = </a:t>
            </a:r>
            <a:r>
              <a:rPr lang="en-US" dirty="0" err="1"/>
              <a:t>dynamic_cast</a:t>
            </a:r>
            <a:r>
              <a:rPr lang="en-US" dirty="0"/>
              <a:t>&lt;Derived&lt;TB,TD&gt; *&gt;(</a:t>
            </a:r>
            <a:r>
              <a:rPr lang="en-US" dirty="0" err="1"/>
              <a:t>p_b</a:t>
            </a:r>
            <a:r>
              <a:rPr lang="en-US" dirty="0"/>
              <a:t>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if(</a:t>
            </a:r>
            <a:r>
              <a:rPr lang="en-US" dirty="0" err="1" smtClean="0"/>
              <a:t>p_D</a:t>
            </a:r>
            <a:r>
              <a:rPr lang="en-US" dirty="0" smtClean="0"/>
              <a:t> </a:t>
            </a:r>
            <a:r>
              <a:rPr lang="en-US" dirty="0"/>
              <a:t>!= 0) </a:t>
            </a:r>
            <a:r>
              <a:rPr lang="en-US" dirty="0" err="1"/>
              <a:t>p_D</a:t>
            </a:r>
            <a:r>
              <a:rPr lang="en-US" dirty="0"/>
              <a:t>-&gt;Out();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else </a:t>
            </a:r>
            <a:r>
              <a:rPr lang="en-US" dirty="0"/>
              <a:t>{ </a:t>
            </a:r>
            <a:r>
              <a:rPr lang="en-US" dirty="0" err="1"/>
              <a:t>cout</a:t>
            </a:r>
            <a:r>
              <a:rPr lang="en-US" dirty="0"/>
              <a:t> &lt;&lt; " Bad cast! " &lt;&lt; </a:t>
            </a:r>
            <a:r>
              <a:rPr lang="en-US" dirty="0" err="1"/>
              <a:t>endl</a:t>
            </a:r>
            <a:r>
              <a:rPr lang="en-US" dirty="0"/>
              <a:t>; exit(-1); }</a:t>
            </a:r>
          </a:p>
          <a:p>
            <a:pPr>
              <a:buNone/>
            </a:pPr>
            <a:r>
              <a:rPr lang="ru-RU" dirty="0"/>
              <a:t>}</a:t>
            </a:r>
          </a:p>
          <a:p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Объявление объекта рассмотренного класса: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Array&lt;int,20&gt; </a:t>
            </a:r>
            <a:r>
              <a:rPr lang="en-US" dirty="0" err="1" smtClean="0"/>
              <a:t>arr</a:t>
            </a:r>
            <a:r>
              <a:rPr lang="en-US" dirty="0" smtClean="0"/>
              <a:t>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Аргумент без типа можно задать по умолчанию, например,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template&lt; class T, int SIZE=10 &gt;class Array{};</a:t>
            </a:r>
            <a:r>
              <a:rPr lang="ru-RU" dirty="0" smtClean="0"/>
              <a:t>,</a:t>
            </a:r>
          </a:p>
          <a:p>
            <a:pPr>
              <a:buNone/>
            </a:pPr>
            <a:r>
              <a:rPr lang="ru-RU" dirty="0" smtClean="0"/>
              <a:t>Тогда объявление объекта несколько упростится: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 Array&lt;int&gt; </a:t>
            </a:r>
            <a:r>
              <a:rPr lang="en-US" dirty="0" err="1" smtClean="0"/>
              <a:t>arr</a:t>
            </a:r>
            <a:r>
              <a:rPr lang="en-US" dirty="0" smtClean="0"/>
              <a:t>;</a:t>
            </a:r>
            <a:endParaRPr lang="ru-RU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Вызов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Base&lt;char</a:t>
            </a:r>
            <a:r>
              <a:rPr lang="en-US" dirty="0"/>
              <a:t>&gt; *</a:t>
            </a:r>
            <a:r>
              <a:rPr lang="en-US" dirty="0" err="1"/>
              <a:t>ptr_Base</a:t>
            </a:r>
            <a:r>
              <a:rPr lang="en-US" dirty="0"/>
              <a:t> = new Base&lt;char&gt;('w');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func</a:t>
            </a:r>
            <a:r>
              <a:rPr lang="en-US" dirty="0" smtClean="0"/>
              <a:t>&lt;</a:t>
            </a:r>
            <a:r>
              <a:rPr lang="en-US" dirty="0" err="1" smtClean="0"/>
              <a:t>char,double</a:t>
            </a:r>
            <a:r>
              <a:rPr lang="en-US" dirty="0"/>
              <a:t>&gt;(</a:t>
            </a:r>
            <a:r>
              <a:rPr lang="en-US" dirty="0" err="1"/>
              <a:t>ptr_Base</a:t>
            </a:r>
            <a:r>
              <a:rPr lang="en-US" dirty="0" smtClean="0"/>
              <a:t>);</a:t>
            </a:r>
            <a:endParaRPr lang="ru-RU" dirty="0" smtClean="0"/>
          </a:p>
          <a:p>
            <a:pPr>
              <a:buNone/>
            </a:pPr>
            <a:r>
              <a:rPr lang="ru-RU" dirty="0"/>
              <a:t>з</a:t>
            </a:r>
            <a:r>
              <a:rPr lang="ru-RU" dirty="0" smtClean="0"/>
              <a:t>авершится  окончанием процесса, поскольку аргумент не относится к полному типу, а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Base&lt;char</a:t>
            </a:r>
            <a:r>
              <a:rPr lang="en-US" dirty="0"/>
              <a:t>&gt; *</a:t>
            </a:r>
            <a:r>
              <a:rPr lang="en-US" dirty="0" err="1"/>
              <a:t>ptr_Base</a:t>
            </a:r>
            <a:r>
              <a:rPr lang="en-US" dirty="0"/>
              <a:t> = new Derived&lt;</a:t>
            </a:r>
            <a:r>
              <a:rPr lang="en-US" dirty="0" err="1"/>
              <a:t>char,double</a:t>
            </a:r>
            <a:r>
              <a:rPr lang="en-US" dirty="0"/>
              <a:t>&gt;('a',3.4</a:t>
            </a:r>
            <a:r>
              <a:rPr lang="en-US" dirty="0" smtClean="0"/>
              <a:t>);</a:t>
            </a:r>
            <a:endParaRPr lang="en-US" dirty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func</a:t>
            </a:r>
            <a:r>
              <a:rPr lang="en-US" dirty="0" smtClean="0"/>
              <a:t>&lt;</a:t>
            </a:r>
            <a:r>
              <a:rPr lang="en-US" dirty="0" err="1" smtClean="0"/>
              <a:t>char,double</a:t>
            </a:r>
            <a:r>
              <a:rPr lang="en-US" dirty="0"/>
              <a:t>&gt;(</a:t>
            </a:r>
            <a:r>
              <a:rPr lang="en-US" dirty="0" err="1"/>
              <a:t>ptr_Base</a:t>
            </a:r>
            <a:r>
              <a:rPr lang="en-US" dirty="0" smtClean="0"/>
              <a:t>);</a:t>
            </a:r>
            <a:endParaRPr lang="ru-RU" dirty="0" smtClean="0"/>
          </a:p>
          <a:p>
            <a:pPr>
              <a:buNone/>
            </a:pPr>
            <a:r>
              <a:rPr lang="ru-RU" dirty="0"/>
              <a:t>б</a:t>
            </a:r>
            <a:r>
              <a:rPr lang="ru-RU" dirty="0" smtClean="0"/>
              <a:t>удет успешен.</a:t>
            </a: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Какова цель аргумента </a:t>
            </a:r>
            <a:r>
              <a:rPr lang="en-US" dirty="0" smtClean="0"/>
              <a:t>SIZE?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Дело в том, что в шаблоне класса  можно использовать этот </a:t>
            </a:r>
            <a:r>
              <a:rPr lang="ru-RU" dirty="0" err="1" smtClean="0"/>
              <a:t>non-type</a:t>
            </a:r>
            <a:r>
              <a:rPr lang="ru-RU" dirty="0" smtClean="0"/>
              <a:t> </a:t>
            </a:r>
            <a:r>
              <a:rPr lang="ru-RU" dirty="0" err="1" smtClean="0"/>
              <a:t>integer</a:t>
            </a:r>
            <a:r>
              <a:rPr lang="ru-RU" dirty="0" smtClean="0"/>
              <a:t> аргумент везде, где возможно  использовать целое число. Это включает:</a:t>
            </a:r>
          </a:p>
          <a:p>
            <a:pPr>
              <a:buNone/>
            </a:pPr>
            <a:r>
              <a:rPr lang="ru-RU" dirty="0" smtClean="0"/>
              <a:t> Цель 1: присвоение статической переменной (поля данных) класса.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template&lt; class T, int SIZE &gt;class Array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{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static const int Elements_2x = SIZE * 2;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};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Поскольку можно инициализировать статическую целую константу внутри декларации класса, можно использовать </a:t>
            </a:r>
            <a:r>
              <a:rPr lang="ru-RU" dirty="0" err="1" smtClean="0"/>
              <a:t>non-type</a:t>
            </a:r>
            <a:r>
              <a:rPr lang="ru-RU" dirty="0" smtClean="0"/>
              <a:t> </a:t>
            </a:r>
            <a:r>
              <a:rPr lang="ru-RU" dirty="0" err="1" smtClean="0"/>
              <a:t>integer</a:t>
            </a:r>
            <a:r>
              <a:rPr lang="ru-RU" dirty="0" smtClean="0"/>
              <a:t> аргумент.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Цель 2: для указания значения по умолчанию для метода.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</a:t>
            </a:r>
            <a:r>
              <a:rPr lang="en-US" dirty="0" err="1" smtClean="0"/>
              <a:t>Array_New</a:t>
            </a:r>
            <a:r>
              <a:rPr lang="en-US" dirty="0" smtClean="0"/>
              <a:t>(int </a:t>
            </a:r>
            <a:r>
              <a:rPr lang="en-US" dirty="0" err="1" smtClean="0"/>
              <a:t>arg</a:t>
            </a:r>
            <a:r>
              <a:rPr lang="en-US" dirty="0" smtClean="0"/>
              <a:t> = SIZE);</a:t>
            </a:r>
          </a:p>
          <a:p>
            <a:pPr>
              <a:buNone/>
            </a:pPr>
            <a:r>
              <a:rPr lang="ru-RU" dirty="0" smtClean="0"/>
              <a:t>Цель 3: чтобы задать размер массива.</a:t>
            </a:r>
          </a:p>
          <a:p>
            <a:pPr>
              <a:buNone/>
            </a:pPr>
            <a:r>
              <a:rPr lang="ru-RU" dirty="0" smtClean="0"/>
              <a:t>Это важный момент, и </a:t>
            </a:r>
            <a:r>
              <a:rPr lang="ru-RU" dirty="0" err="1" smtClean="0"/>
              <a:t>non-type</a:t>
            </a:r>
            <a:r>
              <a:rPr lang="ru-RU" dirty="0" smtClean="0"/>
              <a:t> </a:t>
            </a:r>
            <a:r>
              <a:rPr lang="ru-RU" dirty="0" err="1" smtClean="0"/>
              <a:t>integer</a:t>
            </a:r>
            <a:r>
              <a:rPr lang="ru-RU" dirty="0" smtClean="0"/>
              <a:t> аргумент часто используется для этого. Давайте реализуем шаблон класса </a:t>
            </a:r>
            <a:r>
              <a:rPr lang="ru-RU" dirty="0" err="1" smtClean="0"/>
              <a:t>class</a:t>
            </a:r>
            <a:r>
              <a:rPr lang="ru-RU" dirty="0" smtClean="0"/>
              <a:t> </a:t>
            </a:r>
            <a:r>
              <a:rPr lang="ru-RU" dirty="0" err="1" smtClean="0"/>
              <a:t>template</a:t>
            </a:r>
            <a:r>
              <a:rPr lang="ru-RU" dirty="0" smtClean="0"/>
              <a:t> </a:t>
            </a:r>
            <a:r>
              <a:rPr lang="ru-RU" dirty="0" err="1" smtClean="0"/>
              <a:t>Array</a:t>
            </a:r>
            <a:r>
              <a:rPr lang="ru-RU" dirty="0" smtClean="0"/>
              <a:t>, использующий аргумент SIZE.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 классов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template&lt; class T, int SIZE=10 &gt;class Array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private:</a:t>
            </a:r>
          </a:p>
          <a:p>
            <a:pPr>
              <a:buNone/>
            </a:pPr>
            <a:r>
              <a:rPr lang="en-US" dirty="0" smtClean="0"/>
              <a:t>    T </a:t>
            </a:r>
            <a:r>
              <a:rPr lang="en-US" dirty="0" err="1" smtClean="0"/>
              <a:t>TheArray</a:t>
            </a:r>
            <a:r>
              <a:rPr lang="en-US" dirty="0" smtClean="0"/>
              <a:t>[SIZE];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Initialize()</a:t>
            </a:r>
          </a:p>
          <a:p>
            <a:pPr>
              <a:buNone/>
            </a:pPr>
            <a:r>
              <a:rPr lang="ru-RU" dirty="0" smtClean="0"/>
              <a:t>	{ 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for(int </a:t>
            </a:r>
            <a:r>
              <a:rPr lang="en-US" dirty="0" err="1" smtClean="0"/>
              <a:t>nIndex</a:t>
            </a:r>
            <a:r>
              <a:rPr lang="en-US" dirty="0" smtClean="0"/>
              <a:t> = 0; </a:t>
            </a:r>
            <a:r>
              <a:rPr lang="en-US" dirty="0" err="1" smtClean="0"/>
              <a:t>nIndex</a:t>
            </a:r>
            <a:r>
              <a:rPr lang="en-US" dirty="0" smtClean="0"/>
              <a:t> &lt; SIZE; ++</a:t>
            </a:r>
            <a:r>
              <a:rPr lang="en-US" dirty="0" err="1" smtClean="0"/>
              <a:t>nIndex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err="1" smtClean="0"/>
              <a:t>TheArray</a:t>
            </a:r>
            <a:r>
              <a:rPr lang="en-US" dirty="0" smtClean="0"/>
              <a:t>[</a:t>
            </a:r>
            <a:r>
              <a:rPr lang="en-US" dirty="0" err="1" smtClean="0"/>
              <a:t>nIndex</a:t>
            </a:r>
            <a:r>
              <a:rPr lang="en-US" dirty="0" smtClean="0"/>
              <a:t>] = T();</a:t>
            </a:r>
          </a:p>
          <a:p>
            <a:pPr>
              <a:buNone/>
            </a:pPr>
            <a:r>
              <a:rPr lang="ru-RU" dirty="0" smtClean="0"/>
              <a:t>	}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};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690</TotalTime>
  <Words>1213</Words>
  <Application>Microsoft Office PowerPoint</Application>
  <PresentationFormat>Экран (4:3)</PresentationFormat>
  <Paragraphs>373</Paragraphs>
  <Slides>56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56</vt:i4>
      </vt:variant>
    </vt:vector>
  </HeadingPairs>
  <TitlesOfParts>
    <vt:vector size="57" baseType="lpstr">
      <vt:lpstr>Тема Office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  <vt:lpstr>Шаблоны классов 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Игорь</dc:creator>
  <cp:lastModifiedBy>Игорь</cp:lastModifiedBy>
  <cp:revision>92</cp:revision>
  <dcterms:created xsi:type="dcterms:W3CDTF">2021-04-25T13:03:40Z</dcterms:created>
  <dcterms:modified xsi:type="dcterms:W3CDTF">2021-04-27T14:01:12Z</dcterms:modified>
</cp:coreProperties>
</file>