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30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3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97D26-673A-422A-817B-539ACC917EB0}" type="datetimeFigureOut">
              <a:rPr lang="ru-RU" smtClean="0"/>
              <a:pPr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37E24-30A3-4C68-A1BB-DA6EF7D29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97D26-673A-422A-817B-539ACC917EB0}" type="datetimeFigureOut">
              <a:rPr lang="ru-RU" smtClean="0"/>
              <a:pPr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37E24-30A3-4C68-A1BB-DA6EF7D29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97D26-673A-422A-817B-539ACC917EB0}" type="datetimeFigureOut">
              <a:rPr lang="ru-RU" smtClean="0"/>
              <a:pPr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37E24-30A3-4C68-A1BB-DA6EF7D29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97D26-673A-422A-817B-539ACC917EB0}" type="datetimeFigureOut">
              <a:rPr lang="ru-RU" smtClean="0"/>
              <a:pPr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37E24-30A3-4C68-A1BB-DA6EF7D29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97D26-673A-422A-817B-539ACC917EB0}" type="datetimeFigureOut">
              <a:rPr lang="ru-RU" smtClean="0"/>
              <a:pPr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37E24-30A3-4C68-A1BB-DA6EF7D29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97D26-673A-422A-817B-539ACC917EB0}" type="datetimeFigureOut">
              <a:rPr lang="ru-RU" smtClean="0"/>
              <a:pPr/>
              <a:t>22.03.2021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37E24-30A3-4C68-A1BB-DA6EF7D29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97D26-673A-422A-817B-539ACC917EB0}" type="datetimeFigureOut">
              <a:rPr lang="ru-RU" smtClean="0"/>
              <a:pPr/>
              <a:t>22.03.2021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37E24-30A3-4C68-A1BB-DA6EF7D29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97D26-673A-422A-817B-539ACC917EB0}" type="datetimeFigureOut">
              <a:rPr lang="ru-RU" smtClean="0"/>
              <a:pPr/>
              <a:t>22.03.2021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37E24-30A3-4C68-A1BB-DA6EF7D29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97D26-673A-422A-817B-539ACC917EB0}" type="datetimeFigureOut">
              <a:rPr lang="ru-RU" smtClean="0"/>
              <a:pPr/>
              <a:t>22.03.2021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37E24-30A3-4C68-A1BB-DA6EF7D29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97D26-673A-422A-817B-539ACC917EB0}" type="datetimeFigureOut">
              <a:rPr lang="ru-RU" smtClean="0"/>
              <a:pPr/>
              <a:t>22.03.2021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37E24-30A3-4C68-A1BB-DA6EF7D29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97D26-673A-422A-817B-539ACC917EB0}" type="datetimeFigureOut">
              <a:rPr lang="ru-RU" smtClean="0"/>
              <a:pPr/>
              <a:t>22.03.2021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37E24-30A3-4C68-A1BB-DA6EF7D29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97D26-673A-422A-817B-539ACC917EB0}" type="datetimeFigureOut">
              <a:rPr lang="ru-RU" smtClean="0"/>
              <a:pPr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37E24-30A3-4C68-A1BB-DA6EF7D29B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Пример использования:</a:t>
            </a:r>
          </a:p>
          <a:p>
            <a:pPr>
              <a:buNone/>
            </a:pPr>
            <a:r>
              <a:rPr lang="en-US" dirty="0"/>
              <a:t>Integer I(100);</a:t>
            </a:r>
          </a:p>
          <a:p>
            <a:pPr>
              <a:buNone/>
            </a:pPr>
            <a:r>
              <a:rPr lang="en-US" dirty="0"/>
              <a:t>Float F(300, 4.5);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I &lt;&lt; ' ' &lt;&lt; F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 smtClean="0"/>
              <a:t>Integer </a:t>
            </a:r>
            <a:r>
              <a:rPr lang="en-US" dirty="0"/>
              <a:t>I_1(222), I_2(333);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* " &lt;&lt; I_1*I_2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Float F_1(3.14F), F_2(2.2F);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F_1*F_2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случае </a:t>
            </a:r>
          </a:p>
          <a:p>
            <a:pPr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&lt;&lt; F_1*F_2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Ответ будет не корректным, поскольку операция умножения в производном классе не переопределена, наследуется операция базового класса.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Преобразование</a:t>
            </a:r>
            <a:r>
              <a:rPr lang="ru-RU" dirty="0" smtClean="0"/>
              <a:t> </a:t>
            </a:r>
            <a:r>
              <a:rPr lang="ru-RU" b="1" dirty="0" smtClean="0"/>
              <a:t>указателей объектов</a:t>
            </a:r>
          </a:p>
          <a:p>
            <a:pPr>
              <a:buNone/>
            </a:pPr>
            <a:r>
              <a:rPr lang="ru-RU" dirty="0" smtClean="0"/>
              <a:t>Важной особенностью производного класса с обобществленным базовым классом является возможность преобразования указателя объекта этого класса в указатель объекта базового класса.</a:t>
            </a:r>
          </a:p>
          <a:p>
            <a:pPr>
              <a:buNone/>
            </a:pPr>
            <a:r>
              <a:rPr lang="ru-RU" dirty="0" smtClean="0"/>
              <a:t>Разрешается также преобразование ссылки на производный класс в ссылку на базовый класс.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Оба преобразования относятся к стандартным и, следовательно, не требуют использования операции преобразования.</a:t>
            </a:r>
          </a:p>
          <a:p>
            <a:pPr>
              <a:buNone/>
            </a:pPr>
            <a:r>
              <a:rPr lang="ru-RU" dirty="0" smtClean="0"/>
              <a:t>Рассмотрим пример:</a:t>
            </a:r>
          </a:p>
          <a:p>
            <a:pPr>
              <a:buNone/>
            </a:pPr>
            <a:r>
              <a:rPr lang="en-US" dirty="0"/>
              <a:t>class Base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Head;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Base(int </a:t>
            </a:r>
            <a:r>
              <a:rPr lang="en-US" dirty="0"/>
              <a:t>b): Head(b){};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Out</a:t>
            </a:r>
            <a:r>
              <a:rPr lang="en-US" dirty="0" smtClean="0"/>
              <a:t>()</a:t>
            </a:r>
            <a:r>
              <a:rPr lang="ru-RU" dirty="0" smtClean="0"/>
              <a:t> </a:t>
            </a:r>
            <a:r>
              <a:rPr lang="en-US" dirty="0" smtClean="0"/>
              <a:t>{ </a:t>
            </a:r>
            <a:r>
              <a:rPr lang="en-US" dirty="0"/>
              <a:t>return Head; }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Производный класс:</a:t>
            </a:r>
          </a:p>
          <a:p>
            <a:pPr>
              <a:buNone/>
            </a:pPr>
            <a:r>
              <a:rPr lang="en-US" dirty="0"/>
              <a:t>class Derived :public Base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Tail;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Derived(int </a:t>
            </a:r>
            <a:r>
              <a:rPr lang="en-US" dirty="0"/>
              <a:t>b, int d): Base(b), Tail(d){};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Использование объектов и указателей данных классов: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 </a:t>
            </a:r>
            <a:r>
              <a:rPr lang="en-US" dirty="0"/>
              <a:t>Num(13, 10);</a:t>
            </a:r>
          </a:p>
          <a:p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main()</a:t>
            </a:r>
          </a:p>
          <a:p>
            <a:pPr>
              <a:buNone/>
            </a:pPr>
            <a:r>
              <a:rPr lang="ru-RU" dirty="0" smtClean="0"/>
              <a:t>	{</a:t>
            </a:r>
            <a:endParaRPr lang="ru-RU" dirty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Base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 err="1">
                <a:solidFill>
                  <a:srgbClr val="FF0000"/>
                </a:solidFill>
              </a:rPr>
              <a:t>ptr_Base</a:t>
            </a:r>
            <a:r>
              <a:rPr lang="en-US" dirty="0">
                <a:solidFill>
                  <a:srgbClr val="FF0000"/>
                </a:solidFill>
              </a:rPr>
              <a:t> = &amp;Num;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</a:t>
            </a:r>
            <a:r>
              <a:rPr lang="en-US" dirty="0" err="1"/>
              <a:t>ptr_Base</a:t>
            </a:r>
            <a:r>
              <a:rPr lang="en-US" dirty="0"/>
              <a:t>-&gt;Out() &lt;&lt; </a:t>
            </a:r>
            <a:r>
              <a:rPr lang="en-US" dirty="0" err="1"/>
              <a:t>endl</a:t>
            </a:r>
            <a:r>
              <a:rPr lang="en-US" dirty="0" smtClean="0"/>
              <a:t>;</a:t>
            </a:r>
            <a:endParaRPr lang="en-US" dirty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return </a:t>
            </a:r>
            <a:r>
              <a:rPr lang="en-US" dirty="0"/>
              <a:t>0</a:t>
            </a:r>
            <a:r>
              <a:rPr lang="en-US" dirty="0" smtClean="0"/>
              <a:t>;</a:t>
            </a:r>
            <a:endParaRPr lang="ru-RU" dirty="0"/>
          </a:p>
          <a:p>
            <a:pPr>
              <a:buNone/>
            </a:pPr>
            <a:r>
              <a:rPr lang="ru-RU" dirty="0" smtClean="0"/>
              <a:t>	}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Поскольку </a:t>
            </a:r>
            <a:r>
              <a:rPr lang="en-US" dirty="0" smtClean="0"/>
              <a:t>Derived – </a:t>
            </a:r>
            <a:r>
              <a:rPr lang="ru-RU" dirty="0" smtClean="0"/>
              <a:t>производный класс с обобществленным базовым классом, то выполнение оператора </a:t>
            </a:r>
            <a:r>
              <a:rPr lang="en-US" sz="3000" dirty="0" smtClean="0"/>
              <a:t>Base *</a:t>
            </a:r>
            <a:r>
              <a:rPr lang="en-US" sz="3000" dirty="0" err="1" smtClean="0"/>
              <a:t>ptr_Base</a:t>
            </a:r>
            <a:r>
              <a:rPr lang="en-US" sz="3000" dirty="0" smtClean="0"/>
              <a:t> = &amp;Num;</a:t>
            </a:r>
            <a:r>
              <a:rPr lang="ru-RU" sz="3000" dirty="0" smtClean="0"/>
              <a:t> , где </a:t>
            </a:r>
            <a:r>
              <a:rPr lang="en-US" sz="3000" dirty="0" err="1" smtClean="0"/>
              <a:t>ptr_Base</a:t>
            </a:r>
            <a:r>
              <a:rPr lang="ru-RU" sz="3000" dirty="0" smtClean="0"/>
              <a:t> относится к типу </a:t>
            </a:r>
            <a:r>
              <a:rPr lang="en-US" sz="3000" dirty="0" smtClean="0"/>
              <a:t>Base *</a:t>
            </a:r>
            <a:r>
              <a:rPr lang="ru-RU" sz="3000" dirty="0" smtClean="0"/>
              <a:t>, а </a:t>
            </a:r>
            <a:r>
              <a:rPr lang="en-US" sz="3000" dirty="0" smtClean="0"/>
              <a:t>&amp;Num</a:t>
            </a:r>
            <a:r>
              <a:rPr lang="ru-RU" sz="3000" dirty="0" smtClean="0"/>
              <a:t> к типу </a:t>
            </a:r>
            <a:r>
              <a:rPr lang="en-US" sz="3000" dirty="0" smtClean="0"/>
              <a:t>Derived</a:t>
            </a:r>
            <a:r>
              <a:rPr lang="ru-RU" sz="3000" dirty="0" smtClean="0"/>
              <a:t> </a:t>
            </a:r>
            <a:r>
              <a:rPr lang="ru-RU" dirty="0" smtClean="0"/>
              <a:t>*, не требуется преобразования к (</a:t>
            </a:r>
            <a:r>
              <a:rPr lang="en-US" dirty="0" smtClean="0"/>
              <a:t>Base *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Нижеследующие выражения эквивалентны: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 </a:t>
            </a:r>
            <a:r>
              <a:rPr lang="en-US" dirty="0"/>
              <a:t>*</a:t>
            </a:r>
            <a:r>
              <a:rPr lang="en-US" dirty="0" err="1"/>
              <a:t>ptr_Base</a:t>
            </a:r>
            <a:r>
              <a:rPr lang="en-US" dirty="0"/>
              <a:t> = &amp;Num;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Base </a:t>
            </a:r>
            <a:r>
              <a:rPr lang="en-US" dirty="0"/>
              <a:t>*</a:t>
            </a:r>
            <a:r>
              <a:rPr lang="en-US" dirty="0" err="1"/>
              <a:t>ptr_Base</a:t>
            </a:r>
            <a:r>
              <a:rPr lang="en-US" dirty="0"/>
              <a:t> = (Base *)&amp;Num;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 </a:t>
            </a:r>
            <a:r>
              <a:rPr lang="en-US" dirty="0"/>
              <a:t>*</a:t>
            </a:r>
            <a:r>
              <a:rPr lang="en-US" dirty="0" err="1"/>
              <a:t>ptr_Base</a:t>
            </a:r>
            <a:r>
              <a:rPr lang="en-US" dirty="0"/>
              <a:t> = </a:t>
            </a:r>
            <a:r>
              <a:rPr lang="en-US" dirty="0" err="1"/>
              <a:t>static_cast</a:t>
            </a:r>
            <a:r>
              <a:rPr lang="en-US" dirty="0"/>
              <a:t>&lt;Base *&gt;(&amp;Num</a:t>
            </a:r>
            <a:r>
              <a:rPr lang="en-US" dirty="0" smtClean="0"/>
              <a:t>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Последнее предложение предпочтительнее, так как позволяет контролировать процесс преобразования.</a:t>
            </a: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Если базовый класс определить  как приватный или защищенный, подобные преобразования не допустимы, компилятор выдаст сообщение вида: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\test_inh.cpp(26</a:t>
            </a:r>
            <a:r>
              <a:rPr lang="en-US" dirty="0"/>
              <a:t>): error C2243: </a:t>
            </a:r>
            <a:r>
              <a:rPr lang="en-US" dirty="0" err="1"/>
              <a:t>static_cast</a:t>
            </a:r>
            <a:r>
              <a:rPr lang="en-US" dirty="0"/>
              <a:t>: </a:t>
            </a:r>
            <a:r>
              <a:rPr lang="ru-RU" dirty="0"/>
              <a:t>преобразование "</a:t>
            </a:r>
            <a:r>
              <a:rPr lang="en-US" dirty="0"/>
              <a:t>Derived *" </a:t>
            </a:r>
            <a:r>
              <a:rPr lang="ru-RU" dirty="0"/>
              <a:t>в "</a:t>
            </a:r>
            <a:r>
              <a:rPr lang="en-US" dirty="0"/>
              <a:t>Base *" </a:t>
            </a:r>
            <a:r>
              <a:rPr lang="ru-RU" dirty="0"/>
              <a:t>существует, но </a:t>
            </a:r>
            <a:r>
              <a:rPr lang="ru-RU" dirty="0" smtClean="0"/>
              <a:t>недоступно.</a:t>
            </a:r>
            <a:endParaRPr lang="ru-RU" dirty="0"/>
          </a:p>
          <a:p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Существует возможность присваивания </a:t>
            </a:r>
            <a:r>
              <a:rPr lang="ru-RU" dirty="0" smtClean="0"/>
              <a:t>объекту </a:t>
            </a:r>
            <a:r>
              <a:rPr lang="ru-RU" dirty="0" smtClean="0"/>
              <a:t>базового класса объекта производного класса. Изменим несколько базовый класс:</a:t>
            </a:r>
          </a:p>
          <a:p>
            <a:pPr>
              <a:buNone/>
            </a:pPr>
            <a:r>
              <a:rPr lang="en-US" dirty="0"/>
              <a:t>class Base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Head;</a:t>
            </a:r>
          </a:p>
          <a:p>
            <a:pPr>
              <a:buNone/>
            </a:pPr>
            <a:r>
              <a:rPr lang="en-US" dirty="0" smtClean="0"/>
              <a:t>public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Base(int </a:t>
            </a:r>
            <a:r>
              <a:rPr lang="en-US" dirty="0"/>
              <a:t>b): Head(b){};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Out</a:t>
            </a:r>
            <a:r>
              <a:rPr lang="en-US" dirty="0" smtClean="0"/>
              <a:t>()</a:t>
            </a:r>
            <a:r>
              <a:rPr lang="ru-RU" dirty="0" smtClean="0"/>
              <a:t> </a:t>
            </a:r>
            <a:r>
              <a:rPr lang="en-US" dirty="0" smtClean="0"/>
              <a:t>{ </a:t>
            </a:r>
            <a:r>
              <a:rPr lang="en-US" dirty="0"/>
              <a:t>return Head; }</a:t>
            </a:r>
          </a:p>
          <a:p>
            <a:pPr>
              <a:buNone/>
            </a:pPr>
            <a:r>
              <a:rPr lang="ru-RU" dirty="0" smtClean="0"/>
              <a:t>}; </a:t>
            </a:r>
            <a:r>
              <a:rPr lang="en-US" dirty="0" smtClean="0"/>
              <a:t>//</a:t>
            </a:r>
            <a:r>
              <a:rPr lang="ru-RU" dirty="0" smtClean="0"/>
              <a:t> появился </a:t>
            </a:r>
            <a:r>
              <a:rPr lang="en-US" dirty="0" smtClean="0"/>
              <a:t>Base(){};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Наследование считается простым, если у класса не более одного базового (производного) классов.</a:t>
            </a:r>
          </a:p>
          <a:p>
            <a:pPr>
              <a:buNone/>
            </a:pPr>
            <a:r>
              <a:rPr lang="ru-RU" dirty="0" smtClean="0"/>
              <a:t>Рассмотрим пример:</a:t>
            </a:r>
          </a:p>
          <a:p>
            <a:pPr>
              <a:buNone/>
            </a:pPr>
            <a:r>
              <a:rPr lang="en-US" dirty="0" smtClean="0"/>
              <a:t>// </a:t>
            </a:r>
            <a:r>
              <a:rPr lang="ru-RU" dirty="0" smtClean="0"/>
              <a:t>Базовый класс</a:t>
            </a:r>
          </a:p>
          <a:p>
            <a:pPr>
              <a:buNone/>
            </a:pPr>
            <a:r>
              <a:rPr lang="en-US" dirty="0" smtClean="0"/>
              <a:t>class Integer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protected: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integer;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Integer(){};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Integer(int </a:t>
            </a:r>
            <a:r>
              <a:rPr lang="en-US" dirty="0" err="1" smtClean="0"/>
              <a:t>i</a:t>
            </a:r>
            <a:r>
              <a:rPr lang="en-US" dirty="0" smtClean="0"/>
              <a:t>):integer(</a:t>
            </a:r>
            <a:r>
              <a:rPr lang="en-US" dirty="0" err="1" smtClean="0"/>
              <a:t>i</a:t>
            </a:r>
            <a:r>
              <a:rPr lang="en-US" dirty="0" smtClean="0"/>
              <a:t>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Integer operator *(const Integer &amp;);</a:t>
            </a:r>
          </a:p>
          <a:p>
            <a:pPr>
              <a:buNone/>
            </a:pP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Производный класс без изменений.</a:t>
            </a:r>
          </a:p>
          <a:p>
            <a:pPr>
              <a:buNone/>
            </a:pPr>
            <a:r>
              <a:rPr lang="ru-RU" dirty="0" smtClean="0"/>
              <a:t>Объявим </a:t>
            </a:r>
            <a:r>
              <a:rPr lang="ru-RU" dirty="0" smtClean="0"/>
              <a:t>объекты классов: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 </a:t>
            </a:r>
            <a:r>
              <a:rPr lang="en-US" dirty="0"/>
              <a:t>Num(13, 10</a:t>
            </a:r>
            <a:r>
              <a:rPr lang="en-US" dirty="0" smtClean="0"/>
              <a:t>);</a:t>
            </a:r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Base </a:t>
            </a:r>
            <a:r>
              <a:rPr lang="en-US" dirty="0">
                <a:solidFill>
                  <a:srgbClr val="FF0000"/>
                </a:solidFill>
              </a:rPr>
              <a:t>bas = Num;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</a:t>
            </a:r>
            <a:r>
              <a:rPr lang="en-US" dirty="0" err="1"/>
              <a:t>bas.Out</a:t>
            </a:r>
            <a:r>
              <a:rPr lang="en-US" dirty="0"/>
              <a:t>() &lt;&lt; </a:t>
            </a:r>
            <a:r>
              <a:rPr lang="en-US" dirty="0" err="1"/>
              <a:t>endl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Следующие выражения также эквивалентны: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Base </a:t>
            </a:r>
            <a:r>
              <a:rPr lang="en-US" dirty="0"/>
              <a:t>bas = Num;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 </a:t>
            </a:r>
            <a:r>
              <a:rPr lang="en-US" dirty="0"/>
              <a:t>bas = *(Base *)&amp;Num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 </a:t>
            </a:r>
            <a:r>
              <a:rPr lang="en-US" dirty="0"/>
              <a:t>bas = </a:t>
            </a:r>
            <a:r>
              <a:rPr lang="en-US" dirty="0" err="1"/>
              <a:t>static_cast</a:t>
            </a:r>
            <a:r>
              <a:rPr lang="en-US" dirty="0"/>
              <a:t>&lt;Base&gt;(Num);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Следующий пример касается преобразование ссылок на производный класс в ссылки на базовый.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 </a:t>
            </a:r>
            <a:r>
              <a:rPr lang="en-US" dirty="0"/>
              <a:t>Num(13, 10</a:t>
            </a:r>
            <a:r>
              <a:rPr lang="en-US" dirty="0" smtClean="0"/>
              <a:t>);</a:t>
            </a:r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Base </a:t>
            </a:r>
            <a:r>
              <a:rPr lang="en-US" dirty="0">
                <a:solidFill>
                  <a:srgbClr val="FF0000"/>
                </a:solidFill>
              </a:rPr>
              <a:t>&amp;</a:t>
            </a:r>
            <a:r>
              <a:rPr lang="en-US" dirty="0" err="1">
                <a:solidFill>
                  <a:srgbClr val="FF0000"/>
                </a:solidFill>
              </a:rPr>
              <a:t>ref_Base</a:t>
            </a:r>
            <a:r>
              <a:rPr lang="en-US" dirty="0">
                <a:solidFill>
                  <a:srgbClr val="FF0000"/>
                </a:solidFill>
              </a:rPr>
              <a:t> = Num;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</a:t>
            </a:r>
            <a:r>
              <a:rPr lang="en-US" dirty="0" err="1"/>
              <a:t>ref_Base.Out</a:t>
            </a:r>
            <a:r>
              <a:rPr lang="en-US" dirty="0"/>
              <a:t>()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Выражение </a:t>
            </a:r>
            <a:r>
              <a:rPr lang="en-US" dirty="0" smtClean="0"/>
              <a:t>&amp;</a:t>
            </a:r>
            <a:r>
              <a:rPr lang="en-US" dirty="0" err="1" smtClean="0"/>
              <a:t>ref_Base</a:t>
            </a:r>
            <a:r>
              <a:rPr lang="en-US" dirty="0" smtClean="0"/>
              <a:t> = Num;</a:t>
            </a:r>
            <a:r>
              <a:rPr lang="ru-RU" dirty="0" smtClean="0"/>
              <a:t> справедливо для производного класса с обобществленным базовым классом.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Его можно описать следующим образом:</a:t>
            </a:r>
          </a:p>
          <a:p>
            <a:pPr>
              <a:buNone/>
            </a:pPr>
            <a:r>
              <a:rPr lang="en-US" dirty="0"/>
              <a:t>Base &amp;</a:t>
            </a:r>
            <a:r>
              <a:rPr lang="en-US" dirty="0" err="1"/>
              <a:t>ref_Base</a:t>
            </a:r>
            <a:r>
              <a:rPr lang="en-US" dirty="0"/>
              <a:t> = </a:t>
            </a:r>
            <a:r>
              <a:rPr lang="en-US" dirty="0" err="1"/>
              <a:t>static_cast</a:t>
            </a:r>
            <a:r>
              <a:rPr lang="en-US" dirty="0"/>
              <a:t>&lt;Base &amp;&gt;(Num);</a:t>
            </a:r>
          </a:p>
          <a:p>
            <a:pPr>
              <a:buNone/>
            </a:pPr>
            <a:r>
              <a:rPr lang="ru-RU" dirty="0" smtClean="0"/>
              <a:t>Рассмотренные преобразования называются преобразованиями «вверх», то есть от производных классов к базовым.</a:t>
            </a:r>
          </a:p>
          <a:p>
            <a:pPr>
              <a:buNone/>
            </a:pPr>
            <a:r>
              <a:rPr lang="ru-RU" dirty="0" smtClean="0"/>
              <a:t>В дальнейшем рассмотрим преобразования «вниз» и перекрестные преобразования.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Преобразования «вниз» можно продемонстрировать через указатели на компоненты класса. Рассмотрим следующий пример:</a:t>
            </a:r>
          </a:p>
          <a:p>
            <a:pPr>
              <a:buNone/>
            </a:pPr>
            <a:r>
              <a:rPr lang="en-US" dirty="0"/>
              <a:t>class Base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/>
              <a:t>protected: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Head;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Base(int </a:t>
            </a:r>
            <a:r>
              <a:rPr lang="en-US" dirty="0"/>
              <a:t>b): Head(b){};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</a:t>
            </a:r>
            <a:r>
              <a:rPr lang="en-US" dirty="0"/>
              <a:t>void Out</a:t>
            </a:r>
            <a:r>
              <a:rPr lang="en-US" dirty="0" smtClean="0"/>
              <a:t>()</a:t>
            </a:r>
            <a:r>
              <a:rPr lang="ru-RU" dirty="0" smtClean="0"/>
              <a:t> </a:t>
            </a:r>
            <a:r>
              <a:rPr lang="en-US" dirty="0" smtClean="0"/>
              <a:t>{ </a:t>
            </a:r>
            <a:r>
              <a:rPr lang="en-US" dirty="0" err="1"/>
              <a:t>cout</a:t>
            </a:r>
            <a:r>
              <a:rPr lang="en-US" dirty="0"/>
              <a:t> &lt;&lt; Head &lt;&lt; </a:t>
            </a:r>
            <a:r>
              <a:rPr lang="en-US" dirty="0" err="1"/>
              <a:t>endl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r>
              <a:rPr lang="ru-RU" dirty="0" smtClean="0"/>
              <a:t>Базовый класс несколько </a:t>
            </a:r>
            <a:r>
              <a:rPr lang="ru-RU" dirty="0" smtClean="0"/>
              <a:t>изменен, появилась виртуальная функция.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Производный класс:</a:t>
            </a:r>
          </a:p>
          <a:p>
            <a:pPr>
              <a:buNone/>
            </a:pPr>
            <a:r>
              <a:rPr lang="en-US" dirty="0"/>
              <a:t>class Derived : public Base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Tail;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Derived(int </a:t>
            </a:r>
            <a:r>
              <a:rPr lang="en-US" dirty="0"/>
              <a:t>b, int d): Base(b), Tail(d){};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Out</a:t>
            </a:r>
            <a:r>
              <a:rPr lang="en-US" dirty="0" smtClean="0"/>
              <a:t>()</a:t>
            </a:r>
            <a:r>
              <a:rPr lang="ru-RU" dirty="0" smtClean="0"/>
              <a:t> </a:t>
            </a:r>
            <a:r>
              <a:rPr lang="en-US" dirty="0" smtClean="0"/>
              <a:t>{ </a:t>
            </a:r>
            <a:r>
              <a:rPr lang="en-US" dirty="0" err="1"/>
              <a:t>cout</a:t>
            </a:r>
            <a:r>
              <a:rPr lang="en-US" dirty="0"/>
              <a:t> &lt;&lt; Head &lt;&lt; ' ' &lt;&lt; Tail &lt;&lt; </a:t>
            </a:r>
            <a:r>
              <a:rPr lang="en-US" dirty="0" err="1"/>
              <a:t>endl</a:t>
            </a:r>
            <a:r>
              <a:rPr lang="en-US" dirty="0"/>
              <a:t>;}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r>
              <a:rPr lang="ru-RU" dirty="0" smtClean="0"/>
              <a:t>Функция </a:t>
            </a:r>
            <a:r>
              <a:rPr lang="en-US" dirty="0" smtClean="0"/>
              <a:t>Out()</a:t>
            </a:r>
            <a:r>
              <a:rPr lang="ru-RU" dirty="0" smtClean="0"/>
              <a:t> </a:t>
            </a:r>
            <a:r>
              <a:rPr lang="ru-RU" dirty="0" smtClean="0"/>
              <a:t>переопределена в производном классе.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Объявим указатель на составляющую функцию </a:t>
            </a:r>
            <a:r>
              <a:rPr lang="en-US" dirty="0" smtClean="0"/>
              <a:t>Out() </a:t>
            </a:r>
            <a:r>
              <a:rPr lang="ru-RU" dirty="0" smtClean="0"/>
              <a:t>базового класса:</a:t>
            </a:r>
          </a:p>
          <a:p>
            <a:pPr>
              <a:buNone/>
            </a:pPr>
            <a:r>
              <a:rPr lang="en-US" dirty="0"/>
              <a:t>void (Base:: *</a:t>
            </a:r>
            <a:r>
              <a:rPr lang="en-US" dirty="0" err="1"/>
              <a:t>ptr_Out</a:t>
            </a:r>
            <a:r>
              <a:rPr lang="en-US" dirty="0"/>
              <a:t>)() = &amp;Base::Out;</a:t>
            </a:r>
          </a:p>
          <a:p>
            <a:pPr>
              <a:buNone/>
            </a:pPr>
            <a:r>
              <a:rPr lang="ru-RU" dirty="0" smtClean="0"/>
              <a:t>Следующие выражения приведут к вызову функции базового класса: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 </a:t>
            </a:r>
            <a:r>
              <a:rPr lang="en-US" dirty="0"/>
              <a:t>*</a:t>
            </a:r>
            <a:r>
              <a:rPr lang="en-US" dirty="0" err="1"/>
              <a:t>ptr_Base</a:t>
            </a:r>
            <a:r>
              <a:rPr lang="en-US" dirty="0"/>
              <a:t> = new Base(100);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</a:t>
            </a:r>
            <a:r>
              <a:rPr lang="en-US" dirty="0" err="1"/>
              <a:t>ptr_Base</a:t>
            </a:r>
            <a:r>
              <a:rPr lang="en-US" dirty="0"/>
              <a:t>-&gt;*</a:t>
            </a:r>
            <a:r>
              <a:rPr lang="en-US" dirty="0" err="1"/>
              <a:t>ptr_Out</a:t>
            </a:r>
            <a:r>
              <a:rPr lang="en-US" dirty="0"/>
              <a:t>)();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А выражения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ptr_Base</a:t>
            </a:r>
            <a:r>
              <a:rPr lang="en-US" dirty="0" smtClean="0"/>
              <a:t> </a:t>
            </a:r>
            <a:r>
              <a:rPr lang="en-US" dirty="0"/>
              <a:t>= new Derived(222, 333);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</a:t>
            </a:r>
            <a:r>
              <a:rPr lang="en-US" dirty="0" err="1"/>
              <a:t>ptr_Base</a:t>
            </a:r>
            <a:r>
              <a:rPr lang="en-US" dirty="0"/>
              <a:t>-&gt;*</a:t>
            </a:r>
            <a:r>
              <a:rPr lang="en-US" dirty="0" err="1"/>
              <a:t>ptr_Out</a:t>
            </a:r>
            <a:r>
              <a:rPr lang="en-US" dirty="0" smtClean="0"/>
              <a:t>)();</a:t>
            </a:r>
            <a:endParaRPr lang="ru-RU" dirty="0" smtClean="0"/>
          </a:p>
          <a:p>
            <a:pPr>
              <a:buNone/>
            </a:pPr>
            <a:r>
              <a:rPr lang="ru-RU" dirty="0"/>
              <a:t>а</a:t>
            </a:r>
            <a:r>
              <a:rPr lang="ru-RU" dirty="0" smtClean="0"/>
              <a:t>ктивируют функцию производного класса (!).</a:t>
            </a:r>
          </a:p>
          <a:p>
            <a:pPr>
              <a:buNone/>
            </a:pPr>
            <a:r>
              <a:rPr lang="ru-RU" dirty="0" smtClean="0"/>
              <a:t>Рассмотренные преобразования относятся больше к теоретическим разделам, на практике преобразования в иерархии классов используется при передаче объектов (указателей, ссылок) данной иерархии в качестве параметров некоторой внешней функции.</a:t>
            </a: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Повторим еще раз иерархию классов:</a:t>
            </a:r>
          </a:p>
          <a:p>
            <a:pPr>
              <a:buNone/>
            </a:pPr>
            <a:r>
              <a:rPr lang="en-US" dirty="0"/>
              <a:t>class Base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/>
              <a:t>protected: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Head;</a:t>
            </a:r>
          </a:p>
          <a:p>
            <a:pPr>
              <a:buNone/>
            </a:pPr>
            <a:r>
              <a:rPr lang="en-US" dirty="0" smtClean="0"/>
              <a:t>public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Base(int </a:t>
            </a:r>
            <a:r>
              <a:rPr lang="en-US" dirty="0"/>
              <a:t>b): Head(b){};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</a:t>
            </a:r>
            <a:r>
              <a:rPr lang="en-US" dirty="0"/>
              <a:t>void Out</a:t>
            </a:r>
            <a:r>
              <a:rPr lang="en-US" dirty="0" smtClean="0"/>
              <a:t>()</a:t>
            </a:r>
            <a:r>
              <a:rPr lang="ru-RU" dirty="0" smtClean="0"/>
              <a:t> </a:t>
            </a:r>
            <a:r>
              <a:rPr lang="en-US" dirty="0" smtClean="0"/>
              <a:t>{ </a:t>
            </a:r>
            <a:r>
              <a:rPr lang="en-US" dirty="0" err="1"/>
              <a:t>cout</a:t>
            </a:r>
            <a:r>
              <a:rPr lang="en-US" dirty="0"/>
              <a:t> &lt;&lt; Head &lt;&lt; </a:t>
            </a:r>
            <a:r>
              <a:rPr lang="en-US" dirty="0" err="1"/>
              <a:t>endl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/>
              <a:t>class Derived : public Base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Tail;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Derived(int </a:t>
            </a:r>
            <a:r>
              <a:rPr lang="en-US" dirty="0"/>
              <a:t>b, int d): Base(b), Tail(d){};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Out</a:t>
            </a:r>
            <a:r>
              <a:rPr lang="en-US" dirty="0" smtClean="0"/>
              <a:t>()</a:t>
            </a:r>
            <a:r>
              <a:rPr lang="ru-RU" dirty="0" smtClean="0"/>
              <a:t> </a:t>
            </a:r>
            <a:r>
              <a:rPr lang="en-US" dirty="0" smtClean="0"/>
              <a:t>{ </a:t>
            </a:r>
            <a:r>
              <a:rPr lang="en-US" dirty="0" err="1"/>
              <a:t>cout</a:t>
            </a:r>
            <a:r>
              <a:rPr lang="en-US" dirty="0"/>
              <a:t> &lt;&lt; Head &lt;&lt; ' ' &lt;&lt; Tail &lt;&lt; </a:t>
            </a:r>
            <a:r>
              <a:rPr lang="en-US" dirty="0" err="1"/>
              <a:t>endl</a:t>
            </a:r>
            <a:r>
              <a:rPr lang="en-US" dirty="0"/>
              <a:t>;}</a:t>
            </a:r>
          </a:p>
          <a:p>
            <a:pPr>
              <a:buNone/>
            </a:pPr>
            <a:r>
              <a:rPr lang="ru-RU" dirty="0" smtClean="0"/>
              <a:t>};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В глобальной области объявлена следующая функция:</a:t>
            </a:r>
          </a:p>
          <a:p>
            <a:pPr>
              <a:buNone/>
            </a:pPr>
            <a:r>
              <a:rPr lang="en-US" dirty="0" smtClean="0"/>
              <a:t>void </a:t>
            </a:r>
            <a:r>
              <a:rPr lang="en-US" dirty="0" err="1"/>
              <a:t>func</a:t>
            </a:r>
            <a:r>
              <a:rPr lang="en-US" dirty="0"/>
              <a:t>(Base *</a:t>
            </a:r>
            <a:r>
              <a:rPr lang="en-US" dirty="0" err="1"/>
              <a:t>p_B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ru-RU" dirty="0" smtClean="0"/>
              <a:t>{</a:t>
            </a:r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 </a:t>
            </a:r>
            <a:r>
              <a:rPr lang="en-US" dirty="0"/>
              <a:t>*</a:t>
            </a:r>
            <a:r>
              <a:rPr lang="en-US" dirty="0" err="1"/>
              <a:t>p_D</a:t>
            </a:r>
            <a:r>
              <a:rPr lang="en-US" dirty="0"/>
              <a:t> = </a:t>
            </a:r>
            <a:r>
              <a:rPr lang="en-US" dirty="0" err="1"/>
              <a:t>dynamic_cast</a:t>
            </a:r>
            <a:r>
              <a:rPr lang="en-US" dirty="0"/>
              <a:t>&lt;Derived *&gt;(</a:t>
            </a:r>
            <a:r>
              <a:rPr lang="en-US" dirty="0" err="1"/>
              <a:t>p_B</a:t>
            </a:r>
            <a:r>
              <a:rPr lang="en-US" dirty="0"/>
              <a:t>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if</a:t>
            </a:r>
            <a:r>
              <a:rPr lang="en-US" dirty="0"/>
              <a:t>(!</a:t>
            </a:r>
            <a:r>
              <a:rPr lang="en-US" dirty="0" err="1"/>
              <a:t>p_D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ru-RU" dirty="0" smtClean="0"/>
              <a:t>	{</a:t>
            </a:r>
            <a:endParaRPr lang="ru-RU" dirty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No! "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exit</a:t>
            </a:r>
            <a:r>
              <a:rPr lang="en-US" dirty="0"/>
              <a:t>(-1);</a:t>
            </a:r>
          </a:p>
          <a:p>
            <a:pPr>
              <a:buNone/>
            </a:pPr>
            <a:r>
              <a:rPr lang="ru-RU" dirty="0" smtClean="0"/>
              <a:t>	}</a:t>
            </a:r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else </a:t>
            </a:r>
            <a:r>
              <a:rPr lang="en-US" dirty="0" err="1"/>
              <a:t>p_D</a:t>
            </a:r>
            <a:r>
              <a:rPr lang="en-US" dirty="0"/>
              <a:t>-&gt;Out();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bool operator ==(const Integer &amp;);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Integer &amp;operator =(const Integer &amp;);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friend </a:t>
            </a:r>
            <a:r>
              <a:rPr lang="en-US" dirty="0" err="1" smtClean="0"/>
              <a:t>ostream</a:t>
            </a:r>
            <a:r>
              <a:rPr lang="en-US" dirty="0" smtClean="0"/>
              <a:t> &amp;operator &lt;&lt;(</a:t>
            </a:r>
            <a:r>
              <a:rPr lang="en-US" dirty="0" err="1" smtClean="0"/>
              <a:t>ostream</a:t>
            </a:r>
            <a:r>
              <a:rPr lang="en-US" dirty="0" smtClean="0"/>
              <a:t> &amp;, const Integer &amp;);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r>
              <a:rPr lang="sv-SE" dirty="0" smtClean="0"/>
              <a:t>Integer Integer::operator *(const Integer &amp;i)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return this-&gt;integer * </a:t>
            </a:r>
            <a:r>
              <a:rPr lang="en-US" dirty="0" err="1" smtClean="0"/>
              <a:t>i.integer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en-US" dirty="0" smtClean="0"/>
              <a:t>bool Integer:: operator ==(const Integer &amp;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return this-&gt;integer == </a:t>
            </a:r>
            <a:r>
              <a:rPr lang="en-US" dirty="0" err="1" smtClean="0"/>
              <a:t>i.integer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Эта функция имеет единственный параметр – указатель </a:t>
            </a:r>
            <a:r>
              <a:rPr lang="en-US" dirty="0" smtClean="0"/>
              <a:t>Base *</a:t>
            </a:r>
            <a:r>
              <a:rPr lang="en-US" dirty="0" err="1" smtClean="0"/>
              <a:t>p_B</a:t>
            </a:r>
            <a:r>
              <a:rPr lang="ru-RU" dirty="0" smtClean="0"/>
              <a:t>. Как поведет себя данная функция в следующих выражениях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 </a:t>
            </a:r>
            <a:r>
              <a:rPr lang="en-US" dirty="0"/>
              <a:t>*</a:t>
            </a:r>
            <a:r>
              <a:rPr lang="en-US" dirty="0" err="1"/>
              <a:t>ptr_Base</a:t>
            </a:r>
            <a:r>
              <a:rPr lang="en-US" dirty="0"/>
              <a:t> = new Derived(111,222);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func</a:t>
            </a:r>
            <a:r>
              <a:rPr lang="en-US" dirty="0" smtClean="0"/>
              <a:t>(</a:t>
            </a:r>
            <a:r>
              <a:rPr lang="en-US" dirty="0" err="1" smtClean="0"/>
              <a:t>ptr_Base</a:t>
            </a:r>
            <a:r>
              <a:rPr lang="en-US" dirty="0" smtClean="0"/>
              <a:t>);</a:t>
            </a:r>
            <a:endParaRPr lang="ru-RU" dirty="0" smtClean="0"/>
          </a:p>
          <a:p>
            <a:pPr>
              <a:buNone/>
            </a:pPr>
            <a:r>
              <a:rPr lang="ru-RU" dirty="0"/>
              <a:t>и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ptr_Base</a:t>
            </a:r>
            <a:r>
              <a:rPr lang="en-US" dirty="0" smtClean="0"/>
              <a:t> </a:t>
            </a:r>
            <a:r>
              <a:rPr lang="en-US" dirty="0"/>
              <a:t>= new Base(1);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func</a:t>
            </a:r>
            <a:r>
              <a:rPr lang="en-US" dirty="0" smtClean="0"/>
              <a:t>(</a:t>
            </a:r>
            <a:r>
              <a:rPr lang="en-US" dirty="0" err="1" smtClean="0"/>
              <a:t>ptr_Base</a:t>
            </a:r>
            <a:r>
              <a:rPr lang="en-US" dirty="0" smtClean="0"/>
              <a:t>);</a:t>
            </a:r>
            <a:endParaRPr lang="ru-RU" dirty="0" smtClean="0"/>
          </a:p>
          <a:p>
            <a:pPr>
              <a:buNone/>
            </a:pPr>
            <a:r>
              <a:rPr lang="ru-RU" dirty="0"/>
              <a:t>п</a:t>
            </a:r>
            <a:r>
              <a:rPr lang="ru-RU" dirty="0" smtClean="0"/>
              <a:t>роанализируйте самостоятельно.</a:t>
            </a: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Множественное наследование</a:t>
            </a:r>
          </a:p>
          <a:p>
            <a:pPr>
              <a:buNone/>
            </a:pPr>
            <a:r>
              <a:rPr lang="ru-RU" dirty="0" smtClean="0"/>
              <a:t>Если у некоторого класса более одного класса, все они должны быть указаны в заголовке производного класса со своими ключами доступа.</a:t>
            </a:r>
          </a:p>
          <a:p>
            <a:pPr>
              <a:buNone/>
            </a:pPr>
            <a:r>
              <a:rPr lang="ru-RU" dirty="0" smtClean="0"/>
              <a:t>В общем формате множественное наследование можно представить следующим образом.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class A{};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class B{};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class C{};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class D : </a:t>
            </a:r>
            <a:r>
              <a:rPr lang="en-US" dirty="0" smtClean="0">
                <a:solidFill>
                  <a:srgbClr val="FF0000"/>
                </a:solidFill>
              </a:rPr>
              <a:t>A, protected B, public C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//	</a:t>
            </a:r>
            <a:r>
              <a:rPr lang="ru-RU" dirty="0" smtClean="0"/>
              <a:t>тело производного класса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};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Объект класса </a:t>
            </a:r>
            <a:r>
              <a:rPr lang="en-US" dirty="0" smtClean="0"/>
              <a:t>D</a:t>
            </a:r>
            <a:r>
              <a:rPr lang="ru-RU" dirty="0" smtClean="0"/>
              <a:t> в полной мере наследует свойства всех перечисленных базовых классов и ,кроме того, может определять свои собственные.</a:t>
            </a:r>
          </a:p>
          <a:p>
            <a:pPr>
              <a:buNone/>
            </a:pPr>
            <a:r>
              <a:rPr lang="ru-RU" dirty="0" smtClean="0"/>
              <a:t>Помимо сказанного, любой класс может иметь более одного наследника, например,</a:t>
            </a:r>
          </a:p>
          <a:p>
            <a:pPr>
              <a:buNone/>
            </a:pPr>
            <a:r>
              <a:rPr lang="en-US" dirty="0" smtClean="0"/>
              <a:t>	class A{};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class B :protected A{};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class C :public A{};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Возможно построение более сложных иерархий. Рассмотрим пример.</a:t>
            </a:r>
          </a:p>
          <a:p>
            <a:pPr>
              <a:buNone/>
            </a:pPr>
            <a:r>
              <a:rPr lang="ru-RU" dirty="0" smtClean="0"/>
              <a:t>Первый базовый класс:</a:t>
            </a:r>
          </a:p>
          <a:p>
            <a:pPr>
              <a:buNone/>
            </a:pPr>
            <a:r>
              <a:rPr lang="en-US" dirty="0"/>
              <a:t>class Base_1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/>
              <a:t>protected: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base;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Base_1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Base_1(int </a:t>
            </a:r>
            <a:r>
              <a:rPr lang="en-US" dirty="0"/>
              <a:t>b): base(b){};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Out() { </a:t>
            </a:r>
            <a:r>
              <a:rPr lang="en-US" dirty="0" err="1"/>
              <a:t>cout</a:t>
            </a:r>
            <a:r>
              <a:rPr lang="en-US" dirty="0"/>
              <a:t> &lt;&lt; " Base_1: " &lt;&lt; base &lt;&lt; </a:t>
            </a:r>
            <a:r>
              <a:rPr lang="en-US" dirty="0" err="1"/>
              <a:t>endl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Второй базовый класс:</a:t>
            </a:r>
          </a:p>
          <a:p>
            <a:pPr>
              <a:buNone/>
            </a:pPr>
            <a:r>
              <a:rPr lang="en-US" dirty="0"/>
              <a:t>class Base_2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/>
              <a:t>protected: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base;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Base_2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Base_2(int </a:t>
            </a:r>
            <a:r>
              <a:rPr lang="en-US" dirty="0"/>
              <a:t>b): base(b){};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Out() { </a:t>
            </a:r>
            <a:r>
              <a:rPr lang="en-US" dirty="0" err="1"/>
              <a:t>cout</a:t>
            </a:r>
            <a:r>
              <a:rPr lang="en-US" dirty="0"/>
              <a:t> &lt;&lt; " Base_2: " &lt;&lt; base &lt;&lt; </a:t>
            </a:r>
            <a:r>
              <a:rPr lang="en-US" dirty="0" err="1"/>
              <a:t>endl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Производный класс:</a:t>
            </a:r>
          </a:p>
          <a:p>
            <a:pPr>
              <a:buNone/>
            </a:pPr>
            <a:r>
              <a:rPr lang="en-US" dirty="0"/>
              <a:t>class Derived :public Base_1, public Base_2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double </a:t>
            </a:r>
            <a:r>
              <a:rPr lang="en-US" dirty="0"/>
              <a:t>derived;</a:t>
            </a:r>
          </a:p>
          <a:p>
            <a:pPr>
              <a:buNone/>
            </a:pPr>
            <a:r>
              <a:rPr lang="en-US" dirty="0" smtClean="0"/>
              <a:t>public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Derived(int </a:t>
            </a:r>
            <a:r>
              <a:rPr lang="en-US" dirty="0"/>
              <a:t>b_1, int b_2, double d): Base_1(b_1), Base_2(b_2), derived(d){};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Out</a:t>
            </a:r>
            <a:r>
              <a:rPr lang="en-US" dirty="0" smtClean="0"/>
              <a:t>()</a:t>
            </a:r>
            <a:r>
              <a:rPr lang="ru-RU" dirty="0" smtClean="0"/>
              <a:t>  </a:t>
            </a:r>
            <a:r>
              <a:rPr lang="en-US" dirty="0" smtClean="0"/>
              <a:t>{ </a:t>
            </a:r>
            <a:r>
              <a:rPr lang="en-US" dirty="0" err="1"/>
              <a:t>cout</a:t>
            </a:r>
            <a:r>
              <a:rPr lang="en-US" dirty="0"/>
              <a:t> &lt;&lt; " Base_1: " &lt;&lt; Base_1::base &lt;&lt; ' ' &lt;&lt; "Base_2: " </a:t>
            </a:r>
            <a:r>
              <a:rPr lang="ru-RU" dirty="0" smtClean="0"/>
              <a:t>                      </a:t>
            </a:r>
            <a:r>
              <a:rPr lang="en-US" dirty="0" smtClean="0"/>
              <a:t>&lt;&lt; </a:t>
            </a:r>
            <a:r>
              <a:rPr lang="en-US" dirty="0"/>
              <a:t>Base_2::base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</a:t>
            </a:r>
            <a:r>
              <a:rPr lang="en-US" dirty="0" err="1"/>
              <a:t>cout</a:t>
            </a:r>
            <a:r>
              <a:rPr lang="en-US" dirty="0"/>
              <a:t> &lt;&lt; " Derived: "  &lt;&lt; derived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  <a:endParaRPr lang="ru-RU" dirty="0"/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63688" y="2204864"/>
            <a:ext cx="194421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Base_1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int base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75856" y="4581128"/>
            <a:ext cx="194421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Derived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644008" y="2204864"/>
            <a:ext cx="194421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Base_2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int </a:t>
            </a:r>
            <a:r>
              <a:rPr lang="en-US" dirty="0" smtClean="0"/>
              <a:t>base</a:t>
            </a:r>
            <a:endParaRPr lang="en-US" dirty="0" smtClean="0"/>
          </a:p>
          <a:p>
            <a:pPr algn="ctr"/>
            <a:endParaRPr lang="ru-RU" dirty="0"/>
          </a:p>
        </p:txBody>
      </p:sp>
      <p:cxnSp>
        <p:nvCxnSpPr>
          <p:cNvPr id="10" name="Прямая со стрелкой 9"/>
          <p:cNvCxnSpPr>
            <a:stCxn id="6" idx="2"/>
          </p:cNvCxnSpPr>
          <p:nvPr/>
        </p:nvCxnSpPr>
        <p:spPr>
          <a:xfrm>
            <a:off x="2735796" y="3284984"/>
            <a:ext cx="1404156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8" idx="2"/>
          </p:cNvCxnSpPr>
          <p:nvPr/>
        </p:nvCxnSpPr>
        <p:spPr>
          <a:xfrm flipH="1">
            <a:off x="4139952" y="3284984"/>
            <a:ext cx="1476164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Не сложно заметить, что в обоих базовых класса имеются одноименные поля </a:t>
            </a:r>
            <a:r>
              <a:rPr lang="en-US" dirty="0" smtClean="0"/>
              <a:t>int base</a:t>
            </a:r>
            <a:r>
              <a:rPr lang="ru-RU" dirty="0" smtClean="0"/>
              <a:t> и функции </a:t>
            </a:r>
            <a:r>
              <a:rPr lang="en-US" dirty="0"/>
              <a:t>void Out</a:t>
            </a:r>
            <a:r>
              <a:rPr lang="en-US" dirty="0" smtClean="0"/>
              <a:t>()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Для обращения к полю конкретного базового класса необходимо использовать операцию разрешения области видимости, например,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Base_1: " &lt;&lt; </a:t>
            </a:r>
            <a:r>
              <a:rPr lang="en-US" dirty="0">
                <a:solidFill>
                  <a:srgbClr val="FF0000"/>
                </a:solidFill>
              </a:rPr>
              <a:t>Base_1::base </a:t>
            </a:r>
            <a:r>
              <a:rPr lang="en-US" dirty="0"/>
              <a:t>&lt;&lt; ' ' </a:t>
            </a:r>
            <a:endParaRPr lang="ru-RU" dirty="0" smtClean="0"/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	</a:t>
            </a:r>
            <a:r>
              <a:rPr lang="en-US" dirty="0" smtClean="0"/>
              <a:t>&lt;&lt; </a:t>
            </a:r>
            <a:r>
              <a:rPr lang="en-US" dirty="0"/>
              <a:t>"Base_2: " &lt;&lt; </a:t>
            </a:r>
            <a:r>
              <a:rPr lang="en-US" dirty="0">
                <a:solidFill>
                  <a:srgbClr val="FF0000"/>
                </a:solidFill>
              </a:rPr>
              <a:t>Base_2::base </a:t>
            </a:r>
            <a:r>
              <a:rPr lang="en-US" dirty="0"/>
              <a:t>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ru-RU" dirty="0" smtClean="0"/>
              <a:t>«Проблема» решается просто.</a:t>
            </a: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Более серьезная проблема может возникнуть при сложном наследовании, например, для следующей иерархии классов.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47664" y="3212976"/>
            <a:ext cx="1512168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707904" y="4293096"/>
            <a:ext cx="1512168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547664" y="5517232"/>
            <a:ext cx="1512168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cxnSp>
        <p:nvCxnSpPr>
          <p:cNvPr id="8" name="Прямая со стрелкой 7"/>
          <p:cNvCxnSpPr>
            <a:stCxn id="4" idx="2"/>
            <a:endCxn id="6" idx="0"/>
          </p:cNvCxnSpPr>
          <p:nvPr/>
        </p:nvCxnSpPr>
        <p:spPr>
          <a:xfrm>
            <a:off x="2303748" y="4005064"/>
            <a:ext cx="0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4" idx="2"/>
            <a:endCxn id="5" idx="0"/>
          </p:cNvCxnSpPr>
          <p:nvPr/>
        </p:nvCxnSpPr>
        <p:spPr>
          <a:xfrm>
            <a:off x="2303748" y="4005064"/>
            <a:ext cx="216024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5" idx="2"/>
            <a:endCxn id="6" idx="0"/>
          </p:cNvCxnSpPr>
          <p:nvPr/>
        </p:nvCxnSpPr>
        <p:spPr>
          <a:xfrm flipH="1">
            <a:off x="2303748" y="5085184"/>
            <a:ext cx="216024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v-SE" dirty="0" smtClean="0"/>
              <a:t>Integer &amp;Integer::operator =(const Integer &amp;i)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if(&amp;</a:t>
            </a:r>
            <a:r>
              <a:rPr lang="en-US" dirty="0" err="1" smtClean="0"/>
              <a:t>i</a:t>
            </a:r>
            <a:r>
              <a:rPr lang="en-US" dirty="0" smtClean="0"/>
              <a:t> == this) return *this;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else integer = </a:t>
            </a:r>
            <a:r>
              <a:rPr lang="en-US" dirty="0" err="1" smtClean="0"/>
              <a:t>i.integer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return *this;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Программный код данной иерархии.</a:t>
            </a:r>
          </a:p>
          <a:p>
            <a:pPr>
              <a:buNone/>
            </a:pPr>
            <a:r>
              <a:rPr lang="en-US" dirty="0" smtClean="0"/>
              <a:t>class A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protected: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a;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A(int </a:t>
            </a:r>
            <a:r>
              <a:rPr lang="en-US" dirty="0" err="1" smtClean="0"/>
              <a:t>i</a:t>
            </a:r>
            <a:r>
              <a:rPr lang="en-US" dirty="0" smtClean="0"/>
              <a:t>):a(</a:t>
            </a:r>
            <a:r>
              <a:rPr lang="en-US" dirty="0" err="1" smtClean="0"/>
              <a:t>i</a:t>
            </a:r>
            <a:r>
              <a:rPr lang="en-US" dirty="0" smtClean="0"/>
              <a:t>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Out() { </a:t>
            </a:r>
            <a:r>
              <a:rPr lang="en-US" dirty="0" err="1" smtClean="0"/>
              <a:t>cout</a:t>
            </a:r>
            <a:r>
              <a:rPr lang="en-US" dirty="0" smtClean="0"/>
              <a:t> &lt;&lt; " A: " &lt;&lt; a &lt;&lt; </a:t>
            </a:r>
            <a:r>
              <a:rPr lang="en-US" dirty="0" err="1" smtClean="0"/>
              <a:t>endl</a:t>
            </a:r>
            <a:r>
              <a:rPr lang="en-US" dirty="0" smtClean="0"/>
              <a:t>;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class B :public A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b;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B(int a, int </a:t>
            </a:r>
            <a:r>
              <a:rPr lang="en-US" dirty="0" err="1" smtClean="0"/>
              <a:t>i</a:t>
            </a:r>
            <a:r>
              <a:rPr lang="en-US" dirty="0" smtClean="0"/>
              <a:t>): A(a), b(</a:t>
            </a:r>
            <a:r>
              <a:rPr lang="en-US" dirty="0" err="1" smtClean="0"/>
              <a:t>i</a:t>
            </a:r>
            <a:r>
              <a:rPr lang="en-US" dirty="0" smtClean="0"/>
              <a:t>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Out() { </a:t>
            </a:r>
            <a:r>
              <a:rPr lang="en-US" dirty="0" err="1" smtClean="0"/>
              <a:t>cout</a:t>
            </a:r>
            <a:r>
              <a:rPr lang="en-US" dirty="0" smtClean="0"/>
              <a:t> &lt;&lt; " B: " &lt;&lt; b &lt;&lt; </a:t>
            </a:r>
            <a:r>
              <a:rPr lang="en-US" dirty="0" err="1" smtClean="0"/>
              <a:t>endl</a:t>
            </a:r>
            <a:r>
              <a:rPr lang="en-US" dirty="0" smtClean="0"/>
              <a:t>;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class C :public A, public B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c;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C(int a, int b, int </a:t>
            </a:r>
            <a:r>
              <a:rPr lang="en-US" dirty="0" err="1" smtClean="0"/>
              <a:t>i</a:t>
            </a:r>
            <a:r>
              <a:rPr lang="en-US" dirty="0" smtClean="0"/>
              <a:t>): A(a), B(a, b), c(</a:t>
            </a:r>
            <a:r>
              <a:rPr lang="en-US" dirty="0" err="1" smtClean="0"/>
              <a:t>i</a:t>
            </a:r>
            <a:r>
              <a:rPr lang="en-US" dirty="0" smtClean="0"/>
              <a:t>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Out() {</a:t>
            </a:r>
            <a:r>
              <a:rPr lang="en-US" dirty="0" err="1" smtClean="0"/>
              <a:t>cout</a:t>
            </a:r>
            <a:r>
              <a:rPr lang="en-US" dirty="0" smtClean="0"/>
              <a:t> &lt;&lt; " C: " &lt;&lt; c &lt;&lt; </a:t>
            </a:r>
            <a:r>
              <a:rPr lang="en-US" dirty="0" err="1" smtClean="0"/>
              <a:t>endl</a:t>
            </a:r>
            <a:r>
              <a:rPr lang="en-US" dirty="0" smtClean="0"/>
              <a:t>;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Проблема состоит в том, что наследование компонент класса </a:t>
            </a:r>
            <a:r>
              <a:rPr lang="en-US" dirty="0" smtClean="0"/>
              <a:t>A</a:t>
            </a:r>
            <a:r>
              <a:rPr lang="ru-RU" dirty="0" smtClean="0"/>
              <a:t> объектами класса С производится двумя путями. В результате чего объект класса С будет иметь две копии полей класса А. В данном случае компилятор выдаст сообщение:</a:t>
            </a:r>
          </a:p>
          <a:p>
            <a:pPr>
              <a:buNone/>
            </a:pPr>
            <a:r>
              <a:rPr lang="ru-RU" dirty="0" smtClean="0"/>
              <a:t>	\</a:t>
            </a:r>
            <a:r>
              <a:rPr lang="ru-RU" dirty="0" err="1" smtClean="0"/>
              <a:t>test_inh.cpp</a:t>
            </a:r>
            <a:r>
              <a:rPr lang="ru-RU" dirty="0" smtClean="0"/>
              <a:t>(24): </a:t>
            </a:r>
            <a:r>
              <a:rPr lang="ru-RU" dirty="0" err="1" smtClean="0"/>
              <a:t>warning</a:t>
            </a:r>
            <a:r>
              <a:rPr lang="ru-RU" dirty="0" smtClean="0"/>
              <a:t> C4584: C: базовый класс "A" уже является базовым классом для "B"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Проблема решается путем объявления базового класса А как виртуального в описании производных классов.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class B : </a:t>
            </a:r>
            <a:r>
              <a:rPr lang="en-US" dirty="0" smtClean="0">
                <a:solidFill>
                  <a:srgbClr val="FF0000"/>
                </a:solidFill>
              </a:rPr>
              <a:t>virtual</a:t>
            </a:r>
            <a:r>
              <a:rPr lang="en-US" dirty="0" smtClean="0"/>
              <a:t> public A</a:t>
            </a:r>
            <a:r>
              <a:rPr lang="ru-RU" dirty="0" smtClean="0"/>
              <a:t> и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class C : </a:t>
            </a:r>
            <a:r>
              <a:rPr lang="en-US" dirty="0" smtClean="0">
                <a:solidFill>
                  <a:srgbClr val="FF0000"/>
                </a:solidFill>
              </a:rPr>
              <a:t>virtual</a:t>
            </a:r>
            <a:r>
              <a:rPr lang="en-US" dirty="0" smtClean="0"/>
              <a:t> public A, public B</a:t>
            </a:r>
            <a:r>
              <a:rPr lang="ru-RU" dirty="0" smtClean="0"/>
              <a:t>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Переменная </a:t>
            </a:r>
            <a:r>
              <a:rPr lang="en-US" dirty="0" smtClean="0"/>
              <a:t>this </a:t>
            </a:r>
            <a:r>
              <a:rPr lang="ru-RU" dirty="0" smtClean="0"/>
              <a:t> в условия</a:t>
            </a:r>
            <a:r>
              <a:rPr lang="ru-RU" dirty="0" smtClean="0"/>
              <a:t>х наследования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Любой нестатической составной функции доступна скрытая переменная (указатель) </a:t>
            </a:r>
            <a:r>
              <a:rPr lang="en-US" dirty="0" smtClean="0"/>
              <a:t>this</a:t>
            </a:r>
            <a:r>
              <a:rPr lang="ru-RU" dirty="0" smtClean="0"/>
              <a:t>, хранящая в себе адрес объекта по отношению к которому активизирована данная функция.</a:t>
            </a:r>
          </a:p>
          <a:p>
            <a:pPr>
              <a:buNone/>
            </a:pPr>
            <a:r>
              <a:rPr lang="ru-RU" dirty="0" smtClean="0"/>
              <a:t>Рассмотрим пример. </a:t>
            </a: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Переменная </a:t>
            </a:r>
            <a:r>
              <a:rPr lang="en-US" dirty="0" smtClean="0"/>
              <a:t>this </a:t>
            </a:r>
            <a:r>
              <a:rPr lang="ru-RU" dirty="0" smtClean="0"/>
              <a:t> в условиях наследования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Базовый класс:</a:t>
            </a:r>
          </a:p>
          <a:p>
            <a:pPr>
              <a:buNone/>
            </a:pPr>
            <a:r>
              <a:rPr lang="en-US" dirty="0" smtClean="0"/>
              <a:t>class 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</a:t>
            </a:r>
            <a:r>
              <a:rPr lang="en-US" dirty="0" smtClean="0"/>
              <a:t>()</a:t>
            </a:r>
          </a:p>
          <a:p>
            <a:pPr>
              <a:buNone/>
            </a:pPr>
            <a:r>
              <a:rPr lang="ru-RU" dirty="0" smtClean="0"/>
              <a:t>	{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 smtClean="0"/>
              <a:t>&lt;&lt; " Base: " &lt;&lt; this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 smtClean="0"/>
              <a:t>Out()</a:t>
            </a:r>
          </a:p>
          <a:p>
            <a:pPr>
              <a:buNone/>
            </a:pPr>
            <a:r>
              <a:rPr lang="ru-RU" dirty="0" smtClean="0"/>
              <a:t>	{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 smtClean="0"/>
              <a:t>&lt;&lt; " </a:t>
            </a:r>
            <a:r>
              <a:rPr lang="en-US" dirty="0" err="1" smtClean="0"/>
              <a:t>Base_Out</a:t>
            </a:r>
            <a:r>
              <a:rPr lang="en-US" dirty="0" smtClean="0"/>
              <a:t>(): " &lt;&lt; this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Переменная </a:t>
            </a:r>
            <a:r>
              <a:rPr lang="en-US" dirty="0" smtClean="0"/>
              <a:t>this </a:t>
            </a:r>
            <a:r>
              <a:rPr lang="ru-RU" dirty="0" smtClean="0"/>
              <a:t> в условиях наследования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Производный класс:</a:t>
            </a:r>
          </a:p>
          <a:p>
            <a:pPr>
              <a:buNone/>
            </a:pPr>
            <a:r>
              <a:rPr lang="en-US" dirty="0" smtClean="0"/>
              <a:t>class Derived :public 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</a:t>
            </a:r>
            <a:r>
              <a:rPr lang="en-US" dirty="0" smtClean="0"/>
              <a:t>():Base()</a:t>
            </a:r>
          </a:p>
          <a:p>
            <a:pPr>
              <a:buNone/>
            </a:pPr>
            <a:r>
              <a:rPr lang="ru-RU" dirty="0" smtClean="0"/>
              <a:t>	{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 smtClean="0"/>
              <a:t>&lt;&lt; " Derived: " &lt;&lt; this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 smtClean="0"/>
              <a:t>Out()</a:t>
            </a:r>
          </a:p>
          <a:p>
            <a:pPr>
              <a:buNone/>
            </a:pPr>
            <a:r>
              <a:rPr lang="ru-RU" dirty="0" smtClean="0"/>
              <a:t>	{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Base</a:t>
            </a:r>
            <a:r>
              <a:rPr lang="en-US" dirty="0" smtClean="0"/>
              <a:t>::Out(); 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 smtClean="0"/>
              <a:t>&lt;&lt; " </a:t>
            </a:r>
            <a:r>
              <a:rPr lang="en-US" dirty="0" err="1" smtClean="0"/>
              <a:t>Derived_Out</a:t>
            </a:r>
            <a:r>
              <a:rPr lang="en-US" dirty="0" smtClean="0"/>
              <a:t>(): " &lt;&lt; this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Переменная </a:t>
            </a:r>
            <a:r>
              <a:rPr lang="en-US" dirty="0" smtClean="0"/>
              <a:t>this </a:t>
            </a:r>
            <a:r>
              <a:rPr lang="ru-RU" dirty="0" smtClean="0"/>
              <a:t> в условиях наследования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Для демонстрации наследования выполнить следующую программу:</a:t>
            </a:r>
          </a:p>
          <a:p>
            <a:pPr>
              <a:buNone/>
            </a:pPr>
            <a:r>
              <a:rPr lang="en-US" dirty="0" smtClean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 </a:t>
            </a:r>
            <a:r>
              <a:rPr lang="en-US" dirty="0" smtClean="0"/>
              <a:t>bas;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bas.Out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 smtClean="0"/>
              <a:t>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 </a:t>
            </a:r>
            <a:r>
              <a:rPr lang="en-US" dirty="0" err="1" smtClean="0"/>
              <a:t>der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der.Out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 smtClean="0"/>
              <a:t>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Переменная </a:t>
            </a:r>
            <a:r>
              <a:rPr lang="en-US" dirty="0" smtClean="0"/>
              <a:t>this </a:t>
            </a:r>
            <a:r>
              <a:rPr lang="ru-RU" dirty="0" smtClean="0"/>
              <a:t> в условиях наследования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Посмотрите и оцените результаты. Наследуется ли переменная </a:t>
            </a:r>
            <a:r>
              <a:rPr lang="en-US" dirty="0" smtClean="0"/>
              <a:t>this</a:t>
            </a:r>
            <a:r>
              <a:rPr lang="ru-RU" dirty="0" smtClean="0"/>
              <a:t>?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ostream</a:t>
            </a:r>
            <a:r>
              <a:rPr lang="en-US" dirty="0" smtClean="0"/>
              <a:t> &amp;operator &lt;&lt;(</a:t>
            </a:r>
            <a:r>
              <a:rPr lang="en-US" dirty="0" err="1" smtClean="0"/>
              <a:t>ostream</a:t>
            </a:r>
            <a:r>
              <a:rPr lang="en-US" dirty="0" smtClean="0"/>
              <a:t> &amp;out, const Integer &amp;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out &lt;&lt; </a:t>
            </a:r>
            <a:r>
              <a:rPr lang="en-US" dirty="0" err="1" smtClean="0"/>
              <a:t>i.integer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return out;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Производный класс:</a:t>
            </a:r>
          </a:p>
          <a:p>
            <a:pPr>
              <a:buNone/>
            </a:pPr>
            <a:r>
              <a:rPr lang="en-US" dirty="0" smtClean="0"/>
              <a:t>class Float :public Integer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float </a:t>
            </a:r>
            <a:r>
              <a:rPr lang="en-US" dirty="0" err="1" smtClean="0"/>
              <a:t>flt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Float():Integer(){};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Float(float f):</a:t>
            </a:r>
            <a:r>
              <a:rPr lang="en-US" dirty="0" err="1" smtClean="0"/>
              <a:t>flt</a:t>
            </a:r>
            <a:r>
              <a:rPr lang="en-US" dirty="0" smtClean="0"/>
              <a:t>(f){};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Float(int </a:t>
            </a:r>
            <a:r>
              <a:rPr lang="en-US" dirty="0" err="1" smtClean="0"/>
              <a:t>i</a:t>
            </a:r>
            <a:r>
              <a:rPr lang="en-US" dirty="0" smtClean="0"/>
              <a:t>, float f):Integer(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flt</a:t>
            </a:r>
            <a:r>
              <a:rPr lang="en-US" dirty="0" smtClean="0"/>
              <a:t> = f;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Float operator /(const Float &amp;);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bool operator ==(const Float &amp;);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Float &amp;operator =(const Float &amp;);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friend </a:t>
            </a:r>
            <a:r>
              <a:rPr lang="en-US" dirty="0" err="1" smtClean="0"/>
              <a:t>ostream</a:t>
            </a:r>
            <a:r>
              <a:rPr lang="en-US" dirty="0" smtClean="0"/>
              <a:t> &amp;operator &lt;&lt;(</a:t>
            </a:r>
            <a:r>
              <a:rPr lang="en-US" dirty="0" err="1" smtClean="0"/>
              <a:t>ostream</a:t>
            </a:r>
            <a:r>
              <a:rPr lang="en-US" dirty="0" smtClean="0"/>
              <a:t> &amp;, const Float &amp;);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Float </a:t>
            </a:r>
            <a:r>
              <a:rPr lang="en-US" dirty="0" err="1" smtClean="0"/>
              <a:t>Float</a:t>
            </a:r>
            <a:r>
              <a:rPr lang="en-US" dirty="0" smtClean="0"/>
              <a:t>:: operator /(const Float &amp;f)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return this-&gt;</a:t>
            </a:r>
            <a:r>
              <a:rPr lang="en-US" dirty="0" err="1" smtClean="0"/>
              <a:t>flt</a:t>
            </a:r>
            <a:r>
              <a:rPr lang="en-US" dirty="0" smtClean="0"/>
              <a:t> / f.flt;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en-US" dirty="0" smtClean="0"/>
              <a:t>Float &amp;Float::operator =(const Float &amp;f)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if(&amp;f == this) return *this;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else </a:t>
            </a:r>
            <a:r>
              <a:rPr lang="en-US" dirty="0" err="1" smtClean="0"/>
              <a:t>flt</a:t>
            </a:r>
            <a:r>
              <a:rPr lang="en-US" dirty="0" smtClean="0"/>
              <a:t> = f.flt;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return *this;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en-US" dirty="0" smtClean="0"/>
              <a:t>bool Float::operator ==(const Float &amp;f)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return this-&gt;</a:t>
            </a:r>
            <a:r>
              <a:rPr lang="en-US" dirty="0" err="1" smtClean="0"/>
              <a:t>flt</a:t>
            </a:r>
            <a:r>
              <a:rPr lang="en-US" dirty="0" smtClean="0"/>
              <a:t> == f.flt;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ostream</a:t>
            </a:r>
            <a:r>
              <a:rPr lang="en-US" dirty="0" smtClean="0"/>
              <a:t> &amp;operator &lt;&lt;(</a:t>
            </a:r>
            <a:r>
              <a:rPr lang="en-US" dirty="0" err="1" smtClean="0"/>
              <a:t>ostream</a:t>
            </a:r>
            <a:r>
              <a:rPr lang="en-US" dirty="0" smtClean="0"/>
              <a:t> &amp;out, const Float &amp;f)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out &lt;&lt; f.flt;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return out;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889</Words>
  <Application>Microsoft Office PowerPoint</Application>
  <PresentationFormat>Экран (4:3)</PresentationFormat>
  <Paragraphs>397</Paragraphs>
  <Slides>56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56</vt:i4>
      </vt:variant>
    </vt:vector>
  </HeadingPairs>
  <TitlesOfParts>
    <vt:vector size="57" baseType="lpstr">
      <vt:lpstr>Тема Office</vt:lpstr>
      <vt:lpstr>Простое наследование</vt:lpstr>
      <vt:lpstr>Простое наследование</vt:lpstr>
      <vt:lpstr>Простое наследование</vt:lpstr>
      <vt:lpstr>Простое наследование</vt:lpstr>
      <vt:lpstr>Простое наследование</vt:lpstr>
      <vt:lpstr>Простое наследование</vt:lpstr>
      <vt:lpstr>Простое наследование</vt:lpstr>
      <vt:lpstr>Простое наследование</vt:lpstr>
      <vt:lpstr>Простое наследование</vt:lpstr>
      <vt:lpstr>Простое наследование</vt:lpstr>
      <vt:lpstr>Простое наследование</vt:lpstr>
      <vt:lpstr>Простое наследование</vt:lpstr>
      <vt:lpstr>Простое наследование</vt:lpstr>
      <vt:lpstr>Простое наследование</vt:lpstr>
      <vt:lpstr>Простое наследование</vt:lpstr>
      <vt:lpstr>Простое наследование</vt:lpstr>
      <vt:lpstr>Простое наследование</vt:lpstr>
      <vt:lpstr>Простое наследование</vt:lpstr>
      <vt:lpstr>Простое наследование</vt:lpstr>
      <vt:lpstr>Простое наследование</vt:lpstr>
      <vt:lpstr>Простое наследование</vt:lpstr>
      <vt:lpstr>Простое наследование</vt:lpstr>
      <vt:lpstr>Простое наследование</vt:lpstr>
      <vt:lpstr>Простое наследование</vt:lpstr>
      <vt:lpstr>Простое наследование</vt:lpstr>
      <vt:lpstr>Простое наследование</vt:lpstr>
      <vt:lpstr>Простое наследование</vt:lpstr>
      <vt:lpstr>Простое наследование</vt:lpstr>
      <vt:lpstr>Простое наследование</vt:lpstr>
      <vt:lpstr>Простое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Переменная this  в условиях наследования</vt:lpstr>
      <vt:lpstr>Переменная this  в условиях наследования</vt:lpstr>
      <vt:lpstr>Переменная this  в условиях наследования</vt:lpstr>
      <vt:lpstr>Переменная this  в условиях наследования</vt:lpstr>
      <vt:lpstr>Переменная this  в условиях наследования</vt:lpstr>
      <vt:lpstr>Слайд 50</vt:lpstr>
      <vt:lpstr>Слайд 51</vt:lpstr>
      <vt:lpstr>Слайд 52</vt:lpstr>
      <vt:lpstr>Слайд 53</vt:lpstr>
      <vt:lpstr>Слайд 54</vt:lpstr>
      <vt:lpstr>Слайд 55</vt:lpstr>
      <vt:lpstr>Слайд 56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Простое наследование</dc:title>
  <dc:creator>Игорь</dc:creator>
  <cp:lastModifiedBy>Игорь</cp:lastModifiedBy>
  <cp:revision>115</cp:revision>
  <dcterms:created xsi:type="dcterms:W3CDTF">2021-03-20T13:47:26Z</dcterms:created>
  <dcterms:modified xsi:type="dcterms:W3CDTF">2021-03-22T17:02:32Z</dcterms:modified>
</cp:coreProperties>
</file>