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306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2152F-676A-4271-A893-7D2643930730}" type="datetimeFigureOut">
              <a:rPr lang="ru-RU" smtClean="0"/>
              <a:pPr/>
              <a:t>20.03.2021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BECD4-757E-4449-8AFB-DFC8ACCECC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Наследование и полиморфизм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Производный класс с обобществленным базовым классом:</a:t>
            </a:r>
          </a:p>
          <a:p>
            <a:pPr>
              <a:buNone/>
            </a:pPr>
            <a:r>
              <a:rPr lang="en-US" dirty="0" smtClean="0"/>
              <a:t>class Derived :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 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Derived(int, double);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800" dirty="0" smtClean="0"/>
              <a:t>friend </a:t>
            </a:r>
            <a:r>
              <a:rPr lang="en-US" sz="2800" dirty="0" err="1" smtClean="0"/>
              <a:t>ostream</a:t>
            </a:r>
            <a:r>
              <a:rPr lang="en-US" sz="2800" dirty="0" smtClean="0"/>
              <a:t> &amp;operator &lt;&lt;(</a:t>
            </a:r>
            <a:r>
              <a:rPr lang="en-US" sz="2800" dirty="0" err="1" smtClean="0"/>
              <a:t>ostream</a:t>
            </a:r>
            <a:r>
              <a:rPr lang="en-US" sz="2800" dirty="0" smtClean="0"/>
              <a:t> &amp;, const Derived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Конструктор производного класса:</a:t>
            </a:r>
          </a:p>
          <a:p>
            <a:pPr>
              <a:buNone/>
            </a:pPr>
            <a:r>
              <a:rPr lang="en-US" dirty="0" smtClean="0"/>
              <a:t>Derived::Derived(int b, double d):Base(b)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= d;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Использование объектов иерархии классов:</a:t>
            </a:r>
          </a:p>
          <a:p>
            <a:pPr>
              <a:buNone/>
            </a:pPr>
            <a:r>
              <a:rPr lang="en-US" dirty="0" smtClean="0"/>
              <a:t>Base bas(10);</a:t>
            </a:r>
          </a:p>
          <a:p>
            <a:pPr>
              <a:buNone/>
            </a:pP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(222, 4.5);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bas &lt;&lt; ' ' &lt;&lt; </a:t>
            </a:r>
            <a:r>
              <a:rPr lang="en-US" dirty="0" err="1" smtClean="0"/>
              <a:t>der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Объекты базового и производных классов: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8" y="3068960"/>
          <a:ext cx="2736304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Base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base = 10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932040" y="3068960"/>
          <a:ext cx="273630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</a:t>
                      </a:r>
                      <a:r>
                        <a:rPr lang="en-US" dirty="0" err="1" smtClean="0"/>
                        <a:t>Deribed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 = 222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derived = 4.5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Для выяснения разницы ключей доступа изменим содержимое классов.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base_private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закрытое поле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base_protected</a:t>
            </a:r>
            <a:r>
              <a:rPr lang="en-US" dirty="0" smtClean="0"/>
              <a:t>;	//</a:t>
            </a:r>
            <a:r>
              <a:rPr lang="ru-RU" dirty="0" smtClean="0"/>
              <a:t> защищенное поле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base_public</a:t>
            </a:r>
            <a:r>
              <a:rPr lang="en-US" dirty="0" smtClean="0"/>
              <a:t>;	// </a:t>
            </a:r>
            <a:r>
              <a:rPr lang="ru-RU" dirty="0" smtClean="0"/>
              <a:t>открытое поле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b1, int b2, int b3):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base_private</a:t>
            </a:r>
            <a:r>
              <a:rPr lang="en-US" dirty="0" smtClean="0"/>
              <a:t>(b1), </a:t>
            </a:r>
            <a:r>
              <a:rPr lang="en-US" dirty="0" err="1" smtClean="0"/>
              <a:t>base_protected</a:t>
            </a:r>
            <a:r>
              <a:rPr lang="en-US" dirty="0" smtClean="0"/>
              <a:t>(b2), </a:t>
            </a:r>
            <a:r>
              <a:rPr lang="en-US" dirty="0" err="1" smtClean="0"/>
              <a:t>base_public</a:t>
            </a:r>
            <a:r>
              <a:rPr lang="en-US" dirty="0" smtClean="0"/>
              <a:t>(b3){};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 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Derived(int, int, int, double);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base_private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наследование есть, а доступа нет !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base_protected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base_public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 последнего примера видно, что составляющая функция производного класса не имеет доступа к приватным полям базового класса. При этом не значит, что приватные поля базового класса не наследуются объектами производного.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Объекты классов для данного примера: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8" y="2636912"/>
          <a:ext cx="230425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Base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base_private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base_protected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base_public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932040" y="2636912"/>
          <a:ext cx="28803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Derived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base_private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Base_protected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base_public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derived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Однако, добраться до приватных полей базового класса можно, если воспользоваться составляющими функциями базового класса,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Base::Get()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 err="1" smtClean="0"/>
              <a:t>base_private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А функция производного класса:</a:t>
            </a:r>
          </a:p>
          <a:p>
            <a:pPr>
              <a:buNone/>
            </a:pPr>
            <a:r>
              <a:rPr lang="en-US" dirty="0" smtClean="0"/>
              <a:t>	void Derived :: Out()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Get()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base_protected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base_public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В вызове </a:t>
            </a:r>
            <a:r>
              <a:rPr lang="en-US" dirty="0" err="1" smtClean="0"/>
              <a:t>cout</a:t>
            </a:r>
            <a:r>
              <a:rPr lang="en-US" dirty="0" smtClean="0"/>
              <a:t> &lt;&lt; Base::Get()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можно указать имя базового класса, поскольку базовых классов может быть несколько.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Изменим ключ доступа на </a:t>
            </a:r>
            <a:r>
              <a:rPr lang="en-US" dirty="0" smtClean="0"/>
              <a:t>protected</a:t>
            </a:r>
            <a:r>
              <a:rPr lang="ru-RU" dirty="0" smtClean="0"/>
              <a:t>, что изменится в этом случае?</a:t>
            </a:r>
          </a:p>
          <a:p>
            <a:pPr>
              <a:buNone/>
            </a:pPr>
            <a:r>
              <a:rPr lang="en-US" dirty="0" smtClean="0"/>
              <a:t>class Derived :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protected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 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Derived(int, double);</a:t>
            </a:r>
            <a:endParaRPr lang="en-US" sz="2800" dirty="0" smtClean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Механизм наследования классов позволяет строить иерархии, в которых производные классы получают элементы родительских, или базовых, классов и могут дополнять их или изменять их свойства. При большом количестве никак не связанных классов управлять ими становится сложно. Наследование позволяет справится с данной проблемой путем упорядочивания и ранжирования классов.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Теперь речь идет о защищенном наследовании. В этом случае все компоненты базового класса, за исключением </a:t>
            </a:r>
            <a:r>
              <a:rPr lang="en-US" dirty="0" smtClean="0"/>
              <a:t>private</a:t>
            </a:r>
            <a:r>
              <a:rPr lang="ru-RU" dirty="0" smtClean="0"/>
              <a:t>, становятся защищенными и доступными для методов производного класса, но не доступные извне.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Если перед именем базового класса стоит ключ доступа </a:t>
            </a:r>
            <a:r>
              <a:rPr lang="en-US" dirty="0" smtClean="0"/>
              <a:t>private</a:t>
            </a:r>
            <a:r>
              <a:rPr lang="ru-RU" dirty="0" smtClean="0"/>
              <a:t>, то наследование считается приватным, при котором доступ к компонентам базового класса запрещен.</a:t>
            </a:r>
          </a:p>
          <a:p>
            <a:pPr>
              <a:buNone/>
            </a:pPr>
            <a:r>
              <a:rPr lang="ru-RU" dirty="0" smtClean="0"/>
              <a:t>Рассмотрим еще раз простую иерархию.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base;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b):base(b){};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r>
              <a:rPr lang="en-US" dirty="0" err="1" smtClean="0"/>
              <a:t>cout</a:t>
            </a:r>
            <a:r>
              <a:rPr lang="en-US" dirty="0" smtClean="0"/>
              <a:t> &lt;&lt; " Base: " &lt;&lt; base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class Derived :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private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b, double d):Base(b), derived(d){};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(111, 3.333);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der.Out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приведет к сообщению об ошибке:</a:t>
            </a:r>
          </a:p>
          <a:p>
            <a:pPr>
              <a:buNone/>
            </a:pPr>
            <a:r>
              <a:rPr lang="en-US" dirty="0" smtClean="0"/>
              <a:t>\test.cpp(25): error C2247: </a:t>
            </a:r>
            <a:r>
              <a:rPr lang="ru-RU" dirty="0" smtClean="0"/>
              <a:t>нет доступа к "</a:t>
            </a:r>
            <a:r>
              <a:rPr lang="en-US" dirty="0" smtClean="0"/>
              <a:t>Base::Out", </a:t>
            </a:r>
            <a:r>
              <a:rPr lang="ru-RU" dirty="0" smtClean="0"/>
              <a:t>поскольку "</a:t>
            </a:r>
            <a:r>
              <a:rPr lang="en-US" dirty="0" smtClean="0"/>
              <a:t>Derived" </a:t>
            </a:r>
            <a:r>
              <a:rPr lang="ru-RU" dirty="0" smtClean="0"/>
              <a:t>использует "</a:t>
            </a:r>
            <a:r>
              <a:rPr lang="en-US" dirty="0" smtClean="0"/>
              <a:t>private"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Проблему можно решить, определив в производном классе функцию, например такую:</a:t>
            </a:r>
          </a:p>
          <a:p>
            <a:pPr>
              <a:buNone/>
            </a:pPr>
            <a:r>
              <a:rPr lang="en-US" dirty="0" smtClean="0"/>
              <a:t>	void Derived:: Out()</a:t>
            </a:r>
          </a:p>
          <a:p>
            <a:pPr>
              <a:buNone/>
            </a:pPr>
            <a:r>
              <a:rPr lang="en-US" dirty="0" smtClean="0"/>
              <a:t>	{ Base::Out(); }</a:t>
            </a:r>
          </a:p>
          <a:p>
            <a:pPr>
              <a:buNone/>
            </a:pPr>
            <a:r>
              <a:rPr lang="ru-RU" dirty="0" smtClean="0"/>
              <a:t>Обращение </a:t>
            </a:r>
            <a:r>
              <a:rPr lang="en-US" dirty="0" smtClean="0"/>
              <a:t>Base::Out(); </a:t>
            </a:r>
            <a:r>
              <a:rPr lang="ru-RU" dirty="0" smtClean="0"/>
              <a:t>закономерно и не приводит к появлению ошибок.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Еще один способ обращения к составляющим приватизированного базового класса – объявление этих составляющих в области </a:t>
            </a:r>
            <a:r>
              <a:rPr lang="en-US" dirty="0" smtClean="0"/>
              <a:t>public </a:t>
            </a:r>
            <a:r>
              <a:rPr lang="ru-RU" dirty="0" smtClean="0"/>
              <a:t>производного класса:</a:t>
            </a:r>
          </a:p>
          <a:p>
            <a:pPr>
              <a:buNone/>
            </a:pPr>
            <a:r>
              <a:rPr lang="en-US" dirty="0" smtClean="0"/>
              <a:t>class Derived :Base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derived;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Derived():Base(){};</a:t>
            </a:r>
          </a:p>
          <a:p>
            <a:pPr>
              <a:buNone/>
            </a:pPr>
            <a:r>
              <a:rPr lang="en-US" dirty="0" smtClean="0"/>
              <a:t>Derived(int b, double d):Base(b), derived(d){};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Base::Out;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дает доступ к функции </a:t>
            </a:r>
            <a:r>
              <a:rPr lang="en-US" dirty="0" smtClean="0"/>
              <a:t>Out</a:t>
            </a:r>
            <a:r>
              <a:rPr lang="ru-RU" dirty="0" smtClean="0"/>
              <a:t> базового класса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Обращение </a:t>
            </a:r>
            <a:r>
              <a:rPr lang="en-US" dirty="0" err="1" smtClean="0"/>
              <a:t>der.Out</a:t>
            </a:r>
            <a:r>
              <a:rPr lang="en-US" dirty="0" smtClean="0"/>
              <a:t>();</a:t>
            </a:r>
            <a:r>
              <a:rPr lang="ru-RU" dirty="0" smtClean="0"/>
              <a:t> в данном случае также не вызовет ошибок.</a:t>
            </a:r>
          </a:p>
          <a:p>
            <a:pPr>
              <a:buNone/>
            </a:pPr>
            <a:r>
              <a:rPr lang="ru-RU" dirty="0" smtClean="0"/>
              <a:t>По определению принимается, что компонентами объекта производного класса являются все компоненты базового класса, за исключением конструкторов, деструкторов и операции присваивания, а также все компоненты, перечисленные в теле производного класса.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Предполагается, что первое поле производного класса расположено после всех полей, наследованных им от базового  класса.</a:t>
            </a:r>
          </a:p>
          <a:p>
            <a:pPr>
              <a:buNone/>
            </a:pPr>
            <a:r>
              <a:rPr lang="ru-RU" dirty="0" smtClean="0"/>
              <a:t>Конструкторы не наследуются, однако, при объявлении объекта производного класса, в первую очередь вызываются конструкторы базовых классов.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Очередность активизации конструкторов следующая:</a:t>
            </a:r>
          </a:p>
          <a:p>
            <a:pPr>
              <a:buNone/>
            </a:pPr>
            <a:r>
              <a:rPr lang="ru-RU" dirty="0" smtClean="0"/>
              <a:t>	- конструктор базового класса;</a:t>
            </a:r>
          </a:p>
          <a:p>
            <a:pPr>
              <a:buNone/>
            </a:pPr>
            <a:r>
              <a:rPr lang="ru-RU" dirty="0" smtClean="0"/>
              <a:t>	- конструктор подобъектов;</a:t>
            </a:r>
          </a:p>
          <a:p>
            <a:pPr>
              <a:buNone/>
            </a:pPr>
            <a:r>
              <a:rPr lang="ru-RU" dirty="0" smtClean="0"/>
              <a:t>	- конструктор производного класса.</a:t>
            </a:r>
          </a:p>
          <a:p>
            <a:pPr>
              <a:buNone/>
            </a:pPr>
            <a:r>
              <a:rPr lang="ru-RU" dirty="0" smtClean="0"/>
              <a:t>Соответствующие деструкторы активизируются в обратном порядке.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Base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Классы, находящиеся ближе к началу иерархии содержат в себе наиболее общие черты для всех наследуемых классов. По мере продвижения вниз по иерархии, классы принимают все больше конкретных черт. Множественное наследование позволяет одному классу наследовать свойства двух и более родительских классов.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с</a:t>
            </a:r>
            <a:r>
              <a:rPr lang="en-US" dirty="0" smtClean="0"/>
              <a:t>lass Derived_1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Derived_1():Base()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" Derived_1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en-US" dirty="0" smtClean="0"/>
              <a:t>class Derived_2 :Derived_1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Derived_2():Derived_1()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" Derived_2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Иерархия классов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2348880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3789040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Derived_1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5085184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Derived_2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>
            <a:off x="4211960" y="335699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2"/>
            <a:endCxn id="6" idx="0"/>
          </p:cNvCxnSpPr>
          <p:nvPr/>
        </p:nvCxnSpPr>
        <p:spPr>
          <a:xfrm>
            <a:off x="4211960" y="47971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Derived_2 d_2;</a:t>
            </a:r>
            <a:r>
              <a:rPr lang="ru-RU" dirty="0" smtClean="0"/>
              <a:t> покажет порядок активизации конструкторов при создании объекта.</a:t>
            </a:r>
          </a:p>
          <a:p>
            <a:pPr>
              <a:buNone/>
            </a:pPr>
            <a:r>
              <a:rPr lang="ru-RU" dirty="0" smtClean="0"/>
              <a:t>В отношении подобъектов. Подобъектом считается любое поле типа структуры (класса), не входящих в данную иерархию.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St()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r>
              <a:rPr lang="en-US" dirty="0" err="1" smtClean="0"/>
              <a:t>cout</a:t>
            </a:r>
            <a:r>
              <a:rPr lang="en-US" dirty="0" smtClean="0"/>
              <a:t> &lt;&lt; " Object field " &lt;&lt; 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St </a:t>
            </a:r>
            <a:r>
              <a:rPr lang="en-US" dirty="0" err="1" smtClean="0">
                <a:solidFill>
                  <a:srgbClr val="FF0000"/>
                </a:solidFill>
              </a:rPr>
              <a:t>st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объектное поле (подобъект)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Derived():</a:t>
            </a:r>
            <a:r>
              <a:rPr lang="ru-RU" dirty="0" smtClean="0"/>
              <a:t> </a:t>
            </a:r>
            <a:r>
              <a:rPr lang="en-US" dirty="0" err="1" smtClean="0"/>
              <a:t>st</a:t>
            </a:r>
            <a:r>
              <a:rPr lang="en-US" dirty="0" smtClean="0"/>
              <a:t>(), Base()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" Derived_1 class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Очень полезно повторить этот пример и посмотреть на реакцию программы при создании объекта производного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Derived d;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Еще одно важное замечание, касающееся дружественных функций базового класса. Наследуются ли они объектами производного класса? Стандарт языка С++ гласит о том, что дружественные функции не наследуются. </a:t>
            </a:r>
          </a:p>
          <a:p>
            <a:pPr>
              <a:buNone/>
            </a:pPr>
            <a:r>
              <a:rPr lang="ru-RU" dirty="0" smtClean="0"/>
              <a:t>Однако, рассмотрим следующий пример.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base;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b):base(b){};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void Out(const Base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void Out(const Base &amp;b)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b.base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class Derived : 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b): Base(b){};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Вызов</a:t>
            </a:r>
          </a:p>
          <a:p>
            <a:pPr>
              <a:buNone/>
            </a:pPr>
            <a:r>
              <a:rPr lang="ru-RU" dirty="0" smtClean="0"/>
              <a:t>	 </a:t>
            </a:r>
            <a:r>
              <a:rPr lang="en-US" dirty="0" smtClean="0"/>
              <a:t>Derived d(111);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Out(d);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закончится успехом. Объясняется это достаточно просто. Объект производного класса с обобществленным базовым классом по умолчанию является объектом базового класса.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Дело в том, что компилятор автоматически приведет объект производного класса к типу базового класса. То есть вызов </a:t>
            </a:r>
            <a:r>
              <a:rPr lang="en-US" dirty="0" smtClean="0"/>
              <a:t>Out(d);</a:t>
            </a:r>
            <a:r>
              <a:rPr lang="ru-RU" dirty="0" smtClean="0"/>
              <a:t> эквивалентен вызову </a:t>
            </a:r>
            <a:r>
              <a:rPr lang="en-US" dirty="0" smtClean="0"/>
              <a:t>Out((Base)d);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случае приватного и защищенного наследования такой вызов будет ошибочным, поскольку преобразование не доступно и компилятор выдаст сообщение: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test.cpp</a:t>
            </a:r>
            <a:r>
              <a:rPr lang="ru-RU" dirty="0" smtClean="0"/>
              <a:t>(30): </a:t>
            </a:r>
            <a:r>
              <a:rPr lang="ru-RU" dirty="0" err="1" smtClean="0"/>
              <a:t>error</a:t>
            </a:r>
            <a:r>
              <a:rPr lang="ru-RU" dirty="0" smtClean="0"/>
              <a:t> C2243: приведение типов: преобразование "</a:t>
            </a:r>
            <a:r>
              <a:rPr lang="ru-RU" dirty="0" err="1" smtClean="0"/>
              <a:t>Derived</a:t>
            </a:r>
            <a:r>
              <a:rPr lang="ru-RU" dirty="0" smtClean="0"/>
              <a:t> *" в "</a:t>
            </a:r>
            <a:r>
              <a:rPr lang="ru-RU" dirty="0" err="1" smtClean="0"/>
              <a:t>const</a:t>
            </a:r>
            <a:r>
              <a:rPr lang="ru-RU" dirty="0" smtClean="0"/>
              <a:t> </a:t>
            </a:r>
            <a:r>
              <a:rPr lang="ru-RU" dirty="0" err="1" smtClean="0"/>
              <a:t>Base</a:t>
            </a:r>
            <a:r>
              <a:rPr lang="ru-RU" dirty="0" smtClean="0"/>
              <a:t> &amp;" существует, но не доступно.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Ключи доступа</a:t>
            </a:r>
          </a:p>
          <a:p>
            <a:pPr>
              <a:buNone/>
            </a:pPr>
            <a:r>
              <a:rPr lang="ru-RU" dirty="0" smtClean="0"/>
              <a:t>При описании класса в его заголовке перечисляются все классы, являющиеся для него базовыми.  Возможность обращения к элементам базовых классов регулируется с помощью ключей доступа </a:t>
            </a:r>
            <a:r>
              <a:rPr lang="en-US" dirty="0" smtClean="0"/>
              <a:t>private, protected, public.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Приватизация и обобществление компонентов</a:t>
            </a:r>
          </a:p>
          <a:p>
            <a:pPr>
              <a:buNone/>
            </a:pPr>
            <a:r>
              <a:rPr lang="ru-RU" dirty="0" smtClean="0"/>
              <a:t>Производный класс, в заголовке которого используется ключевое слово </a:t>
            </a:r>
            <a:r>
              <a:rPr lang="en-US" dirty="0" smtClean="0"/>
              <a:t>public</a:t>
            </a:r>
            <a:r>
              <a:rPr lang="ru-RU" dirty="0" smtClean="0"/>
              <a:t>, называется классом с </a:t>
            </a:r>
            <a:r>
              <a:rPr lang="ru-RU" i="1" dirty="0" smtClean="0"/>
              <a:t>обобществленным</a:t>
            </a:r>
            <a:r>
              <a:rPr lang="ru-RU" dirty="0" smtClean="0"/>
              <a:t> базовым классом, а класс, где в заголовке используется ключевое слово </a:t>
            </a:r>
            <a:r>
              <a:rPr lang="en-US" dirty="0" smtClean="0"/>
              <a:t>private</a:t>
            </a:r>
            <a:r>
              <a:rPr lang="ru-RU" dirty="0" smtClean="0"/>
              <a:t>, называется классом с </a:t>
            </a:r>
            <a:r>
              <a:rPr lang="ru-RU" i="1" dirty="0" smtClean="0"/>
              <a:t>приватизированным </a:t>
            </a:r>
            <a:r>
              <a:rPr lang="ru-RU" dirty="0" smtClean="0"/>
              <a:t>базовым классом.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Обобществление или приватизация базового класса влияет на способ трактовки в производном классе общих и защищенных компонентов базового класса.</a:t>
            </a:r>
          </a:p>
          <a:p>
            <a:pPr>
              <a:buNone/>
            </a:pPr>
            <a:r>
              <a:rPr lang="ru-RU" dirty="0" smtClean="0"/>
              <a:t>Обобществление приводит к тому, что все общие и защищенные компоненты базового класса остаются соответственно общими и защищенными компонентами производного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то же время приватизация приводит к тому, что наследованные компоненты базового класса становятся в производном классе приватными компонентами.</a:t>
            </a:r>
          </a:p>
          <a:p>
            <a:pPr>
              <a:buNone/>
            </a:pPr>
            <a:r>
              <a:rPr lang="ru-RU" dirty="0" smtClean="0"/>
              <a:t>Для приватизации выбранных компонентов базового класса можно в производном классе воспользоваться объявлением доступа в виде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Base:: Id</a:t>
            </a:r>
            <a:r>
              <a:rPr lang="ru-RU" dirty="0" smtClean="0"/>
              <a:t>, где </a:t>
            </a:r>
          </a:p>
          <a:p>
            <a:pPr>
              <a:buNone/>
            </a:pPr>
            <a:r>
              <a:rPr lang="en-US" dirty="0" smtClean="0"/>
              <a:t>Base – </a:t>
            </a:r>
            <a:r>
              <a:rPr lang="ru-RU" dirty="0" smtClean="0"/>
              <a:t>имя базового класса</a:t>
            </a:r>
            <a:r>
              <a:rPr lang="en-US" dirty="0" smtClean="0"/>
              <a:t>; Id – </a:t>
            </a:r>
            <a:r>
              <a:rPr lang="ru-RU" dirty="0" smtClean="0"/>
              <a:t>приватизированный идентификатор.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Кроме того, приватизация и обобществление влияют на способы преобразования объектов (указателей, ссылок) производного класса в объекты (указатели</a:t>
            </a:r>
            <a:r>
              <a:rPr lang="ru-RU" smtClean="0"/>
              <a:t>, ссылки</a:t>
            </a:r>
            <a:r>
              <a:rPr lang="ru-RU" dirty="0" smtClean="0"/>
              <a:t>) базового и наоборот.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Простое наследование</a:t>
            </a:r>
          </a:p>
          <a:p>
            <a:pPr>
              <a:buNone/>
            </a:pPr>
            <a:r>
              <a:rPr lang="ru-RU" dirty="0" smtClean="0"/>
              <a:t>Наследование называется простым, если у производного класса имеется только один базовый класс.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3861048"/>
            <a:ext cx="15121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5301208"/>
            <a:ext cx="15121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>
            <a:off x="3815916" y="472514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Как уже было сказано, различные методы класса наследуются по-разному, например, конструкторы, деструкторы и операция присваивания не наследуются. В отношении остальных методов, операций ограничений не вставляется. Они перегружаются по необходимости.</a:t>
            </a:r>
          </a:p>
          <a:p>
            <a:pPr>
              <a:buNone/>
            </a:pPr>
            <a:r>
              <a:rPr lang="ru-RU" dirty="0" smtClean="0"/>
              <a:t>Рассмотрим более конкретный пример наследования.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*</a:t>
            </a:r>
            <a:r>
              <a:rPr lang="en-US" dirty="0" smtClean="0"/>
              <a:t>class Integer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integer;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Integer(int </a:t>
            </a:r>
            <a:r>
              <a:rPr lang="en-US" dirty="0" err="1" smtClean="0"/>
              <a:t>i</a:t>
            </a:r>
            <a:r>
              <a:rPr lang="en-US" dirty="0" smtClean="0"/>
              <a:t>):integer(</a:t>
            </a:r>
            <a:r>
              <a:rPr lang="en-US" dirty="0" err="1" smtClean="0"/>
              <a:t>i</a:t>
            </a:r>
            <a:r>
              <a:rPr lang="en-US" dirty="0" smtClean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 operator *(const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 ==(const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Integer &amp;operator =(const Integer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Integer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sv-SE" dirty="0" smtClean="0"/>
              <a:t>Integer Integer::operator *(const Integer &amp;i)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this-&gt;integer *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Integer:: operator ==(const Integer &amp;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this-&gt;integer ==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sv-SE" dirty="0" smtClean="0"/>
              <a:t>Integer </a:t>
            </a:r>
            <a:r>
              <a:rPr lang="sv-SE" dirty="0" smtClean="0"/>
              <a:t>&amp;Integer::operator =(const Integer &amp;i)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if(&amp;</a:t>
            </a:r>
            <a:r>
              <a:rPr lang="en-US" dirty="0" err="1" smtClean="0"/>
              <a:t>i</a:t>
            </a:r>
            <a:r>
              <a:rPr lang="en-US" dirty="0" smtClean="0"/>
              <a:t> == this) return *this;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 integer =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*this;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sz="2400" dirty="0" err="1" smtClean="0"/>
              <a:t>ostream</a:t>
            </a:r>
            <a:r>
              <a:rPr lang="en-US" sz="2400" dirty="0" smtClean="0"/>
              <a:t> &amp;operator &lt;&lt;(</a:t>
            </a:r>
            <a:r>
              <a:rPr lang="en-US" sz="2400" dirty="0" err="1" smtClean="0"/>
              <a:t>ostream</a:t>
            </a:r>
            <a:r>
              <a:rPr lang="en-US" sz="2400" dirty="0" smtClean="0"/>
              <a:t> &amp;out, const Integer &amp;</a:t>
            </a:r>
            <a:r>
              <a:rPr lang="en-US" sz="2400" dirty="0" err="1" smtClean="0"/>
              <a:t>i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out &lt;&lt; </a:t>
            </a:r>
            <a:r>
              <a:rPr lang="en-US" dirty="0" err="1" smtClean="0"/>
              <a:t>i.integer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Float :public Integer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</a:t>
            </a:r>
            <a:r>
              <a:rPr lang="en-US" dirty="0" err="1" smtClean="0"/>
              <a:t>flt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Float():Integer(){};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Float(float f):</a:t>
            </a:r>
            <a:r>
              <a:rPr lang="en-US" dirty="0" err="1" smtClean="0"/>
              <a:t>flt</a:t>
            </a:r>
            <a:r>
              <a:rPr lang="en-US" dirty="0" smtClean="0"/>
              <a:t>(f){};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Float(int </a:t>
            </a:r>
            <a:r>
              <a:rPr lang="en-US" dirty="0" err="1" smtClean="0"/>
              <a:t>i</a:t>
            </a:r>
            <a:r>
              <a:rPr lang="en-US" dirty="0" smtClean="0"/>
              <a:t>, float f):Integer(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flt</a:t>
            </a:r>
            <a:r>
              <a:rPr lang="en-US" dirty="0" smtClean="0"/>
              <a:t> = f;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operator /(const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 ==(const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&amp;operator =(const Float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Float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объявления базового класса:</a:t>
            </a:r>
          </a:p>
          <a:p>
            <a:pPr>
              <a:buNone/>
            </a:pPr>
            <a:r>
              <a:rPr lang="en-US" dirty="0" smtClean="0"/>
              <a:t>	class </a:t>
            </a:r>
            <a:r>
              <a:rPr lang="ru-RU" dirty="0" smtClean="0"/>
              <a:t>имя</a:t>
            </a:r>
            <a:r>
              <a:rPr lang="en-US" dirty="0" smtClean="0"/>
              <a:t> </a:t>
            </a:r>
            <a:r>
              <a:rPr lang="ru-RU" dirty="0" smtClean="0"/>
              <a:t>:</a:t>
            </a:r>
            <a:r>
              <a:rPr lang="en-US" dirty="0" smtClean="0"/>
              <a:t> [</a:t>
            </a:r>
            <a:r>
              <a:rPr lang="en-US" dirty="0" err="1" smtClean="0"/>
              <a:t>private|protected|public</a:t>
            </a:r>
            <a:r>
              <a:rPr lang="en-US" dirty="0" smtClean="0"/>
              <a:t>] </a:t>
            </a:r>
            <a:r>
              <a:rPr lang="ru-RU" dirty="0" err="1" smtClean="0"/>
              <a:t>имя_базового_класса</a:t>
            </a:r>
            <a:endParaRPr lang="ru-RU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// </a:t>
            </a:r>
            <a:r>
              <a:rPr lang="ru-RU" dirty="0" smtClean="0"/>
              <a:t>тело класса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}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По умолчанию для классов используется ключ доступа </a:t>
            </a:r>
            <a:r>
              <a:rPr lang="en-US" dirty="0" smtClean="0"/>
              <a:t>private</a:t>
            </a:r>
            <a:r>
              <a:rPr lang="ru-RU" dirty="0" smtClean="0"/>
              <a:t>, для структур – </a:t>
            </a:r>
            <a:r>
              <a:rPr lang="en-US" dirty="0" smtClean="0"/>
              <a:t>public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</a:t>
            </a:r>
            <a:r>
              <a:rPr lang="en-US" dirty="0" err="1" smtClean="0"/>
              <a:t>Float</a:t>
            </a:r>
            <a:r>
              <a:rPr lang="en-US" dirty="0" smtClean="0"/>
              <a:t>:: operator /(const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</a:t>
            </a:r>
            <a:r>
              <a:rPr lang="en-US" dirty="0" err="1" smtClean="0"/>
              <a:t>flt</a:t>
            </a:r>
            <a:r>
              <a:rPr lang="en-US" dirty="0" smtClean="0"/>
              <a:t> / f.flt;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&amp;Float::operator =(const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if(&amp;f == this) return *this;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 </a:t>
            </a:r>
            <a:r>
              <a:rPr lang="en-US" dirty="0" err="1" smtClean="0"/>
              <a:t>flt</a:t>
            </a:r>
            <a:r>
              <a:rPr lang="en-US" dirty="0" smtClean="0"/>
              <a:t> = f.flt;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*this;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Float::operator ==(const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this-&gt;</a:t>
            </a:r>
            <a:r>
              <a:rPr lang="en-US" dirty="0" err="1" smtClean="0"/>
              <a:t>flt</a:t>
            </a:r>
            <a:r>
              <a:rPr lang="en-US" dirty="0" smtClean="0"/>
              <a:t> == f.flt;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sz="2400" dirty="0" err="1" smtClean="0"/>
              <a:t>ostream</a:t>
            </a:r>
            <a:r>
              <a:rPr lang="en-US" sz="2400" dirty="0" smtClean="0"/>
              <a:t> &amp;operator &lt;&lt;(</a:t>
            </a:r>
            <a:r>
              <a:rPr lang="en-US" sz="2400" dirty="0" err="1" smtClean="0"/>
              <a:t>ostream</a:t>
            </a:r>
            <a:r>
              <a:rPr lang="en-US" sz="2400" dirty="0" smtClean="0"/>
              <a:t> &amp;out, const Float &amp;f)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out &lt;&lt; f.flt;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Следует отметить, что это пример </a:t>
            </a:r>
            <a:r>
              <a:rPr lang="ru-RU" smtClean="0"/>
              <a:t>простого наследования.</a:t>
            </a:r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базовых классов несколько, они  перечисляются через запятую. Ключ доступа ставится перед именем каждого базового класса.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class A{};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B{};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class C{};</a:t>
            </a:r>
          </a:p>
          <a:p>
            <a:pPr>
              <a:buNone/>
            </a:pPr>
            <a:r>
              <a:rPr lang="en-US" dirty="0" smtClean="0"/>
              <a:t>	class D : A, protected B</a:t>
            </a:r>
            <a:r>
              <a:rPr lang="en-US" smtClean="0"/>
              <a:t>, public C {};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До сих пор мы рассматривали спецификаторы доступа в классе </a:t>
            </a:r>
            <a:r>
              <a:rPr lang="en-US" dirty="0" smtClean="0"/>
              <a:t>private </a:t>
            </a:r>
            <a:r>
              <a:rPr lang="ru-RU" dirty="0" smtClean="0"/>
              <a:t>и </a:t>
            </a:r>
            <a:r>
              <a:rPr lang="en-US" dirty="0" smtClean="0"/>
              <a:t>public</a:t>
            </a:r>
            <a:r>
              <a:rPr lang="ru-RU" dirty="0" smtClean="0"/>
              <a:t>. Для любого элемента  класса может использоваться спецификатор </a:t>
            </a:r>
            <a:r>
              <a:rPr lang="en-US" dirty="0" smtClean="0"/>
              <a:t>protected  - </a:t>
            </a:r>
            <a:r>
              <a:rPr lang="ru-RU" dirty="0" smtClean="0"/>
              <a:t>защищенный, который для классов, не входящих в иерархию равносилен </a:t>
            </a:r>
            <a:r>
              <a:rPr lang="en-US" dirty="0" smtClean="0"/>
              <a:t>private</a:t>
            </a:r>
            <a:r>
              <a:rPr lang="ru-RU" dirty="0" smtClean="0"/>
              <a:t>. Разница проявляется в доступе для составляющих методов производного класса к компонентам базового.</a:t>
            </a:r>
          </a:p>
          <a:p>
            <a:pPr>
              <a:buNone/>
            </a:pPr>
            <a:r>
              <a:rPr lang="ru-RU" dirty="0" smtClean="0"/>
              <a:t>Ключи доступа приведены ниже.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628800"/>
          <a:ext cx="8229600" cy="4335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70384">
                <a:tc>
                  <a:txBody>
                    <a:bodyPr/>
                    <a:lstStyle/>
                    <a:p>
                      <a:r>
                        <a:rPr lang="ru-RU" dirty="0" smtClean="0"/>
                        <a:t>Ключ доступа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Спецификатор базового класса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Доступ в производном</a:t>
                      </a:r>
                      <a:r>
                        <a:rPr lang="ru-RU" baseline="0" dirty="0" smtClean="0"/>
                        <a:t> классе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Комментарий</a:t>
                      </a:r>
                      <a:endParaRPr lang="ru-RU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  <a:p>
                      <a:r>
                        <a:rPr lang="en-US" dirty="0" smtClean="0"/>
                        <a:t>public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все </a:t>
                      </a:r>
                      <a:r>
                        <a:rPr lang="en-US" dirty="0" smtClean="0"/>
                        <a:t>private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protected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  <a:p>
                      <a:r>
                        <a:rPr lang="en-US" dirty="0" smtClean="0"/>
                        <a:t>public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все </a:t>
                      </a:r>
                      <a:r>
                        <a:rPr lang="en-US" dirty="0" smtClean="0"/>
                        <a:t>protected</a:t>
                      </a:r>
                      <a:r>
                        <a:rPr lang="ru-RU" dirty="0" smtClean="0"/>
                        <a:t>, кроме </a:t>
                      </a:r>
                      <a:r>
                        <a:rPr lang="en-US" dirty="0" smtClean="0"/>
                        <a:t>private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116124">
                <a:tc>
                  <a:txBody>
                    <a:bodyPr/>
                    <a:lstStyle/>
                    <a:p>
                      <a:r>
                        <a:rPr lang="en-US" dirty="0" smtClean="0"/>
                        <a:t>public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  <a:p>
                      <a:r>
                        <a:rPr lang="en-US" dirty="0" smtClean="0"/>
                        <a:t>public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</a:p>
                    <a:p>
                      <a:r>
                        <a:rPr lang="en-US" dirty="0" smtClean="0"/>
                        <a:t>protected</a:t>
                      </a:r>
                    </a:p>
                    <a:p>
                      <a:r>
                        <a:rPr lang="en-US" dirty="0" smtClean="0"/>
                        <a:t>public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 изменений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Наследование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обобществленного наследования.</a:t>
            </a:r>
          </a:p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base;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b):base(b){};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Base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1064</Words>
  <Application>Microsoft Office PowerPoint</Application>
  <PresentationFormat>Экран (4:3)</PresentationFormat>
  <Paragraphs>402</Paragraphs>
  <Slides>61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Тема Office</vt:lpstr>
      <vt:lpstr>Наследование и полиморфизм</vt:lpstr>
      <vt:lpstr>Наследование </vt:lpstr>
      <vt:lpstr>Наследование</vt:lpstr>
      <vt:lpstr>Наследование</vt:lpstr>
      <vt:lpstr>Наследование </vt:lpstr>
      <vt:lpstr>Наследование </vt:lpstr>
      <vt:lpstr>Наследование </vt:lpstr>
      <vt:lpstr>Наследование</vt:lpstr>
      <vt:lpstr>Наследование </vt:lpstr>
      <vt:lpstr>Наследование</vt:lpstr>
      <vt:lpstr>Наследование </vt:lpstr>
      <vt:lpstr>Наследование </vt:lpstr>
      <vt:lpstr>Наследование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</vt:lpstr>
      <vt:lpstr>Наследование </vt:lpstr>
      <vt:lpstr>Наследование </vt:lpstr>
      <vt:lpstr>Наследование</vt:lpstr>
      <vt:lpstr>Наследование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 </vt:lpstr>
      <vt:lpstr>Наследование</vt:lpstr>
      <vt:lpstr>Наследование</vt:lpstr>
      <vt:lpstr>Наследование</vt:lpstr>
      <vt:lpstr>Наследование</vt:lpstr>
      <vt:lpstr>Наследование</vt:lpstr>
      <vt:lpstr>Наследование</vt:lpstr>
      <vt:lpstr>Наследование</vt:lpstr>
      <vt:lpstr>Наследование</vt:lpstr>
      <vt:lpstr>Наследование</vt:lpstr>
      <vt:lpstr>Наследование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Наследование и полиморфизм</dc:title>
  <dc:creator>Игорь</dc:creator>
  <cp:lastModifiedBy>Игорь</cp:lastModifiedBy>
  <cp:revision>129</cp:revision>
  <dcterms:created xsi:type="dcterms:W3CDTF">2021-03-14T10:01:50Z</dcterms:created>
  <dcterms:modified xsi:type="dcterms:W3CDTF">2021-03-20T13:55:51Z</dcterms:modified>
</cp:coreProperties>
</file>