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1656-6762-4DFA-8B56-98E2BD91FD5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540C4-F977-4EF4-A76B-8201918141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1656-6762-4DFA-8B56-98E2BD91FD5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540C4-F977-4EF4-A76B-8201918141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1656-6762-4DFA-8B56-98E2BD91FD5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540C4-F977-4EF4-A76B-8201918141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1656-6762-4DFA-8B56-98E2BD91FD5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540C4-F977-4EF4-A76B-8201918141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1656-6762-4DFA-8B56-98E2BD91FD5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540C4-F977-4EF4-A76B-8201918141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1656-6762-4DFA-8B56-98E2BD91FD5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540C4-F977-4EF4-A76B-8201918141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1656-6762-4DFA-8B56-98E2BD91FD5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540C4-F977-4EF4-A76B-8201918141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1656-6762-4DFA-8B56-98E2BD91FD5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540C4-F977-4EF4-A76B-8201918141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1656-6762-4DFA-8B56-98E2BD91FD5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540C4-F977-4EF4-A76B-8201918141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1656-6762-4DFA-8B56-98E2BD91FD5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540C4-F977-4EF4-A76B-8201918141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A1656-6762-4DFA-8B56-98E2BD91FD5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540C4-F977-4EF4-A76B-8201918141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A1656-6762-4DFA-8B56-98E2BD91FD50}" type="datetimeFigureOut">
              <a:rPr lang="ru-RU" smtClean="0"/>
              <a:pPr/>
              <a:t>09.03.2021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540C4-F977-4EF4-A76B-8201918141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en.cppreference.com/w/cpp/memory/new/operator_new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4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Рассмотрим несложный пример:</a:t>
            </a:r>
          </a:p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test;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t):test(t){};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operator int()</a:t>
            </a:r>
          </a:p>
          <a:p>
            <a:pPr>
              <a:buNone/>
            </a:pPr>
            <a:r>
              <a:rPr lang="ru-RU" dirty="0" smtClean="0"/>
              <a:t>	{  </a:t>
            </a:r>
            <a:r>
              <a:rPr lang="en-US" dirty="0" smtClean="0"/>
              <a:t>return test;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Использование данного оператора: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t(190);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i</a:t>
            </a:r>
            <a:r>
              <a:rPr lang="en-US" dirty="0" smtClean="0"/>
              <a:t> = int(t);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i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Или более в «экзотическом» виде: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t.operator</a:t>
            </a:r>
            <a:r>
              <a:rPr lang="en-US" dirty="0" smtClean="0"/>
              <a:t> int()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Перегрузка операции вызова функции</a:t>
            </a:r>
          </a:p>
          <a:p>
            <a:pPr>
              <a:buNone/>
            </a:pPr>
            <a:r>
              <a:rPr lang="ru-RU" dirty="0" smtClean="0"/>
              <a:t>Класс в котором определена операция вызова функции, называется функциональным классом. При этом, от такого класса не требуется наличия каких-либо полей и других методов.</a:t>
            </a:r>
          </a:p>
          <a:p>
            <a:pPr>
              <a:buNone/>
            </a:pPr>
            <a:r>
              <a:rPr lang="ru-RU" dirty="0" smtClean="0"/>
              <a:t>Рассмотрим классический пример функционального класса.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if_greater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operator ()(int a, int b)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smtClean="0"/>
              <a:t>return a&gt;b;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Использование данной операции несколько необычно по сравнению с другими операциями:</a:t>
            </a:r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if_greater</a:t>
            </a:r>
            <a:r>
              <a:rPr lang="en-US" dirty="0" smtClean="0"/>
              <a:t> x;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x(1,5)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if_greater</a:t>
            </a:r>
            <a:r>
              <a:rPr lang="en-US" dirty="0" smtClean="0"/>
              <a:t>()(5,1)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Перегруженная операция вызова функции приводит к важному понятию, используемому во многих языках программирования – </a:t>
            </a:r>
            <a:r>
              <a:rPr lang="ru-RU" i="1" dirty="0" smtClean="0"/>
              <a:t>функциональный объект или функтор.</a:t>
            </a:r>
          </a:p>
          <a:p>
            <a:pPr>
              <a:buNone/>
            </a:pPr>
            <a:r>
              <a:rPr lang="ru-RU" dirty="0" smtClean="0"/>
              <a:t>В терминах С++ функции не являются объектами, поэтому они функторами не считаются, хотя имена функций, не функции, а именно имена функций входят в категорию функциональных объектов.</a:t>
            </a:r>
            <a:endParaRPr lang="ru-RU" i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Имя функции — это идентификатор, который неявно приводиться к указателю (как и имя массива). Поскольку указатели в терминах С++ объектами считаются, то и имя функции, приведённое к указателю, считается объектом, а поскольку оно объект, то можно говорить о функциональности объекта.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Посмотрим еще один пример использования функтора, когда в классе перегружается операция (), а потом объект класса используется подобно функции, вбирая в себя аргументы.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class Less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 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public: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bool operator() (const int left, const int right)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{  return left &lt; right;</a:t>
            </a:r>
            <a:r>
              <a:rPr lang="ru-RU" dirty="0" smtClean="0"/>
              <a:t> </a:t>
            </a:r>
            <a:r>
              <a:rPr lang="en-US" dirty="0" smtClean="0"/>
              <a:t> }</a:t>
            </a:r>
          </a:p>
          <a:p>
            <a:pPr>
              <a:buNone/>
            </a:pPr>
            <a:r>
              <a:rPr lang="en-US" dirty="0" smtClean="0"/>
              <a:t>};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int main()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arr</a:t>
            </a:r>
            <a:r>
              <a:rPr lang="en-US" dirty="0" smtClean="0"/>
              <a:t>[] = {1,2,3,4,5}; 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Less </a:t>
            </a:r>
            <a:r>
              <a:rPr lang="en-US" dirty="0" err="1" smtClean="0">
                <a:solidFill>
                  <a:srgbClr val="FF0000"/>
                </a:solidFill>
              </a:rPr>
              <a:t>less</a:t>
            </a:r>
            <a:r>
              <a:rPr lang="en-US" dirty="0" smtClean="0"/>
              <a:t>;      </a:t>
            </a:r>
            <a:r>
              <a:rPr lang="en-US" i="1" dirty="0" smtClean="0"/>
              <a:t>//</a:t>
            </a:r>
            <a:r>
              <a:rPr lang="ru-RU" i="1" dirty="0" smtClean="0"/>
              <a:t>создаётся функциональный объект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 </a:t>
            </a:r>
            <a:r>
              <a:rPr lang="en-US" dirty="0" smtClean="0"/>
              <a:t>sort(begin(</a:t>
            </a:r>
            <a:r>
              <a:rPr lang="en-US" dirty="0" err="1" smtClean="0"/>
              <a:t>arr</a:t>
            </a:r>
            <a:r>
              <a:rPr lang="en-US" dirty="0" smtClean="0"/>
              <a:t>), end(</a:t>
            </a:r>
            <a:r>
              <a:rPr lang="en-US" dirty="0" err="1" smtClean="0"/>
              <a:t>arr</a:t>
            </a:r>
            <a:r>
              <a:rPr lang="en-US" dirty="0" smtClean="0"/>
              <a:t>), </a:t>
            </a:r>
            <a:r>
              <a:rPr lang="en-US" dirty="0" smtClean="0">
                <a:solidFill>
                  <a:srgbClr val="FF0000"/>
                </a:solidFill>
              </a:rPr>
              <a:t>less</a:t>
            </a:r>
            <a:r>
              <a:rPr lang="en-US" dirty="0" smtClean="0"/>
              <a:t>);   </a:t>
            </a:r>
            <a:r>
              <a:rPr lang="en-US" i="1" dirty="0" smtClean="0"/>
              <a:t>//</a:t>
            </a:r>
            <a:r>
              <a:rPr lang="ru-RU" i="1" dirty="0" smtClean="0"/>
              <a:t>передаётся функтор в алгоритм сортировки</a:t>
            </a: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Перегрузка операций </a:t>
            </a:r>
            <a:r>
              <a:rPr lang="en-US" b="1" dirty="0" smtClean="0"/>
              <a:t>new </a:t>
            </a:r>
            <a:r>
              <a:rPr lang="ru-RU" b="1" dirty="0" smtClean="0"/>
              <a:t>и </a:t>
            </a:r>
            <a:r>
              <a:rPr lang="en-US" b="1" dirty="0" smtClean="0"/>
              <a:t>delete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При перегрузке операций </a:t>
            </a:r>
            <a:r>
              <a:rPr lang="en-US" dirty="0" smtClean="0"/>
              <a:t>new </a:t>
            </a:r>
            <a:r>
              <a:rPr lang="ru-RU" dirty="0" smtClean="0"/>
              <a:t>и </a:t>
            </a:r>
            <a:r>
              <a:rPr lang="en-US" dirty="0" smtClean="0"/>
              <a:t>delete </a:t>
            </a:r>
            <a:r>
              <a:rPr lang="ru-RU" dirty="0" smtClean="0"/>
              <a:t>следует руководствоваться Международным стандартом по языку С++:</a:t>
            </a:r>
          </a:p>
          <a:p>
            <a:pPr>
              <a:buNone/>
            </a:pPr>
            <a:r>
              <a:rPr lang="en-US" dirty="0" smtClean="0"/>
              <a:t>ISO/IEC 14882</a:t>
            </a:r>
            <a:r>
              <a:rPr lang="ru-RU" dirty="0" smtClean="0"/>
              <a:t>, </a:t>
            </a:r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en.cppreference.com/w/cpp/memory/new/operator_new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http://www.cplusplus.com/reference/cstdint/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Операция выбора элемента</a:t>
            </a:r>
          </a:p>
          <a:p>
            <a:pPr>
              <a:buNone/>
            </a:pPr>
            <a:r>
              <a:rPr lang="ru-RU" dirty="0" smtClean="0"/>
              <a:t>Операция выбора элемента </a:t>
            </a:r>
            <a:r>
              <a:rPr lang="en-US" dirty="0" smtClean="0"/>
              <a:t>‘-&gt;’</a:t>
            </a:r>
            <a:r>
              <a:rPr lang="ru-RU" dirty="0" smtClean="0"/>
              <a:t> так же может быть перегружена. Она относится к унарным операциям своего левого операнда. Этот левый операнд должен быть либо объектом класса, либо ссылкой на объект класса, для которого операция перегружается. Функция </a:t>
            </a:r>
            <a:r>
              <a:rPr lang="en-US" dirty="0" smtClean="0"/>
              <a:t>operator-&gt;</a:t>
            </a:r>
            <a:r>
              <a:rPr lang="ru-RU" dirty="0" smtClean="0"/>
              <a:t> обязательно должна быть составной нестатической функцией класса.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Чтобы обеспечить альтернативные варианты управления памятью, можно определить свои собственные варианты операций </a:t>
            </a:r>
            <a:r>
              <a:rPr lang="en-US" dirty="0" smtClean="0"/>
              <a:t>new </a:t>
            </a:r>
            <a:r>
              <a:rPr lang="ru-RU" dirty="0" smtClean="0"/>
              <a:t>и </a:t>
            </a:r>
            <a:r>
              <a:rPr lang="en-US" dirty="0" smtClean="0"/>
              <a:t>delete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Перегрузить можно и глобальные операции, описав их вне всякого блока (структуры, класса).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Пример перегрузки глобальных операций:</a:t>
            </a:r>
          </a:p>
          <a:p>
            <a:pPr>
              <a:buNone/>
            </a:pPr>
            <a:r>
              <a:rPr lang="en-US" dirty="0" smtClean="0"/>
              <a:t>#</a:t>
            </a:r>
            <a:r>
              <a:rPr lang="en-US" dirty="0"/>
              <a:t>include &lt;new&gt;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/>
              <a:t>* operator new ( 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sz</a:t>
            </a:r>
            <a:r>
              <a:rPr lang="en-US" dirty="0"/>
              <a:t> ) </a:t>
            </a:r>
          </a:p>
          <a:p>
            <a:pPr>
              <a:buNone/>
            </a:pPr>
            <a:r>
              <a:rPr lang="ru-RU" dirty="0"/>
              <a:t>{ </a:t>
            </a:r>
          </a:p>
          <a:p>
            <a:pPr>
              <a:buNone/>
            </a:pPr>
            <a:r>
              <a:rPr lang="ru-RU" dirty="0" smtClean="0"/>
              <a:t>	    </a:t>
            </a:r>
            <a:r>
              <a:rPr lang="ru-RU" dirty="0" err="1"/>
              <a:t>cout</a:t>
            </a:r>
            <a:r>
              <a:rPr lang="ru-RU" dirty="0"/>
              <a:t> &lt;&lt;  " новая глобальная операция </a:t>
            </a:r>
            <a:r>
              <a:rPr lang="ru-RU" dirty="0" err="1"/>
              <a:t>new</a:t>
            </a:r>
            <a:r>
              <a:rPr lang="ru-RU" dirty="0"/>
              <a:t> " &lt;&lt; </a:t>
            </a:r>
            <a:r>
              <a:rPr lang="ru-RU" dirty="0" err="1"/>
              <a:t>sz</a:t>
            </a:r>
            <a:r>
              <a:rPr lang="ru-RU" dirty="0"/>
              <a:t> &lt;&lt; </a:t>
            </a:r>
            <a:r>
              <a:rPr lang="ru-RU" dirty="0" err="1"/>
              <a:t>endl</a:t>
            </a:r>
            <a:r>
              <a:rPr lang="ru-RU" dirty="0"/>
              <a:t>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  </a:t>
            </a:r>
            <a:r>
              <a:rPr lang="en-US" dirty="0"/>
              <a:t>if ( </a:t>
            </a:r>
            <a:r>
              <a:rPr lang="en-US" dirty="0" err="1"/>
              <a:t>sz</a:t>
            </a:r>
            <a:r>
              <a:rPr lang="en-US" dirty="0"/>
              <a:t> ==  0 ) </a:t>
            </a:r>
          </a:p>
          <a:p>
            <a:pPr>
              <a:buNone/>
            </a:pPr>
            <a:r>
              <a:rPr lang="ru-RU" dirty="0" smtClean="0"/>
              <a:t>	        </a:t>
            </a:r>
            <a:r>
              <a:rPr lang="ru-RU" dirty="0"/>
              <a:t>++ </a:t>
            </a:r>
            <a:r>
              <a:rPr lang="ru-RU" dirty="0" err="1"/>
              <a:t>sz</a:t>
            </a:r>
            <a:r>
              <a:rPr lang="ru-RU" dirty="0"/>
              <a:t> ;  // </a:t>
            </a:r>
            <a:r>
              <a:rPr lang="ru-RU" sz="2300" dirty="0"/>
              <a:t>избегайте  </a:t>
            </a:r>
            <a:r>
              <a:rPr lang="ru-RU" sz="2300" dirty="0" err="1"/>
              <a:t>malloc</a:t>
            </a:r>
            <a:r>
              <a:rPr lang="ru-RU" sz="2300" dirty="0"/>
              <a:t> (0), который может вернуть </a:t>
            </a:r>
            <a:r>
              <a:rPr lang="ru-RU" sz="2300" dirty="0" err="1"/>
              <a:t>nullptr</a:t>
            </a:r>
            <a:r>
              <a:rPr lang="ru-RU" sz="2300" dirty="0"/>
              <a:t> в случае </a:t>
            </a:r>
            <a:r>
              <a:rPr lang="ru-RU" sz="2300" dirty="0" smtClean="0"/>
              <a:t>успеха </a:t>
            </a:r>
            <a:endParaRPr lang="ru-RU" sz="2300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/>
              <a:t>if  ( void  * </a:t>
            </a:r>
            <a:r>
              <a:rPr lang="en-US" dirty="0" err="1"/>
              <a:t>ptr</a:t>
            </a:r>
            <a:r>
              <a:rPr lang="en-US" dirty="0"/>
              <a:t> = </a:t>
            </a:r>
            <a:r>
              <a:rPr lang="en-US" dirty="0" err="1"/>
              <a:t>malloc</a:t>
            </a:r>
            <a:r>
              <a:rPr lang="en-US" dirty="0"/>
              <a:t> ( </a:t>
            </a:r>
            <a:r>
              <a:rPr lang="en-US" dirty="0" err="1"/>
              <a:t>sz</a:t>
            </a:r>
            <a:r>
              <a:rPr lang="en-US" dirty="0"/>
              <a:t> ) )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       </a:t>
            </a:r>
            <a:r>
              <a:rPr lang="en-US" dirty="0"/>
              <a:t>return </a:t>
            </a:r>
            <a:r>
              <a:rPr lang="en-US" dirty="0" err="1"/>
              <a:t>ptr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 </a:t>
            </a:r>
            <a:r>
              <a:rPr lang="en-US" dirty="0"/>
              <a:t>throw  </a:t>
            </a:r>
            <a:r>
              <a:rPr lang="en-US" dirty="0" err="1"/>
              <a:t>bad_alloc</a:t>
            </a:r>
            <a:r>
              <a:rPr lang="en-US" dirty="0"/>
              <a:t>(); </a:t>
            </a:r>
          </a:p>
          <a:p>
            <a:pPr>
              <a:buNone/>
            </a:pPr>
            <a:r>
              <a:rPr lang="ru-RU" dirty="0"/>
              <a:t>}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void  operator delete ( void * </a:t>
            </a:r>
            <a:r>
              <a:rPr lang="en-US" dirty="0" err="1"/>
              <a:t>ptr</a:t>
            </a:r>
            <a:r>
              <a:rPr lang="en-US" dirty="0"/>
              <a:t> ) </a:t>
            </a:r>
          </a:p>
          <a:p>
            <a:pPr>
              <a:buNone/>
            </a:pPr>
            <a:r>
              <a:rPr lang="ru-RU" dirty="0"/>
              <a:t>{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</a:t>
            </a:r>
            <a:r>
              <a:rPr lang="ru-RU" dirty="0"/>
              <a:t>&lt;&lt;  </a:t>
            </a:r>
            <a:r>
              <a:rPr lang="ru-RU" dirty="0" smtClean="0"/>
              <a:t>" </a:t>
            </a:r>
            <a:r>
              <a:rPr lang="ru-RU" sz="2000" dirty="0" smtClean="0"/>
              <a:t>новая </a:t>
            </a:r>
            <a:r>
              <a:rPr lang="ru-RU" sz="2000" dirty="0"/>
              <a:t>глобальная операция </a:t>
            </a:r>
            <a:r>
              <a:rPr lang="ru-RU" sz="2000" dirty="0" err="1" smtClean="0"/>
              <a:t>delete</a:t>
            </a:r>
            <a:r>
              <a:rPr lang="ru-RU" dirty="0" smtClean="0"/>
              <a:t>"  </a:t>
            </a:r>
            <a:r>
              <a:rPr lang="ru-RU" dirty="0"/>
              <a:t>&lt;&lt; </a:t>
            </a:r>
            <a:r>
              <a:rPr lang="ru-RU" dirty="0" err="1"/>
              <a:t>endl</a:t>
            </a:r>
            <a:r>
              <a:rPr lang="ru-RU" dirty="0"/>
              <a:t>;;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free </a:t>
            </a:r>
            <a:r>
              <a:rPr lang="en-US" dirty="0"/>
              <a:t>( </a:t>
            </a:r>
            <a:r>
              <a:rPr lang="en-US" dirty="0" err="1"/>
              <a:t>ptr</a:t>
            </a:r>
            <a:r>
              <a:rPr lang="en-US" dirty="0"/>
              <a:t> ) ; 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Использование операций:</a:t>
            </a:r>
          </a:p>
          <a:p>
            <a:pPr>
              <a:buNone/>
            </a:pPr>
            <a:r>
              <a:rPr lang="en-US" dirty="0"/>
              <a:t>int main ( ) </a:t>
            </a:r>
          </a:p>
          <a:p>
            <a:pPr>
              <a:buNone/>
            </a:pPr>
            <a:r>
              <a:rPr lang="ru-RU" dirty="0"/>
              <a:t>{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* p1 = new int 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delete </a:t>
            </a:r>
            <a:r>
              <a:rPr lang="en-US" dirty="0"/>
              <a:t>p1 ;</a:t>
            </a:r>
          </a:p>
          <a:p>
            <a:pPr>
              <a:buNone/>
            </a:pPr>
            <a:r>
              <a:rPr lang="ru-RU" dirty="0"/>
              <a:t> 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int </a:t>
            </a:r>
            <a:r>
              <a:rPr lang="ru-RU" dirty="0"/>
              <a:t>* p2 = </a:t>
            </a:r>
            <a:r>
              <a:rPr lang="ru-RU" dirty="0" err="1"/>
              <a:t>new</a:t>
            </a:r>
            <a:r>
              <a:rPr lang="ru-RU" dirty="0"/>
              <a:t> int [ 10 ] ;  </a:t>
            </a:r>
            <a:endParaRPr lang="ru-RU" sz="2600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delete </a:t>
            </a:r>
            <a:r>
              <a:rPr lang="en-US" dirty="0"/>
              <a:t>[ ] p2 ; </a:t>
            </a:r>
            <a:endParaRPr lang="ru-RU" dirty="0"/>
          </a:p>
          <a:p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В этом примере при объявлении массивов в динамической памяти сработают стандартные. Для полноты программы перегрузим операции и для массивов: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dirty="0"/>
              <a:t>void * operator new []( 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sz</a:t>
            </a:r>
            <a:r>
              <a:rPr lang="en-US" dirty="0"/>
              <a:t> , int n) </a:t>
            </a:r>
          </a:p>
          <a:p>
            <a:pPr>
              <a:buNone/>
            </a:pPr>
            <a:r>
              <a:rPr lang="ru-RU" dirty="0"/>
              <a:t>{ </a:t>
            </a:r>
          </a:p>
          <a:p>
            <a:pPr>
              <a:buNone/>
            </a:pPr>
            <a:r>
              <a:rPr lang="ru-RU" dirty="0"/>
              <a:t>    </a:t>
            </a:r>
            <a:r>
              <a:rPr lang="ru-RU" dirty="0" err="1"/>
              <a:t>cout</a:t>
            </a:r>
            <a:r>
              <a:rPr lang="ru-RU" dirty="0"/>
              <a:t> &lt;&lt;  " новая глобальная операция </a:t>
            </a:r>
            <a:r>
              <a:rPr lang="ru-RU" dirty="0" err="1"/>
              <a:t>new</a:t>
            </a:r>
            <a:r>
              <a:rPr lang="ru-RU" dirty="0"/>
              <a:t> []" &lt;&lt; </a:t>
            </a:r>
            <a:r>
              <a:rPr lang="ru-RU" dirty="0" err="1"/>
              <a:t>sz</a:t>
            </a:r>
            <a:r>
              <a:rPr lang="ru-RU" dirty="0"/>
              <a:t> &lt;&lt; </a:t>
            </a:r>
            <a:r>
              <a:rPr lang="ru-RU" dirty="0" err="1"/>
              <a:t>endl</a:t>
            </a:r>
            <a:r>
              <a:rPr lang="ru-RU" dirty="0"/>
              <a:t>; </a:t>
            </a:r>
          </a:p>
          <a:p>
            <a:pPr>
              <a:buNone/>
            </a:pPr>
            <a:r>
              <a:rPr lang="en-US" dirty="0"/>
              <a:t>   if ( </a:t>
            </a:r>
            <a:r>
              <a:rPr lang="en-US" dirty="0" err="1"/>
              <a:t>sz</a:t>
            </a:r>
            <a:r>
              <a:rPr lang="en-US" dirty="0"/>
              <a:t> ==  0 ) </a:t>
            </a:r>
          </a:p>
          <a:p>
            <a:pPr>
              <a:buNone/>
            </a:pPr>
            <a:r>
              <a:rPr lang="ru-RU" dirty="0"/>
              <a:t>        ++ </a:t>
            </a:r>
            <a:r>
              <a:rPr lang="ru-RU" dirty="0" err="1"/>
              <a:t>sz</a:t>
            </a:r>
            <a:r>
              <a:rPr lang="ru-RU" dirty="0"/>
              <a:t> ;  </a:t>
            </a:r>
            <a:r>
              <a:rPr lang="ru-RU" dirty="0" smtClean="0"/>
              <a:t>//</a:t>
            </a:r>
            <a:endParaRPr lang="ru-RU" dirty="0"/>
          </a:p>
          <a:p>
            <a:pPr>
              <a:buNone/>
            </a:pPr>
            <a:r>
              <a:rPr lang="ru-RU" dirty="0"/>
              <a:t> </a:t>
            </a:r>
          </a:p>
          <a:p>
            <a:pPr>
              <a:buNone/>
            </a:pPr>
            <a:r>
              <a:rPr lang="en-US" dirty="0"/>
              <a:t>    if  ( void  * </a:t>
            </a:r>
            <a:r>
              <a:rPr lang="en-US" dirty="0" err="1"/>
              <a:t>ptr</a:t>
            </a:r>
            <a:r>
              <a:rPr lang="en-US" dirty="0"/>
              <a:t> = </a:t>
            </a:r>
            <a:r>
              <a:rPr lang="en-US" dirty="0" err="1"/>
              <a:t>malloc</a:t>
            </a:r>
            <a:r>
              <a:rPr lang="en-US" dirty="0"/>
              <a:t> ( </a:t>
            </a:r>
            <a:r>
              <a:rPr lang="en-US" dirty="0" err="1"/>
              <a:t>sz</a:t>
            </a:r>
            <a:r>
              <a:rPr lang="en-US" dirty="0"/>
              <a:t> ) ) </a:t>
            </a:r>
          </a:p>
          <a:p>
            <a:pPr>
              <a:buNone/>
            </a:pPr>
            <a:r>
              <a:rPr lang="en-US" dirty="0"/>
              <a:t>        return </a:t>
            </a:r>
            <a:r>
              <a:rPr lang="en-US" dirty="0" err="1"/>
              <a:t>ptr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    throw  </a:t>
            </a:r>
            <a:r>
              <a:rPr lang="en-US" dirty="0" err="1"/>
              <a:t>bad_alloc</a:t>
            </a:r>
            <a:r>
              <a:rPr lang="en-US" dirty="0"/>
              <a:t>();  </a:t>
            </a:r>
          </a:p>
          <a:p>
            <a:pPr>
              <a:buNone/>
            </a:pPr>
            <a:r>
              <a:rPr lang="ru-RU" dirty="0"/>
              <a:t>}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void  operator delete[] ( void * </a:t>
            </a:r>
            <a:r>
              <a:rPr lang="en-US" dirty="0" err="1"/>
              <a:t>ptr</a:t>
            </a:r>
            <a:r>
              <a:rPr lang="en-US" dirty="0"/>
              <a:t> )  </a:t>
            </a:r>
          </a:p>
          <a:p>
            <a:pPr>
              <a:buNone/>
            </a:pPr>
            <a:r>
              <a:rPr lang="ru-RU" dirty="0"/>
              <a:t>{ </a:t>
            </a:r>
          </a:p>
          <a:p>
            <a:pPr>
              <a:buNone/>
            </a:pPr>
            <a:r>
              <a:rPr lang="ru-RU" dirty="0"/>
              <a:t>    </a:t>
            </a:r>
            <a:r>
              <a:rPr lang="ru-RU" dirty="0" err="1"/>
              <a:t>cout</a:t>
            </a:r>
            <a:r>
              <a:rPr lang="ru-RU" dirty="0"/>
              <a:t> &lt;&lt;  " новая глобальная операция </a:t>
            </a:r>
            <a:r>
              <a:rPr lang="ru-RU" dirty="0" err="1"/>
              <a:t>delete</a:t>
            </a:r>
            <a:r>
              <a:rPr lang="ru-RU" dirty="0"/>
              <a:t>"  &lt;&lt; </a:t>
            </a:r>
            <a:r>
              <a:rPr lang="ru-RU" dirty="0" err="1"/>
              <a:t>endl</a:t>
            </a:r>
            <a:r>
              <a:rPr lang="ru-RU" dirty="0" smtClean="0"/>
              <a:t>;</a:t>
            </a:r>
            <a:endParaRPr lang="ru-RU" dirty="0"/>
          </a:p>
          <a:p>
            <a:pPr>
              <a:buNone/>
            </a:pPr>
            <a:r>
              <a:rPr lang="en-US" dirty="0"/>
              <a:t>    free ( </a:t>
            </a:r>
            <a:r>
              <a:rPr lang="en-US" dirty="0" err="1"/>
              <a:t>ptr</a:t>
            </a:r>
            <a:r>
              <a:rPr lang="en-US" dirty="0"/>
              <a:t> ) ; 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Теперь вызовы:</a:t>
            </a:r>
          </a:p>
          <a:p>
            <a:pPr>
              <a:buNone/>
            </a:pPr>
            <a:r>
              <a:rPr lang="ru-RU" dirty="0" smtClean="0"/>
              <a:t>	int * p2 = </a:t>
            </a:r>
            <a:r>
              <a:rPr lang="ru-RU" dirty="0" err="1" smtClean="0"/>
              <a:t>new</a:t>
            </a:r>
            <a:r>
              <a:rPr lang="ru-RU" dirty="0" smtClean="0"/>
              <a:t> int [ 10 ] ;  </a:t>
            </a:r>
            <a:endParaRPr lang="ru-RU" sz="2600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delete [ ] p2 ; </a:t>
            </a:r>
            <a:endParaRPr lang="ru-RU" dirty="0" smtClean="0"/>
          </a:p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олучат отклик от программы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Эти примеры учебные и подобные перегрузки глобальных операций в практическом программировании обычно не делают.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Перегрузка операций </a:t>
            </a:r>
            <a:r>
              <a:rPr lang="en-US" b="1" dirty="0" smtClean="0"/>
              <a:t>new </a:t>
            </a:r>
            <a:r>
              <a:rPr lang="ru-RU" b="1" dirty="0" smtClean="0"/>
              <a:t>и </a:t>
            </a:r>
            <a:r>
              <a:rPr lang="en-US" b="1" dirty="0" smtClean="0"/>
              <a:t>delete </a:t>
            </a:r>
            <a:r>
              <a:rPr lang="ru-RU" b="1" dirty="0" smtClean="0"/>
              <a:t>в теле класса</a:t>
            </a:r>
          </a:p>
          <a:p>
            <a:pPr>
              <a:buNone/>
            </a:pPr>
            <a:r>
              <a:rPr lang="ru-RU" dirty="0" smtClean="0"/>
              <a:t>При перегрузке данных операций должны соответствовать следующим правилам:</a:t>
            </a:r>
          </a:p>
          <a:p>
            <a:pPr>
              <a:buNone/>
            </a:pPr>
            <a:r>
              <a:rPr lang="ru-RU" dirty="0" smtClean="0"/>
              <a:t>	- им не требуется передавать параметр типа класса;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первым параметром функции </a:t>
            </a:r>
            <a:r>
              <a:rPr lang="en-US" dirty="0" smtClean="0"/>
              <a:t>new </a:t>
            </a:r>
            <a:r>
              <a:rPr lang="ru-RU" dirty="0" smtClean="0"/>
              <a:t>и </a:t>
            </a:r>
            <a:r>
              <a:rPr lang="en-US" dirty="0" smtClean="0"/>
              <a:t>new[]</a:t>
            </a:r>
            <a:r>
              <a:rPr lang="ru-RU" dirty="0" smtClean="0"/>
              <a:t> должен передаваться размер объекта типа </a:t>
            </a:r>
            <a:r>
              <a:rPr lang="en-US" dirty="0" err="1" smtClean="0"/>
              <a:t>size_t</a:t>
            </a:r>
            <a:r>
              <a:rPr lang="ru-RU" dirty="0" smtClean="0"/>
              <a:t> (возвращается операцией </a:t>
            </a:r>
            <a:r>
              <a:rPr lang="en-US" dirty="0" err="1" smtClean="0"/>
              <a:t>sizeof</a:t>
            </a:r>
            <a:r>
              <a:rPr lang="ru-RU" dirty="0" smtClean="0"/>
              <a:t>, содержится в файле </a:t>
            </a:r>
            <a:r>
              <a:rPr lang="en-US" dirty="0" smtClean="0"/>
              <a:t>&lt;</a:t>
            </a:r>
            <a:r>
              <a:rPr lang="en-US" dirty="0" err="1" smtClean="0"/>
              <a:t>stddef.h</a:t>
            </a:r>
            <a:r>
              <a:rPr lang="en-US" dirty="0" smtClean="0"/>
              <a:t>&gt;)</a:t>
            </a:r>
            <a:r>
              <a:rPr lang="ru-RU" dirty="0" smtClean="0"/>
              <a:t>; при вызове функции передается неявным образом;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- операции </a:t>
            </a:r>
            <a:r>
              <a:rPr lang="en-US" dirty="0" smtClean="0"/>
              <a:t>new </a:t>
            </a:r>
            <a:r>
              <a:rPr lang="en-US" dirty="0" err="1" smtClean="0"/>
              <a:t>new</a:t>
            </a:r>
            <a:r>
              <a:rPr lang="en-US" dirty="0" smtClean="0"/>
              <a:t>[] </a:t>
            </a:r>
            <a:r>
              <a:rPr lang="ru-RU" dirty="0" smtClean="0"/>
              <a:t>должны возвращать в качестве результата тип </a:t>
            </a:r>
            <a:r>
              <a:rPr lang="en-US" dirty="0" smtClean="0"/>
              <a:t>void*</a:t>
            </a:r>
            <a:r>
              <a:rPr lang="ru-RU" dirty="0" smtClean="0"/>
              <a:t>, даже если оператор </a:t>
            </a:r>
            <a:r>
              <a:rPr lang="en-US" dirty="0" smtClean="0"/>
              <a:t>return </a:t>
            </a:r>
            <a:r>
              <a:rPr lang="ru-RU" dirty="0" smtClean="0"/>
              <a:t>возвращает указатель на другие типы (чаще всего на тип класса);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операции </a:t>
            </a:r>
            <a:r>
              <a:rPr lang="en-US" dirty="0" smtClean="0"/>
              <a:t>delete </a:t>
            </a:r>
            <a:r>
              <a:rPr lang="ru-RU" dirty="0" smtClean="0"/>
              <a:t>и </a:t>
            </a:r>
            <a:r>
              <a:rPr lang="en-US" dirty="0" smtClean="0"/>
              <a:t>delete[]</a:t>
            </a:r>
            <a:r>
              <a:rPr lang="ru-RU" dirty="0" smtClean="0"/>
              <a:t> должны возвращать тип </a:t>
            </a:r>
            <a:r>
              <a:rPr lang="en-US" dirty="0" smtClean="0"/>
              <a:t>void </a:t>
            </a:r>
            <a:r>
              <a:rPr lang="ru-RU" dirty="0" smtClean="0"/>
              <a:t>и первый аргумент типа </a:t>
            </a:r>
            <a:r>
              <a:rPr lang="en-US" dirty="0" smtClean="0"/>
              <a:t>void*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операции выделения и освобождения памяти являются статическими компонентами класса. 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 перегрузки операций в теле класса:</a:t>
            </a:r>
          </a:p>
          <a:p>
            <a:pPr>
              <a:buNone/>
            </a:pPr>
            <a:r>
              <a:rPr lang="en-US" dirty="0" err="1"/>
              <a:t>struct</a:t>
            </a:r>
            <a:r>
              <a:rPr lang="en-US" dirty="0"/>
              <a:t> X</a:t>
            </a:r>
          </a:p>
          <a:p>
            <a:pPr>
              <a:buNone/>
            </a:pPr>
            <a:r>
              <a:rPr lang="ru-RU" dirty="0"/>
              <a:t>{ </a:t>
            </a:r>
          </a:p>
          <a:p>
            <a:pPr>
              <a:buNone/>
            </a:pPr>
            <a:r>
              <a:rPr lang="en-US" dirty="0"/>
              <a:t>    static  void * operator new (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sz</a:t>
            </a:r>
            <a:r>
              <a:rPr lang="en-US" dirty="0"/>
              <a:t> ) </a:t>
            </a:r>
          </a:p>
          <a:p>
            <a:pPr>
              <a:buNone/>
            </a:pPr>
            <a:r>
              <a:rPr lang="ru-RU" dirty="0"/>
              <a:t>    { </a:t>
            </a:r>
          </a:p>
          <a:p>
            <a:pPr>
              <a:buNone/>
            </a:pPr>
            <a:r>
              <a:rPr lang="en-US" dirty="0"/>
              <a:t>        </a:t>
            </a:r>
            <a:r>
              <a:rPr lang="en-US" dirty="0" err="1"/>
              <a:t>cout</a:t>
            </a:r>
            <a:r>
              <a:rPr lang="en-US" dirty="0"/>
              <a:t>  &lt;&lt;  "custom new for size"  &lt;&lt; ' ' &lt;&lt; </a:t>
            </a:r>
            <a:r>
              <a:rPr lang="en-US" dirty="0" err="1"/>
              <a:t>sz</a:t>
            </a:r>
            <a:r>
              <a:rPr lang="en-US" dirty="0"/>
              <a:t> &lt;&lt;  </a:t>
            </a:r>
            <a:r>
              <a:rPr lang="en-US" dirty="0" err="1"/>
              <a:t>endl</a:t>
            </a:r>
            <a:r>
              <a:rPr lang="en-US" dirty="0"/>
              <a:t>; </a:t>
            </a:r>
          </a:p>
          <a:p>
            <a:pPr>
              <a:buNone/>
            </a:pPr>
            <a:r>
              <a:rPr lang="en-US" dirty="0"/>
              <a:t>        return  :: operator new ( </a:t>
            </a:r>
            <a:r>
              <a:rPr lang="en-US" dirty="0" err="1"/>
              <a:t>sz</a:t>
            </a:r>
            <a:r>
              <a:rPr lang="en-US" dirty="0"/>
              <a:t> ) ; </a:t>
            </a:r>
          </a:p>
          <a:p>
            <a:pPr>
              <a:buNone/>
            </a:pPr>
            <a:r>
              <a:rPr lang="ru-RU" dirty="0"/>
              <a:t>    }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static  </a:t>
            </a:r>
            <a:r>
              <a:rPr lang="en-US" dirty="0"/>
              <a:t>void * operator new [ ] (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sz</a:t>
            </a:r>
            <a:r>
              <a:rPr lang="en-US" dirty="0"/>
              <a:t> ) </a:t>
            </a:r>
          </a:p>
          <a:p>
            <a:pPr>
              <a:buNone/>
            </a:pPr>
            <a:r>
              <a:rPr lang="ru-RU" dirty="0"/>
              <a:t>    { </a:t>
            </a:r>
          </a:p>
          <a:p>
            <a:pPr>
              <a:buNone/>
            </a:pPr>
            <a:r>
              <a:rPr lang="en-US" dirty="0"/>
              <a:t>        </a:t>
            </a:r>
            <a:r>
              <a:rPr lang="en-US" dirty="0" err="1"/>
              <a:t>cout</a:t>
            </a:r>
            <a:r>
              <a:rPr lang="en-US" dirty="0"/>
              <a:t>  &lt;&lt;  "custom new [] </a:t>
            </a:r>
            <a:r>
              <a:rPr lang="ru-RU" dirty="0"/>
              <a:t>для размера"  &lt;&lt; ' ' &lt;&lt; </a:t>
            </a:r>
            <a:r>
              <a:rPr lang="en-US" dirty="0" err="1"/>
              <a:t>sz</a:t>
            </a:r>
            <a:r>
              <a:rPr lang="en-US" dirty="0"/>
              <a:t> &lt;&lt;  </a:t>
            </a:r>
            <a:r>
              <a:rPr lang="en-US" dirty="0" err="1"/>
              <a:t>endl</a:t>
            </a:r>
            <a:r>
              <a:rPr lang="en-US" dirty="0"/>
              <a:t> ; </a:t>
            </a:r>
          </a:p>
          <a:p>
            <a:pPr>
              <a:buNone/>
            </a:pPr>
            <a:r>
              <a:rPr lang="en-US" dirty="0"/>
              <a:t>        return  :: operator new ( </a:t>
            </a:r>
            <a:r>
              <a:rPr lang="en-US" dirty="0" err="1"/>
              <a:t>sz</a:t>
            </a:r>
            <a:r>
              <a:rPr lang="en-US" dirty="0"/>
              <a:t> ) ; </a:t>
            </a:r>
          </a:p>
          <a:p>
            <a:pPr>
              <a:buNone/>
            </a:pPr>
            <a:r>
              <a:rPr lang="ru-RU" dirty="0"/>
              <a:t>    } </a:t>
            </a:r>
          </a:p>
          <a:p>
            <a:pPr>
              <a:buNone/>
            </a:pPr>
            <a:r>
              <a:rPr lang="ru-RU" dirty="0"/>
              <a:t>};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качестве результата операция должна возвращать либо объект, либо указатель на объект. К этому указателю затем автоматически будет применена предопределенная операция выбора (по указателю </a:t>
            </a:r>
            <a:r>
              <a:rPr lang="en-US" dirty="0" smtClean="0"/>
              <a:t>-&gt;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Если операция </a:t>
            </a:r>
            <a:r>
              <a:rPr lang="en-US" dirty="0" smtClean="0"/>
              <a:t>-&gt;</a:t>
            </a:r>
            <a:r>
              <a:rPr lang="ru-RU" dirty="0" smtClean="0"/>
              <a:t> перегружена для класса </a:t>
            </a:r>
            <a:r>
              <a:rPr lang="en-US" dirty="0" smtClean="0"/>
              <a:t>Name</a:t>
            </a:r>
            <a:r>
              <a:rPr lang="ru-RU" dirty="0" smtClean="0"/>
              <a:t>, тогда выражение </a:t>
            </a:r>
            <a:r>
              <a:rPr lang="en-US" dirty="0" smtClean="0"/>
              <a:t>name-&gt; m</a:t>
            </a:r>
            <a:r>
              <a:rPr lang="ru-RU" dirty="0" smtClean="0"/>
              <a:t>, где </a:t>
            </a:r>
            <a:r>
              <a:rPr lang="en-US" dirty="0" smtClean="0"/>
              <a:t>name – </a:t>
            </a:r>
            <a:r>
              <a:rPr lang="ru-RU" dirty="0" smtClean="0"/>
              <a:t>объект класса </a:t>
            </a:r>
            <a:r>
              <a:rPr lang="en-US" dirty="0" smtClean="0"/>
              <a:t>Name</a:t>
            </a:r>
            <a:r>
              <a:rPr lang="ru-RU" dirty="0" smtClean="0"/>
              <a:t>, интерпретируется как </a:t>
            </a:r>
            <a:r>
              <a:rPr lang="en-US" dirty="0" smtClean="0"/>
              <a:t>(</a:t>
            </a:r>
            <a:r>
              <a:rPr lang="en-US" dirty="0" err="1" smtClean="0"/>
              <a:t>name.operator</a:t>
            </a:r>
            <a:r>
              <a:rPr lang="en-US" dirty="0" smtClean="0"/>
              <a:t>-&gt;())-&gt;m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Вариант использования:</a:t>
            </a:r>
          </a:p>
          <a:p>
            <a:pPr>
              <a:buNone/>
            </a:pPr>
            <a:r>
              <a:rPr lang="en-US" dirty="0"/>
              <a:t>int main ( ) </a:t>
            </a:r>
          </a:p>
          <a:p>
            <a:pPr>
              <a:buNone/>
            </a:pPr>
            <a:r>
              <a:rPr lang="ru-RU" dirty="0"/>
              <a:t>{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X </a:t>
            </a:r>
            <a:r>
              <a:rPr lang="en-US" dirty="0"/>
              <a:t>* p1 = new X 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delete </a:t>
            </a:r>
            <a:r>
              <a:rPr lang="en-US" dirty="0"/>
              <a:t>p1 ; 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smtClean="0"/>
              <a:t>X </a:t>
            </a:r>
            <a:r>
              <a:rPr lang="en-US" dirty="0"/>
              <a:t>* p2 = new X [ 10 ] ; 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smtClean="0"/>
              <a:t>delete </a:t>
            </a:r>
            <a:r>
              <a:rPr lang="en-US" dirty="0"/>
              <a:t>[ ] p2 ;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Перегрузка</a:t>
            </a:r>
            <a:r>
              <a:rPr lang="ru-RU" dirty="0"/>
              <a:t> </a:t>
            </a:r>
            <a:r>
              <a:rPr lang="ru-RU" dirty="0" err="1" smtClean="0"/>
              <a:t>operator</a:t>
            </a:r>
            <a:r>
              <a:rPr lang="ru-RU" dirty="0" smtClean="0"/>
              <a:t> </a:t>
            </a:r>
            <a:r>
              <a:rPr lang="ru-RU" dirty="0" err="1" smtClean="0"/>
              <a:t>new</a:t>
            </a:r>
            <a:r>
              <a:rPr lang="ru-RU" dirty="0" smtClean="0"/>
              <a:t> и</a:t>
            </a:r>
            <a:r>
              <a:rPr lang="ru-RU" dirty="0"/>
              <a:t> </a:t>
            </a:r>
            <a:r>
              <a:rPr lang="ru-RU" dirty="0" err="1" smtClean="0"/>
              <a:t>operator</a:t>
            </a:r>
            <a:r>
              <a:rPr lang="ru-RU" dirty="0" smtClean="0"/>
              <a:t> </a:t>
            </a:r>
            <a:r>
              <a:rPr lang="ru-RU" dirty="0" err="1" smtClean="0"/>
              <a:t>new</a:t>
            </a:r>
            <a:r>
              <a:rPr lang="ru-RU" dirty="0" smtClean="0"/>
              <a:t>[] с </a:t>
            </a:r>
            <a:r>
              <a:rPr lang="ru-RU" dirty="0"/>
              <a:t>дополнительными определяемыми пользователем параметрами («формы размещения») также могут быть определены как </a:t>
            </a:r>
            <a:r>
              <a:rPr lang="ru-RU" dirty="0" smtClean="0"/>
              <a:t>составные функции класса.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 err="1"/>
              <a:t>struct</a:t>
            </a:r>
            <a:r>
              <a:rPr lang="en-US" dirty="0"/>
              <a:t> X 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ru-RU" dirty="0" smtClean="0"/>
              <a:t>	</a:t>
            </a:r>
            <a:r>
              <a:rPr lang="en-US" dirty="0" smtClean="0"/>
              <a:t>X</a:t>
            </a:r>
            <a:r>
              <a:rPr lang="en-US" dirty="0"/>
              <a:t>() { throw </a:t>
            </a:r>
            <a:r>
              <a:rPr lang="en-US" dirty="0" err="1"/>
              <a:t>runtime_error</a:t>
            </a:r>
            <a:r>
              <a:rPr lang="en-US" dirty="0"/>
              <a:t>("");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/>
              <a:t>static void* operator new(std::</a:t>
            </a:r>
            <a:r>
              <a:rPr lang="en-US" dirty="0" err="1"/>
              <a:t>size_t</a:t>
            </a:r>
            <a:r>
              <a:rPr lang="en-US" dirty="0"/>
              <a:t> </a:t>
            </a:r>
            <a:r>
              <a:rPr lang="en-US" dirty="0" err="1"/>
              <a:t>sz</a:t>
            </a:r>
            <a:r>
              <a:rPr lang="en-US" dirty="0"/>
              <a:t>, bool b) 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       </a:t>
            </a:r>
            <a:r>
              <a:rPr lang="en-US" dirty="0" err="1"/>
              <a:t>cout</a:t>
            </a:r>
            <a:r>
              <a:rPr lang="en-US" dirty="0"/>
              <a:t> &lt;&lt; "custom placement new called, b = " &lt;&lt; b &lt;&lt; '\n';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       </a:t>
            </a:r>
            <a:r>
              <a:rPr lang="en-US" dirty="0"/>
              <a:t>return ::operator new(</a:t>
            </a:r>
            <a:r>
              <a:rPr lang="en-US" dirty="0" err="1"/>
              <a:t>sz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 }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static </a:t>
            </a:r>
            <a:r>
              <a:rPr lang="en-US" dirty="0"/>
              <a:t>void operator delete(void* </a:t>
            </a:r>
            <a:r>
              <a:rPr lang="en-US" dirty="0" err="1"/>
              <a:t>ptr</a:t>
            </a:r>
            <a:r>
              <a:rPr lang="en-US" dirty="0"/>
              <a:t>, bool b)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        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"custom placement delete called, b = " &lt;&lt; b &lt;&lt; '\n';</a:t>
            </a:r>
          </a:p>
          <a:p>
            <a:pPr>
              <a:buNone/>
            </a:pPr>
            <a:r>
              <a:rPr lang="ru-RU" dirty="0" smtClean="0"/>
              <a:t>	        </a:t>
            </a:r>
            <a:r>
              <a:rPr lang="en-US" dirty="0" smtClean="0"/>
              <a:t>::</a:t>
            </a:r>
            <a:r>
              <a:rPr lang="en-US" dirty="0"/>
              <a:t>operator delete(</a:t>
            </a:r>
            <a:r>
              <a:rPr lang="en-US" dirty="0" err="1"/>
              <a:t>ptr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Использование объявлений:</a:t>
            </a:r>
          </a:p>
          <a:p>
            <a:pPr>
              <a:buNone/>
            </a:pPr>
            <a:r>
              <a:rPr lang="en-US" dirty="0"/>
              <a:t>int main()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   </a:t>
            </a:r>
            <a:r>
              <a:rPr lang="ru-RU" dirty="0" smtClean="0"/>
              <a:t>	</a:t>
            </a:r>
            <a:r>
              <a:rPr lang="en-US" dirty="0" smtClean="0"/>
              <a:t>try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	</a:t>
            </a:r>
            <a:r>
              <a:rPr lang="en-US" dirty="0" smtClean="0"/>
              <a:t>{</a:t>
            </a:r>
            <a:endParaRPr lang="en-US" dirty="0"/>
          </a:p>
          <a:p>
            <a:pPr>
              <a:buNone/>
            </a:pPr>
            <a:r>
              <a:rPr lang="en-US" dirty="0"/>
              <a:t>     </a:t>
            </a:r>
            <a:r>
              <a:rPr lang="ru-RU" dirty="0" smtClean="0"/>
              <a:t>	</a:t>
            </a:r>
            <a:r>
              <a:rPr lang="en-US" dirty="0" smtClean="0"/>
              <a:t>X</a:t>
            </a:r>
            <a:r>
              <a:rPr lang="en-US" dirty="0"/>
              <a:t>* p1 = new (true) X;</a:t>
            </a:r>
          </a:p>
          <a:p>
            <a:pPr>
              <a:buNone/>
            </a:pPr>
            <a:r>
              <a:rPr lang="ru-RU" dirty="0" smtClean="0"/>
              <a:t>   	</a:t>
            </a:r>
            <a:r>
              <a:rPr lang="en-US" dirty="0" smtClean="0"/>
              <a:t>}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catch(const exception</a:t>
            </a:r>
            <a:r>
              <a:rPr lang="en-US" dirty="0"/>
              <a:t>&amp;) {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r>
              <a:rPr lang="ru-RU" dirty="0" smtClean="0"/>
              <a:t>Посмотрите и оцените работу данной программы.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 переопределении операций </a:t>
            </a:r>
            <a:r>
              <a:rPr lang="en-US" dirty="0" smtClean="0"/>
              <a:t>new </a:t>
            </a:r>
            <a:r>
              <a:rPr lang="ru-RU" dirty="0" smtClean="0"/>
              <a:t>и </a:t>
            </a:r>
            <a:r>
              <a:rPr lang="en-US" dirty="0" smtClean="0"/>
              <a:t>delete</a:t>
            </a:r>
            <a:r>
              <a:rPr lang="ru-RU" dirty="0" smtClean="0"/>
              <a:t> рекомендуется использовать обработчик исключительных ситуаций.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Указатели компонентов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	</a:t>
            </a:r>
            <a:r>
              <a:rPr lang="ru-RU" b="1" dirty="0" smtClean="0"/>
              <a:t>Указатели полей</a:t>
            </a:r>
          </a:p>
          <a:p>
            <a:pPr>
              <a:buNone/>
            </a:pPr>
            <a:r>
              <a:rPr lang="ru-RU" dirty="0" smtClean="0"/>
              <a:t>Существует возможность создания указателя на нестатическую компоненту класса. Этот указатель отличается от обычного тем, что в его описании присутствует идентификатор класса. В частности, указатель типа </a:t>
            </a:r>
            <a:r>
              <a:rPr lang="en-US" dirty="0" smtClean="0"/>
              <a:t>‘int’ </a:t>
            </a:r>
            <a:r>
              <a:rPr lang="ru-RU" dirty="0" smtClean="0"/>
              <a:t>относится к типу </a:t>
            </a:r>
            <a:r>
              <a:rPr lang="en-US" dirty="0" smtClean="0"/>
              <a:t>‘int *’</a:t>
            </a:r>
            <a:r>
              <a:rPr lang="ru-RU" dirty="0" smtClean="0"/>
              <a:t>, то указатель на целочисленную нестатическую компоненту класса</a:t>
            </a:r>
            <a:r>
              <a:rPr lang="en-US" dirty="0" smtClean="0"/>
              <a:t> Class</a:t>
            </a:r>
            <a:r>
              <a:rPr lang="ru-RU" dirty="0" smtClean="0"/>
              <a:t>, относится к типу</a:t>
            </a:r>
            <a:r>
              <a:rPr lang="en-US" dirty="0" smtClean="0"/>
              <a:t> ‘int Class:: *’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Указатели компонентов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Примеры:</a:t>
            </a:r>
          </a:p>
          <a:p>
            <a:pPr>
              <a:buNone/>
            </a:pPr>
            <a:r>
              <a:rPr lang="ru-RU" dirty="0" smtClean="0"/>
              <a:t>Объявление компоненты		Тип указателя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int Fix;					int Class:: *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float *Num;				float *Class:: *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long (Ref *)[2];		   long (*Class:: *)[2]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void Sub(int);			   void( Class::*)(int)</a:t>
            </a:r>
          </a:p>
          <a:p>
            <a:pPr>
              <a:buNone/>
            </a:pPr>
            <a:r>
              <a:rPr lang="ru-RU" dirty="0" smtClean="0"/>
              <a:t>Благодаря связи компонента класса с идентификатором класса </a:t>
            </a:r>
            <a:r>
              <a:rPr lang="ru-RU" dirty="0" err="1" smtClean="0"/>
              <a:t>позможно</a:t>
            </a:r>
            <a:r>
              <a:rPr lang="ru-RU" dirty="0" smtClean="0"/>
              <a:t> осуществление контроля правильности обращений к компонентам класса через указатели.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компонентов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С точки зрения синтаксиса обращений применяется следующая нотация: если </a:t>
            </a:r>
            <a:r>
              <a:rPr lang="en-US" dirty="0" err="1" smtClean="0"/>
              <a:t>Ptr</a:t>
            </a:r>
            <a:r>
              <a:rPr lang="ru-RU" dirty="0" smtClean="0"/>
              <a:t>- выражение, указывающее на компонент класса, то </a:t>
            </a:r>
            <a:r>
              <a:rPr lang="en-US" dirty="0" smtClean="0"/>
              <a:t>*</a:t>
            </a:r>
            <a:r>
              <a:rPr lang="en-US" dirty="0" err="1" smtClean="0"/>
              <a:t>Ptr</a:t>
            </a:r>
            <a:r>
              <a:rPr lang="en-US" dirty="0" smtClean="0"/>
              <a:t> – </a:t>
            </a:r>
            <a:r>
              <a:rPr lang="ru-RU" dirty="0" smtClean="0"/>
              <a:t>имя этого компонента. </a:t>
            </a:r>
          </a:p>
          <a:p>
            <a:pPr>
              <a:buNone/>
            </a:pPr>
            <a:r>
              <a:rPr lang="ru-RU" dirty="0" smtClean="0"/>
              <a:t>Если </a:t>
            </a:r>
            <a:r>
              <a:rPr lang="en-US" dirty="0" err="1" smtClean="0"/>
              <a:t>Obj</a:t>
            </a:r>
            <a:r>
              <a:rPr lang="ru-RU" dirty="0" smtClean="0"/>
              <a:t> </a:t>
            </a:r>
            <a:r>
              <a:rPr lang="ru-RU" dirty="0" err="1" smtClean="0"/>
              <a:t>являетя</a:t>
            </a:r>
            <a:r>
              <a:rPr lang="ru-RU" dirty="0" smtClean="0"/>
              <a:t> именем объекта класса, а </a:t>
            </a:r>
            <a:r>
              <a:rPr lang="en-US" dirty="0" smtClean="0"/>
              <a:t>Ref</a:t>
            </a:r>
            <a:r>
              <a:rPr lang="ru-RU" dirty="0" smtClean="0"/>
              <a:t> – указателем на объект, то справедливы следующие записи: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Obj. *</a:t>
            </a:r>
            <a:r>
              <a:rPr lang="en-US" dirty="0" err="1" smtClean="0"/>
              <a:t>Ptr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Ref-&gt; *</a:t>
            </a:r>
            <a:r>
              <a:rPr lang="en-US" dirty="0" err="1" smtClean="0"/>
              <a:t>Ptr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компонентов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простой класс:</a:t>
            </a:r>
            <a:endParaRPr lang="ru-RU" dirty="0"/>
          </a:p>
          <a:p>
            <a:pPr>
              <a:buNone/>
            </a:pPr>
            <a:r>
              <a:rPr lang="en-US" dirty="0"/>
              <a:t>class Fixed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Fix;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компонентов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Объявим указатель на единственное поле класса: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int Fixed::*Ref = &amp;Fixed::Fix;</a:t>
            </a:r>
          </a:p>
          <a:p>
            <a:pPr>
              <a:buNone/>
            </a:pPr>
            <a:r>
              <a:rPr lang="ru-RU" dirty="0" smtClean="0"/>
              <a:t>Имея объект класса </a:t>
            </a:r>
            <a:r>
              <a:rPr lang="en-US" dirty="0" smtClean="0"/>
              <a:t>Fixed</a:t>
            </a:r>
            <a:r>
              <a:rPr lang="ru-RU" dirty="0" smtClean="0"/>
              <a:t> и указатель на него можно обратиться к компоненте класса </a:t>
            </a:r>
            <a:r>
              <a:rPr lang="en-US" dirty="0" smtClean="0"/>
              <a:t>Fix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Fixed </a:t>
            </a:r>
            <a:r>
              <a:rPr lang="en-US" dirty="0"/>
              <a:t>Num;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Fixed </a:t>
            </a:r>
            <a:r>
              <a:rPr lang="en-US" dirty="0"/>
              <a:t>*</a:t>
            </a:r>
            <a:r>
              <a:rPr lang="en-US" dirty="0" err="1"/>
              <a:t>Ptr_Fixed</a:t>
            </a:r>
            <a:r>
              <a:rPr lang="en-US" dirty="0"/>
              <a:t> = &amp;Num</a:t>
            </a:r>
            <a:r>
              <a:rPr lang="en-US" dirty="0" smtClean="0"/>
              <a:t>;</a:t>
            </a:r>
            <a:r>
              <a:rPr lang="ru-RU" dirty="0" smtClean="0"/>
              <a:t> и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err="1" smtClean="0"/>
              <a:t>Ptr_Fixed</a:t>
            </a:r>
            <a:r>
              <a:rPr lang="en-US" dirty="0" smtClean="0"/>
              <a:t>-</a:t>
            </a:r>
            <a:r>
              <a:rPr lang="en-US" dirty="0"/>
              <a:t>&gt; Fix = 12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обращение через обычный указатель на класс или </a:t>
            </a:r>
            <a:r>
              <a:rPr lang="en-US" dirty="0" err="1" smtClean="0"/>
              <a:t>Num.Fix</a:t>
            </a:r>
            <a:r>
              <a:rPr lang="en-US" dirty="0" smtClean="0"/>
              <a:t> = 12;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Обычно данную операцию имеет смысл перегружать в том случае, когда иерархия классов сильно разветвлена.</a:t>
            </a:r>
          </a:p>
          <a:p>
            <a:pPr>
              <a:buNone/>
            </a:pPr>
            <a:r>
              <a:rPr lang="ru-RU" dirty="0" smtClean="0"/>
              <a:t>Рассмотрим пример.</a:t>
            </a:r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N</a:t>
            </a:r>
          </a:p>
          <a:p>
            <a:pPr>
              <a:buNone/>
            </a:pPr>
            <a:r>
              <a:rPr lang="ru-RU" dirty="0" smtClean="0"/>
              <a:t>{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a; 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компонентов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Обращение через объект класса: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cout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&lt;&lt; Num.*Ref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Обращение через указатель на класс: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cout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&lt;&lt; </a:t>
            </a:r>
            <a:r>
              <a:rPr lang="en-US" dirty="0" err="1">
                <a:solidFill>
                  <a:srgbClr val="FF0000"/>
                </a:solidFill>
              </a:rPr>
              <a:t>Ptr_Fixed</a:t>
            </a:r>
            <a:r>
              <a:rPr lang="en-US" dirty="0">
                <a:solidFill>
                  <a:srgbClr val="FF0000"/>
                </a:solidFill>
              </a:rPr>
              <a:t>-&gt;*Ref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ru-RU" dirty="0" smtClean="0"/>
              <a:t>Указатель на приватную или защищенную компоненту создать можно, но обратиться – нельзя.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Указатели компонентов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/>
              <a:t>Указатели составляющих</a:t>
            </a:r>
          </a:p>
          <a:p>
            <a:pPr>
              <a:buNone/>
            </a:pPr>
            <a:r>
              <a:rPr lang="ru-RU" dirty="0" smtClean="0"/>
              <a:t>Рассмотрим возможность создания указателя на составляющую функцию класса.</a:t>
            </a:r>
            <a:endParaRPr lang="ru-RU" dirty="0"/>
          </a:p>
          <a:p>
            <a:pPr>
              <a:buNone/>
            </a:pPr>
            <a:r>
              <a:rPr lang="en-US" dirty="0"/>
              <a:t>class Fixed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Fix;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*</a:t>
            </a:r>
            <a:r>
              <a:rPr lang="en-US" dirty="0" err="1"/>
              <a:t>FixPtr</a:t>
            </a:r>
            <a:r>
              <a:rPr lang="en-US" dirty="0"/>
              <a:t>()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&amp;Fix;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r>
              <a:rPr lang="ru-RU" dirty="0"/>
              <a:t>};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Указатель на составляющую функцию класса: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int </a:t>
            </a:r>
            <a:r>
              <a:rPr lang="en-US" dirty="0">
                <a:solidFill>
                  <a:srgbClr val="FF0000"/>
                </a:solidFill>
              </a:rPr>
              <a:t>*(Fixed:: *Ref)() = &amp;Fixed::</a:t>
            </a:r>
            <a:r>
              <a:rPr lang="en-US" dirty="0" err="1">
                <a:solidFill>
                  <a:srgbClr val="FF0000"/>
                </a:solidFill>
              </a:rPr>
              <a:t>FixPtr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ru-RU" dirty="0" smtClean="0"/>
              <a:t>Вызов функции через указатель: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Fixed </a:t>
            </a:r>
            <a:r>
              <a:rPr lang="en-US" dirty="0"/>
              <a:t>Num, *</a:t>
            </a:r>
            <a:r>
              <a:rPr lang="en-US" dirty="0" err="1"/>
              <a:t>Ptr</a:t>
            </a:r>
            <a:r>
              <a:rPr lang="en-US" dirty="0"/>
              <a:t> = &amp;Num;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Num.Fix</a:t>
            </a:r>
            <a:r>
              <a:rPr lang="en-US" dirty="0" smtClean="0"/>
              <a:t> </a:t>
            </a:r>
            <a:r>
              <a:rPr lang="en-US" dirty="0"/>
              <a:t>= 13;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cout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&lt;&lt; *(</a:t>
            </a:r>
            <a:r>
              <a:rPr lang="en-US" dirty="0" err="1">
                <a:solidFill>
                  <a:srgbClr val="FF0000"/>
                </a:solidFill>
              </a:rPr>
              <a:t>Ptr</a:t>
            </a:r>
            <a:r>
              <a:rPr lang="en-US" dirty="0">
                <a:solidFill>
                  <a:srgbClr val="FF0000"/>
                </a:solidFill>
              </a:rPr>
              <a:t>-&gt;*Ref)()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ru-RU" dirty="0" smtClean="0"/>
              <a:t>Нельзя создать указатель на статическую функцию класса и на конструктор </a:t>
            </a:r>
            <a:r>
              <a:rPr lang="ru-RU" dirty="0" err="1" smtClean="0"/>
              <a:t>классаю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L1 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    N *target;</a:t>
            </a:r>
          </a:p>
          <a:p>
            <a:pPr>
              <a:buNone/>
            </a:pPr>
            <a:r>
              <a:rPr lang="en-US" dirty="0" smtClean="0"/>
              <a:t>    N *operator-&gt;() const</a:t>
            </a:r>
          </a:p>
          <a:p>
            <a:pPr>
              <a:buNone/>
            </a:pPr>
            <a:r>
              <a:rPr lang="en-US" dirty="0" smtClean="0"/>
              <a:t>        { return target;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L2 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    L1 *target;</a:t>
            </a:r>
          </a:p>
          <a:p>
            <a:pPr>
              <a:buNone/>
            </a:pPr>
            <a:r>
              <a:rPr lang="en-US" dirty="0" smtClean="0"/>
              <a:t>    L1 &amp;operator-&gt;() const</a:t>
            </a:r>
          </a:p>
          <a:p>
            <a:pPr>
              <a:buNone/>
            </a:pPr>
            <a:r>
              <a:rPr lang="en-US" dirty="0" smtClean="0"/>
              <a:t>        { return * target;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Использование перегруженных операций:</a:t>
            </a:r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N x = { 3 };</a:t>
            </a:r>
          </a:p>
          <a:p>
            <a:pPr>
              <a:buNone/>
            </a:pPr>
            <a:r>
              <a:rPr lang="en-US" dirty="0" smtClean="0"/>
              <a:t>    L1 y = { &amp; x };</a:t>
            </a:r>
          </a:p>
          <a:p>
            <a:pPr>
              <a:buNone/>
            </a:pPr>
            <a:r>
              <a:rPr lang="en-US" dirty="0" smtClean="0"/>
              <a:t>    L2 z = { &amp; y 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x.a</a:t>
            </a:r>
            <a:r>
              <a:rPr lang="en-US" dirty="0" smtClean="0"/>
              <a:t> &lt;&lt; y-&gt;a &lt;&lt; z-&gt;a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      </a:t>
            </a:r>
            <a:r>
              <a:rPr lang="en-US" dirty="0" smtClean="0"/>
              <a:t>// print "333"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Если изменить перегруженную операцию класса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L2 </a:t>
            </a:r>
            <a:r>
              <a:rPr lang="ru-RU" dirty="0" smtClean="0"/>
              <a:t>следующим образом:</a:t>
            </a:r>
          </a:p>
          <a:p>
            <a:pPr>
              <a:buNone/>
            </a:pPr>
            <a:r>
              <a:rPr lang="en-US" dirty="0" smtClean="0"/>
              <a:t>L1 &amp;operator-&gt;() const</a:t>
            </a:r>
          </a:p>
          <a:p>
            <a:pPr>
              <a:buNone/>
            </a:pPr>
            <a:r>
              <a:rPr lang="ru-RU" dirty="0" smtClean="0"/>
              <a:t>{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if(target == 0)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Список пустой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exit(-1);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* target; 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Тогда при объявлении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N x = { };</a:t>
            </a:r>
          </a:p>
          <a:p>
            <a:pPr>
              <a:buNone/>
            </a:pPr>
            <a:r>
              <a:rPr lang="en-US" dirty="0" smtClean="0"/>
              <a:t>    L1 y = { };</a:t>
            </a:r>
          </a:p>
          <a:p>
            <a:pPr>
              <a:buNone/>
            </a:pPr>
            <a:r>
              <a:rPr lang="en-US" dirty="0" smtClean="0"/>
              <a:t>    L2 z = { 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Получим сообщение о пустоте списка.</a:t>
            </a: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Перегрузка операции приведения типа</a:t>
            </a:r>
          </a:p>
          <a:p>
            <a:pPr>
              <a:buNone/>
            </a:pPr>
            <a:r>
              <a:rPr lang="ru-RU" dirty="0" smtClean="0"/>
              <a:t>Существует возможность определить функцию-операцию, которая будет осуществлять преобразование объектов класса к другому типу. Общий формат: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operator</a:t>
            </a:r>
            <a:r>
              <a:rPr lang="ru-RU" dirty="0" smtClean="0"/>
              <a:t> </a:t>
            </a:r>
            <a:r>
              <a:rPr lang="ru-RU" dirty="0" err="1" smtClean="0"/>
              <a:t>имя_типа</a:t>
            </a:r>
            <a:r>
              <a:rPr lang="ru-RU" dirty="0" smtClean="0"/>
              <a:t> ();</a:t>
            </a:r>
          </a:p>
          <a:p>
            <a:pPr>
              <a:buNone/>
            </a:pPr>
            <a:r>
              <a:rPr lang="ru-RU" dirty="0" smtClean="0"/>
              <a:t>Тип возвращаемого значения и параметры указывать не требуется. Можно переопределять методы как виртуальные, которые  можно использовать в иерархии классов.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945</Words>
  <Application>Microsoft Office PowerPoint</Application>
  <PresentationFormat>Экран (4:3)</PresentationFormat>
  <Paragraphs>304</Paragraphs>
  <Slides>50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1" baseType="lpstr">
      <vt:lpstr>Тема Office</vt:lpstr>
      <vt:lpstr>Лекция 4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Указатели компонентов класса</vt:lpstr>
      <vt:lpstr>Указатели компонентов класса</vt:lpstr>
      <vt:lpstr>Указатели компонентов класса</vt:lpstr>
      <vt:lpstr>Указатели компонентов класса</vt:lpstr>
      <vt:lpstr>Указатели компонентов класса</vt:lpstr>
      <vt:lpstr>Указатели компонентов класса</vt:lpstr>
      <vt:lpstr>Указатели компонентов класса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4</dc:title>
  <dc:creator>Игорь</dc:creator>
  <cp:lastModifiedBy>Игорь</cp:lastModifiedBy>
  <cp:revision>79</cp:revision>
  <dcterms:created xsi:type="dcterms:W3CDTF">2021-03-07T13:54:06Z</dcterms:created>
  <dcterms:modified xsi:type="dcterms:W3CDTF">2021-03-09T13:22:01Z</dcterms:modified>
</cp:coreProperties>
</file>