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307" r:id="rId27"/>
    <p:sldId id="281" r:id="rId28"/>
    <p:sldId id="282" r:id="rId29"/>
    <p:sldId id="308" r:id="rId30"/>
    <p:sldId id="306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291" r:id="rId40"/>
    <p:sldId id="292" r:id="rId41"/>
    <p:sldId id="293" r:id="rId42"/>
    <p:sldId id="294" r:id="rId43"/>
    <p:sldId id="295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9" r:id="rId55"/>
    <p:sldId id="310" r:id="rId56"/>
    <p:sldId id="311" r:id="rId57"/>
    <p:sldId id="312" r:id="rId5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9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47125-624E-46E4-BC58-F24233415C7B}" type="datetimeFigureOut">
              <a:rPr lang="ru-RU" smtClean="0"/>
              <a:pPr/>
              <a:t>02.03.2021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94EAE-D7A8-473F-A881-DA5DCFE6874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Лекция 3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Перегрузка операций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Если левый операнд перегружаемой бинарной операции представляет собой не пользовательский тип, а один из стандартных, то такая операция не может быть перегружена как составляющая функция класса. В этом случае операция должна быть перегружена как внешняя функция, у которой первый аргумент представляет один из встроенных, а второй – пользовательский тип.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Test(double </a:t>
            </a:r>
            <a:r>
              <a:rPr lang="en-US" dirty="0"/>
              <a:t>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Test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&amp;out, const Test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out </a:t>
            </a:r>
            <a:r>
              <a:rPr lang="en-US" dirty="0"/>
              <a:t>&lt;&lt; </a:t>
            </a:r>
            <a:r>
              <a:rPr lang="en-US" dirty="0" err="1"/>
              <a:t>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out;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  <a:p>
            <a:pPr>
              <a:buNone/>
            </a:pPr>
            <a:r>
              <a:rPr lang="en-US" dirty="0"/>
              <a:t>Test operator +(double d, Test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 err="1"/>
              <a:t>d+t.test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Заметим, что и в данном случае </a:t>
            </a:r>
            <a:r>
              <a:rPr lang="ru-RU" dirty="0"/>
              <a:t>в</a:t>
            </a:r>
            <a:r>
              <a:rPr lang="ru-RU" dirty="0" smtClean="0"/>
              <a:t> качестве результата возвращается объект типа </a:t>
            </a:r>
            <a:r>
              <a:rPr lang="en-US" dirty="0" smtClean="0"/>
              <a:t>Test</a:t>
            </a:r>
            <a:r>
              <a:rPr lang="ru-RU" dirty="0" smtClean="0"/>
              <a:t>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Пример использования:</a:t>
            </a:r>
          </a:p>
          <a:p>
            <a:pPr>
              <a:buNone/>
            </a:pPr>
            <a:r>
              <a:rPr lang="en-US" dirty="0" smtClean="0"/>
              <a:t>int </a:t>
            </a:r>
            <a:r>
              <a:rPr lang="en-US" dirty="0"/>
              <a:t>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d=3.22;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t(5.46);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</a:t>
            </a:r>
            <a:r>
              <a:rPr lang="en-US" dirty="0" err="1"/>
              <a:t>d+t</a:t>
            </a:r>
            <a:r>
              <a:rPr lang="en-US" dirty="0"/>
              <a:t>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</a:t>
            </a:r>
            <a:r>
              <a:rPr lang="en-US" dirty="0" smtClean="0"/>
              <a:t>;</a:t>
            </a:r>
            <a:endParaRPr lang="ru-RU" dirty="0"/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Перегрузка операции присваивания и инициализации</a:t>
            </a:r>
          </a:p>
          <a:p>
            <a:pPr>
              <a:buNone/>
            </a:pPr>
            <a:r>
              <a:rPr lang="ru-RU" dirty="0" smtClean="0"/>
              <a:t>Говоря о перегрузке операций, нельзя не отметить, что две операции: присваивания (=) и взятие адреса(</a:t>
            </a:r>
            <a:r>
              <a:rPr lang="en-US" dirty="0" smtClean="0"/>
              <a:t>&amp;)</a:t>
            </a:r>
            <a:r>
              <a:rPr lang="ru-RU" dirty="0" smtClean="0"/>
              <a:t> предопределены языком для любого пользовательского типа. Это означает, что если пользователь не перегрузил эти операции, они все равно действительны.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Операция присваивания определяется как операция поэлементного копирования полей одного объекта в поля другого (метод «поле за полем»). Эта операция вызывается каждый раз, когда одному объекту присваивается значение другого. Операцию присваивания следует переопределять в тех случаях, если класс содержит поля, память под которые выделяется динамически.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Чтобы сохранить семантику присваивания, операция-функция должна возвращать ссылку на объект, для которого она вызвана, и содержать единственный параметр – ссылку на присваиваемый объект.</a:t>
            </a:r>
          </a:p>
          <a:p>
            <a:pPr>
              <a:buNone/>
            </a:pPr>
            <a:r>
              <a:rPr lang="ru-RU" dirty="0" smtClean="0"/>
              <a:t>Операция присваивания может быть переопределена только как составляющая функция класса (!).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конкретный пример:</a:t>
            </a:r>
          </a:p>
          <a:p>
            <a:pPr>
              <a:buNone/>
            </a:pPr>
            <a:r>
              <a:rPr lang="en-US" dirty="0"/>
              <a:t>class Test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double </a:t>
            </a:r>
            <a:r>
              <a:rPr lang="en-US" dirty="0"/>
              <a:t>*test;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Test(double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~</a:t>
            </a:r>
            <a:r>
              <a:rPr lang="en-US" dirty="0"/>
              <a:t>Test(){ delete test;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&amp;operator =(const Test &amp;);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friend </a:t>
            </a:r>
            <a:r>
              <a:rPr lang="en-US" dirty="0" err="1"/>
              <a:t>ostream</a:t>
            </a:r>
            <a:r>
              <a:rPr lang="en-US" dirty="0"/>
              <a:t> &amp;operator &lt;&lt;(</a:t>
            </a:r>
            <a:r>
              <a:rPr lang="en-US" dirty="0" err="1"/>
              <a:t>ostream</a:t>
            </a:r>
            <a:r>
              <a:rPr lang="en-US" dirty="0"/>
              <a:t> &amp;, const Test &amp;);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Конструктор класса:</a:t>
            </a:r>
          </a:p>
          <a:p>
            <a:pPr>
              <a:buNone/>
            </a:pPr>
            <a:r>
              <a:rPr lang="en-US" dirty="0"/>
              <a:t>Test::Test(double d)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= new double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поле в динамической области памяти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</a:t>
            </a:r>
            <a:r>
              <a:rPr lang="en-US" dirty="0"/>
              <a:t>test = d;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Операция присваивания:</a:t>
            </a:r>
          </a:p>
          <a:p>
            <a:pPr>
              <a:buNone/>
            </a:pPr>
            <a:r>
              <a:rPr lang="en-US" dirty="0"/>
              <a:t>Test &amp;Test::operator=(const Test &amp;t)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</a:t>
            </a:r>
            <a:r>
              <a:rPr lang="ru-RU" dirty="0"/>
              <a:t>Операция присваивания </a:t>
            </a:r>
            <a:r>
              <a:rPr lang="ru-RU" dirty="0" smtClean="0"/>
              <a:t> !!! " </a:t>
            </a:r>
            <a:r>
              <a:rPr lang="ru-RU" dirty="0"/>
              <a:t>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</a:t>
            </a:r>
            <a:r>
              <a:rPr lang="en-US" dirty="0"/>
              <a:t>(&amp;t == this) return *this;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</a:t>
            </a:r>
            <a:r>
              <a:rPr lang="en-US" dirty="0"/>
              <a:t>(!test) delete test;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= new double;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*</a:t>
            </a:r>
            <a:r>
              <a:rPr lang="en-US" dirty="0"/>
              <a:t>test = *</a:t>
            </a:r>
            <a:r>
              <a:rPr lang="en-US" dirty="0" err="1"/>
              <a:t>t.test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*this;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Перегрузка постфиксной унарной операции</a:t>
            </a:r>
          </a:p>
          <a:p>
            <a:pPr>
              <a:buNone/>
            </a:pPr>
            <a:r>
              <a:rPr lang="ru-RU" dirty="0" smtClean="0"/>
              <a:t>Для постфиксной операции характерно то, что в первую очередь операнд участвует в выражении, после чего над ним выполняется сама операция.</a:t>
            </a:r>
          </a:p>
          <a:p>
            <a:pPr>
              <a:buNone/>
            </a:pPr>
            <a:r>
              <a:rPr lang="ru-RU" dirty="0" smtClean="0"/>
              <a:t>Для отличия постфиксной операции от префиксной, в нее вводится дополнительный аргумент целого типа, который нигде не используется.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перегруженной операции присваивания: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tst_1(100);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</a:t>
            </a:r>
            <a:r>
              <a:rPr lang="en-US" dirty="0"/>
              <a:t>tst_2;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tst_2 </a:t>
            </a:r>
            <a:r>
              <a:rPr lang="en-US" dirty="0"/>
              <a:t>= tst_1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r>
              <a:rPr lang="ru-RU" dirty="0" smtClean="0"/>
              <a:t>работает перегруженная операция присваивания </a:t>
            </a:r>
            <a:endParaRPr lang="en-US" dirty="0"/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tst_1 &lt;&lt; ' ' &lt;&lt; tst_2 &lt;&lt; </a:t>
            </a:r>
            <a:r>
              <a:rPr lang="en-US" dirty="0" err="1"/>
              <a:t>endl</a:t>
            </a:r>
            <a:r>
              <a:rPr lang="en-US" dirty="0" smtClean="0"/>
              <a:t>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Еще раз:</a:t>
            </a:r>
          </a:p>
          <a:p>
            <a:pPr>
              <a:buNone/>
            </a:pPr>
            <a:r>
              <a:rPr lang="en-US" dirty="0" smtClean="0"/>
              <a:t>tst_2 = tst_1; </a:t>
            </a:r>
            <a:r>
              <a:rPr lang="ru-RU" dirty="0" smtClean="0"/>
              <a:t>работает перегруженная операция присваивания, но </a:t>
            </a:r>
          </a:p>
          <a:p>
            <a:pPr>
              <a:buNone/>
            </a:pPr>
            <a:r>
              <a:rPr lang="en-US" dirty="0"/>
              <a:t>Test tst_3 = tst_1</a:t>
            </a:r>
            <a:r>
              <a:rPr lang="en-US" dirty="0" smtClean="0"/>
              <a:t>;</a:t>
            </a:r>
            <a:r>
              <a:rPr lang="ru-RU" dirty="0" smtClean="0"/>
              <a:t> работает операция инициализации, но не операция присваивания. Это разные операции (!!!).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Операция индексирования</a:t>
            </a:r>
          </a:p>
          <a:p>
            <a:pPr>
              <a:buNone/>
            </a:pPr>
            <a:r>
              <a:rPr lang="ru-RU" dirty="0" smtClean="0"/>
              <a:t>Операция индексирования  </a:t>
            </a:r>
            <a:r>
              <a:rPr lang="en-US" dirty="0" smtClean="0"/>
              <a:t>[]</a:t>
            </a:r>
            <a:r>
              <a:rPr lang="ru-RU" dirty="0" smtClean="0"/>
              <a:t> перегружается когда тип класса представляет множество значений, для которого индексирование имеет смысл. Операция индексирования должна возвращать ссылку на элемент, содержащийся во множестве.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r>
              <a:rPr lang="en-US" dirty="0"/>
              <a:t>class </a:t>
            </a:r>
            <a:r>
              <a:rPr lang="en-US" dirty="0" err="1"/>
              <a:t>Vect</a:t>
            </a:r>
            <a:endParaRPr lang="en-US" dirty="0"/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*p;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size;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explicit </a:t>
            </a:r>
            <a:r>
              <a:rPr lang="en-US" dirty="0" err="1"/>
              <a:t>Vect</a:t>
            </a:r>
            <a:r>
              <a:rPr lang="en-US" dirty="0"/>
              <a:t>(int n = 10);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Vect</a:t>
            </a:r>
            <a:r>
              <a:rPr lang="en-US" dirty="0" smtClean="0"/>
              <a:t>(const </a:t>
            </a:r>
            <a:r>
              <a:rPr lang="en-US" dirty="0"/>
              <a:t>int [], int n</a:t>
            </a:r>
            <a:r>
              <a:rPr lang="en-US" dirty="0" smtClean="0"/>
              <a:t>);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&amp;operator [](int);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Print();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Конструкторы класса:</a:t>
            </a:r>
          </a:p>
          <a:p>
            <a:pPr>
              <a:buNone/>
            </a:pPr>
            <a:r>
              <a:rPr lang="en-US" dirty="0" err="1" smtClean="0"/>
              <a:t>Vect</a:t>
            </a:r>
            <a:r>
              <a:rPr lang="en-US" dirty="0"/>
              <a:t>::</a:t>
            </a:r>
            <a:r>
              <a:rPr lang="en-US" dirty="0" err="1"/>
              <a:t>Vect</a:t>
            </a:r>
            <a:r>
              <a:rPr lang="en-US" dirty="0"/>
              <a:t>(int n):size(n)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 </a:t>
            </a:r>
            <a:r>
              <a:rPr lang="en-US" dirty="0"/>
              <a:t>= new int[size];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r>
              <a:rPr lang="en-US" dirty="0" err="1"/>
              <a:t>Vect</a:t>
            </a:r>
            <a:r>
              <a:rPr lang="en-US" dirty="0"/>
              <a:t>::</a:t>
            </a:r>
            <a:r>
              <a:rPr lang="en-US" dirty="0" err="1"/>
              <a:t>Vect</a:t>
            </a:r>
            <a:r>
              <a:rPr lang="en-US" dirty="0"/>
              <a:t>(const int a[], int n):size(n)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 </a:t>
            </a:r>
            <a:r>
              <a:rPr lang="en-US" dirty="0"/>
              <a:t>= new int[size];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</a:t>
            </a:r>
            <a:r>
              <a:rPr lang="nn-NO" dirty="0"/>
              <a:t>i=0; i&lt;=size; i++) p[i] = a[i];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Операция индексирования:</a:t>
            </a:r>
          </a:p>
          <a:p>
            <a:pPr>
              <a:buNone/>
            </a:pPr>
            <a:r>
              <a:rPr lang="en-US" dirty="0"/>
              <a:t>int &amp;</a:t>
            </a:r>
            <a:r>
              <a:rPr lang="en-US" dirty="0" err="1"/>
              <a:t>Vect</a:t>
            </a:r>
            <a:r>
              <a:rPr lang="en-US" dirty="0"/>
              <a:t>::operator [](int </a:t>
            </a:r>
            <a:r>
              <a:rPr lang="en-US" dirty="0" err="1"/>
              <a:t>i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 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en-US" dirty="0" smtClean="0"/>
              <a:t>&lt;&lt; “</a:t>
            </a:r>
            <a:r>
              <a:rPr lang="ru-RU" dirty="0" smtClean="0"/>
              <a:t>Операция индексирования </a:t>
            </a:r>
            <a:r>
              <a:rPr lang="en-US" dirty="0" smtClean="0"/>
              <a:t>“;</a:t>
            </a:r>
            <a:endParaRPr lang="ru-RU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</a:t>
            </a:r>
            <a:r>
              <a:rPr lang="en-US" dirty="0" err="1" smtClean="0"/>
              <a:t>i</a:t>
            </a:r>
            <a:r>
              <a:rPr lang="en-US" dirty="0" smtClean="0"/>
              <a:t>&lt;0 </a:t>
            </a:r>
            <a:r>
              <a:rPr lang="en-US" dirty="0"/>
              <a:t>|| </a:t>
            </a:r>
            <a:r>
              <a:rPr lang="en-US" dirty="0" err="1"/>
              <a:t>i</a:t>
            </a:r>
            <a:r>
              <a:rPr lang="en-US" dirty="0"/>
              <a:t>&gt;=size) 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  </a:t>
            </a:r>
            <a:r>
              <a:rPr lang="ru-RU" dirty="0" err="1" smtClean="0"/>
              <a:t>cout</a:t>
            </a:r>
            <a:r>
              <a:rPr lang="ru-RU" dirty="0" smtClean="0"/>
              <a:t> </a:t>
            </a:r>
            <a:r>
              <a:rPr lang="ru-RU" dirty="0"/>
              <a:t>&lt;&lt; " Выход за границы </a:t>
            </a:r>
            <a:r>
              <a:rPr lang="ru-RU" dirty="0" smtClean="0"/>
              <a:t>массива </a:t>
            </a:r>
            <a:r>
              <a:rPr lang="ru-RU" dirty="0"/>
              <a:t>" &lt;&lt; </a:t>
            </a:r>
            <a:r>
              <a:rPr lang="ru-RU" dirty="0" err="1"/>
              <a:t>endl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 smtClean="0"/>
              <a:t>	  </a:t>
            </a:r>
            <a:r>
              <a:rPr lang="en-US" dirty="0" smtClean="0"/>
              <a:t>exit(1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return </a:t>
            </a:r>
            <a:r>
              <a:rPr lang="en-US" dirty="0"/>
              <a:t>p[</a:t>
            </a:r>
            <a:r>
              <a:rPr lang="en-US" dirty="0" err="1"/>
              <a:t>i</a:t>
            </a:r>
            <a:r>
              <a:rPr lang="en-US" dirty="0"/>
              <a:t>];</a:t>
            </a:r>
          </a:p>
          <a:p>
            <a:pPr>
              <a:buNone/>
            </a:pPr>
            <a:r>
              <a:rPr lang="ru-RU" dirty="0" smtClean="0"/>
              <a:t>}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 вывода: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Vect</a:t>
            </a:r>
            <a:r>
              <a:rPr lang="en-US" dirty="0" smtClean="0"/>
              <a:t>::Print()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nn-NO" dirty="0" smtClean="0"/>
              <a:t>for(int i=0; i&lt;=size; i++)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p[</a:t>
            </a:r>
            <a:r>
              <a:rPr lang="en-US" dirty="0" err="1" smtClean="0"/>
              <a:t>i</a:t>
            </a:r>
            <a:r>
              <a:rPr lang="en-US" dirty="0" smtClean="0"/>
              <a:t>]  &lt;&lt; ' ';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операции индексирования:</a:t>
            </a:r>
          </a:p>
          <a:p>
            <a:pPr>
              <a:buNone/>
            </a:pPr>
            <a:r>
              <a:rPr lang="en-US" dirty="0"/>
              <a:t>int main()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arr</a:t>
            </a:r>
            <a:r>
              <a:rPr lang="en-US" dirty="0"/>
              <a:t>[] = {11,22,33,44,55,66,77,88,99};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Vect</a:t>
            </a:r>
            <a:r>
              <a:rPr lang="en-US" dirty="0" smtClean="0"/>
              <a:t> </a:t>
            </a:r>
            <a:r>
              <a:rPr lang="en-US" dirty="0" err="1"/>
              <a:t>vec</a:t>
            </a:r>
            <a:r>
              <a:rPr lang="en-US" dirty="0"/>
              <a:t>(</a:t>
            </a:r>
            <a:r>
              <a:rPr lang="en-US" dirty="0" err="1"/>
              <a:t>arr</a:t>
            </a:r>
            <a:r>
              <a:rPr lang="en-US" dirty="0"/>
              <a:t>, 8);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vec.Print</a:t>
            </a:r>
            <a:r>
              <a:rPr lang="en-US" dirty="0" smtClean="0"/>
              <a:t>();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vec</a:t>
            </a:r>
            <a:r>
              <a:rPr lang="en-US" dirty="0" smtClean="0"/>
              <a:t>[15]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ru-RU" dirty="0" smtClean="0"/>
              <a:t> выход за границы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</a:t>
            </a:r>
            <a:r>
              <a:rPr lang="en-US" dirty="0"/>
              <a:t>0;</a:t>
            </a:r>
          </a:p>
          <a:p>
            <a:pPr>
              <a:buNone/>
            </a:pPr>
            <a:r>
              <a:rPr lang="ru-RU" dirty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При использовании константных объектов класса, необходимо переопределить еще одну операцию индексирования. Смысл ее тот же, но она не имеет право на изменение значения константного объекта.</a:t>
            </a:r>
          </a:p>
          <a:p>
            <a:pPr>
              <a:buNone/>
            </a:pPr>
            <a:r>
              <a:rPr lang="en-US" dirty="0" smtClean="0"/>
              <a:t>//</a:t>
            </a:r>
            <a:r>
              <a:rPr lang="ru-RU" dirty="0" smtClean="0"/>
              <a:t> …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Vect</a:t>
            </a:r>
            <a:r>
              <a:rPr lang="en-US" dirty="0" smtClean="0"/>
              <a:t>(const int [], int n);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&amp;operator [](int);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const int &amp;operator [](int) const;</a:t>
            </a:r>
            <a:r>
              <a:rPr lang="ru-RU" dirty="0" smtClean="0"/>
              <a:t>	</a:t>
            </a:r>
            <a:r>
              <a:rPr lang="en-US" dirty="0" smtClean="0"/>
              <a:t>//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Определение операции напишите самостоятельно.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Попытка изменения константного объекта приведет к сообщению:</a:t>
            </a:r>
          </a:p>
          <a:p>
            <a:pPr>
              <a:buNone/>
            </a:pPr>
            <a:r>
              <a:rPr lang="en-US" dirty="0" smtClean="0"/>
              <a:t>const </a:t>
            </a:r>
            <a:r>
              <a:rPr lang="en-US" dirty="0" err="1" smtClean="0"/>
              <a:t>Vect</a:t>
            </a:r>
            <a:r>
              <a:rPr lang="en-US" dirty="0" smtClean="0"/>
              <a:t> </a:t>
            </a:r>
            <a:r>
              <a:rPr lang="en-US" dirty="0" err="1" smtClean="0"/>
              <a:t>vec</a:t>
            </a:r>
            <a:r>
              <a:rPr lang="en-US" dirty="0" smtClean="0"/>
              <a:t>(</a:t>
            </a:r>
            <a:r>
              <a:rPr lang="en-US" dirty="0" err="1" smtClean="0"/>
              <a:t>arr</a:t>
            </a:r>
            <a:r>
              <a:rPr lang="en-US" dirty="0" smtClean="0"/>
              <a:t>, 8);</a:t>
            </a:r>
          </a:p>
          <a:p>
            <a:pPr>
              <a:buNone/>
            </a:pPr>
            <a:r>
              <a:rPr lang="en-US" dirty="0" err="1" smtClean="0"/>
              <a:t>vec</a:t>
            </a:r>
            <a:r>
              <a:rPr lang="en-US" dirty="0" smtClean="0"/>
              <a:t>[3] = 37;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\</a:t>
            </a:r>
            <a:r>
              <a:rPr lang="ru-RU" dirty="0" err="1" smtClean="0"/>
              <a:t>test_inde</a:t>
            </a:r>
            <a:r>
              <a:rPr lang="en-US" dirty="0" smtClean="0"/>
              <a:t>x</a:t>
            </a:r>
            <a:r>
              <a:rPr lang="ru-RU" dirty="0" smtClean="0"/>
              <a:t>: </a:t>
            </a:r>
            <a:r>
              <a:rPr lang="ru-RU" dirty="0" err="1" smtClean="0"/>
              <a:t>error</a:t>
            </a:r>
            <a:r>
              <a:rPr lang="ru-RU" dirty="0" smtClean="0"/>
              <a:t> C3892: </a:t>
            </a:r>
            <a:r>
              <a:rPr lang="ru-RU" dirty="0" err="1" smtClean="0"/>
              <a:t>vec</a:t>
            </a:r>
            <a:r>
              <a:rPr lang="ru-RU" dirty="0" smtClean="0"/>
              <a:t>: невозможно присваивать значения переменной, которая объявлена как константа</a:t>
            </a:r>
          </a:p>
          <a:p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Пример перегрузки постфиксного инкремента.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	Test operator ++(int)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Test Temp(*this);</a:t>
            </a:r>
          </a:p>
          <a:p>
            <a:pPr>
              <a:buNone/>
            </a:pPr>
            <a:r>
              <a:rPr lang="en-US" dirty="0" smtClean="0"/>
              <a:t>	test++;</a:t>
            </a:r>
          </a:p>
          <a:p>
            <a:pPr>
              <a:buNone/>
            </a:pPr>
            <a:r>
              <a:rPr lang="en-US" dirty="0" smtClean="0"/>
              <a:t>	return Temp;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Операция индексирования обязательно должна быть составляющей функцией класса. Она считается бинарной, поэтому может стоять как с левой стороны выражения, так и с правой.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b="1" smtClean="0"/>
              <a:t>*</a:t>
            </a:r>
            <a:r>
              <a:rPr lang="ru-RU" b="1" smtClean="0"/>
              <a:t>Операция </a:t>
            </a:r>
            <a:r>
              <a:rPr lang="ru-RU" b="1" dirty="0" smtClean="0"/>
              <a:t>выбора элемента</a:t>
            </a:r>
          </a:p>
          <a:p>
            <a:pPr>
              <a:buNone/>
            </a:pPr>
            <a:r>
              <a:rPr lang="ru-RU" dirty="0" smtClean="0"/>
              <a:t>Операция выбора элемента </a:t>
            </a:r>
            <a:r>
              <a:rPr lang="en-US" dirty="0" smtClean="0"/>
              <a:t>‘-&gt;’</a:t>
            </a:r>
            <a:r>
              <a:rPr lang="ru-RU" dirty="0" smtClean="0"/>
              <a:t> так же может быть перегружена. Она относится к унарным операциям своего левого операнда. Этот левый операнд должен быть либо объектом класса, либо ссылкой на объект класса, для которого операция перегружается. Функция </a:t>
            </a:r>
            <a:r>
              <a:rPr lang="en-US" dirty="0" smtClean="0"/>
              <a:t>operator-&gt;</a:t>
            </a:r>
            <a:r>
              <a:rPr lang="ru-RU" dirty="0" smtClean="0"/>
              <a:t> обязательно должна быть составной нестатической функцией класса.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 качестве результата операция должна возвращать либо объект, либо указатель на объект. К этому указателю затем автоматически будет применена предопределенная операция выбора (по указателю </a:t>
            </a:r>
            <a:r>
              <a:rPr lang="en-US" dirty="0" smtClean="0"/>
              <a:t>-&gt;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Если операция </a:t>
            </a:r>
            <a:r>
              <a:rPr lang="en-US" dirty="0" smtClean="0"/>
              <a:t>-&gt;</a:t>
            </a:r>
            <a:r>
              <a:rPr lang="ru-RU" dirty="0" smtClean="0"/>
              <a:t> перегружена для класса </a:t>
            </a:r>
            <a:r>
              <a:rPr lang="en-US" dirty="0" smtClean="0"/>
              <a:t>Name</a:t>
            </a:r>
            <a:r>
              <a:rPr lang="ru-RU" dirty="0" smtClean="0"/>
              <a:t>, тогда выражение </a:t>
            </a:r>
            <a:r>
              <a:rPr lang="en-US" dirty="0" smtClean="0"/>
              <a:t>name-&gt; m</a:t>
            </a:r>
            <a:r>
              <a:rPr lang="ru-RU" dirty="0" smtClean="0"/>
              <a:t>, где </a:t>
            </a:r>
            <a:r>
              <a:rPr lang="en-US" dirty="0" smtClean="0"/>
              <a:t>name – </a:t>
            </a:r>
            <a:r>
              <a:rPr lang="ru-RU" dirty="0" smtClean="0"/>
              <a:t>объект класса </a:t>
            </a:r>
            <a:r>
              <a:rPr lang="en-US" dirty="0" smtClean="0"/>
              <a:t>Name</a:t>
            </a:r>
            <a:r>
              <a:rPr lang="ru-RU" dirty="0" smtClean="0"/>
              <a:t>, интерпретируется как </a:t>
            </a:r>
            <a:r>
              <a:rPr lang="en-US" dirty="0" smtClean="0"/>
              <a:t>(</a:t>
            </a:r>
            <a:r>
              <a:rPr lang="en-US" dirty="0" err="1" smtClean="0"/>
              <a:t>name.operator</a:t>
            </a:r>
            <a:r>
              <a:rPr lang="en-US" dirty="0" smtClean="0"/>
              <a:t>-&gt;())-&gt;m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Обычно данную операцию имеет смысл перегружать в том случае, когда иерархия классов сильно разветвлена.</a:t>
            </a:r>
          </a:p>
          <a:p>
            <a:pPr>
              <a:buNone/>
            </a:pPr>
            <a:r>
              <a:rPr lang="ru-RU" dirty="0" smtClean="0"/>
              <a:t>Рассмотрим пример.</a:t>
            </a:r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N</a:t>
            </a:r>
          </a:p>
          <a:p>
            <a:pPr>
              <a:buNone/>
            </a:pPr>
            <a:r>
              <a:rPr lang="ru-RU" dirty="0" smtClean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a; 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L1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N *target;</a:t>
            </a:r>
          </a:p>
          <a:p>
            <a:pPr>
              <a:buNone/>
            </a:pPr>
            <a:r>
              <a:rPr lang="en-US" dirty="0" smtClean="0"/>
              <a:t>    N *operator-&gt;() const</a:t>
            </a:r>
          </a:p>
          <a:p>
            <a:pPr>
              <a:buNone/>
            </a:pPr>
            <a:r>
              <a:rPr lang="en-US" dirty="0" smtClean="0"/>
              <a:t>        { return target;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L2 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    L1 *target;</a:t>
            </a:r>
          </a:p>
          <a:p>
            <a:pPr>
              <a:buNone/>
            </a:pPr>
            <a:r>
              <a:rPr lang="en-US" dirty="0" smtClean="0"/>
              <a:t>    L1 &amp;operator-&gt;() const</a:t>
            </a:r>
          </a:p>
          <a:p>
            <a:pPr>
              <a:buNone/>
            </a:pPr>
            <a:r>
              <a:rPr lang="en-US" dirty="0" smtClean="0"/>
              <a:t>        { return * target;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перегруженных операций: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N x = { 3 };</a:t>
            </a:r>
          </a:p>
          <a:p>
            <a:pPr>
              <a:buNone/>
            </a:pPr>
            <a:r>
              <a:rPr lang="en-US" dirty="0" smtClean="0"/>
              <a:t>    L1 y = { &amp; x };</a:t>
            </a:r>
          </a:p>
          <a:p>
            <a:pPr>
              <a:buNone/>
            </a:pPr>
            <a:r>
              <a:rPr lang="en-US" dirty="0" smtClean="0"/>
              <a:t>    L2 z = { &amp; y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x.a</a:t>
            </a:r>
            <a:r>
              <a:rPr lang="en-US" dirty="0" smtClean="0"/>
              <a:t> &lt;&lt; y-&gt;a &lt;&lt; z-&gt;a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      </a:t>
            </a:r>
            <a:r>
              <a:rPr lang="en-US" dirty="0" smtClean="0"/>
              <a:t>// print "333"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Если изменить перегруженную операцию класса </a:t>
            </a:r>
            <a:r>
              <a:rPr lang="en-US" dirty="0" err="1" smtClean="0"/>
              <a:t>struct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L2 </a:t>
            </a:r>
            <a:r>
              <a:rPr lang="ru-RU" dirty="0" smtClean="0"/>
              <a:t>следующим образом:</a:t>
            </a:r>
          </a:p>
          <a:p>
            <a:pPr>
              <a:buNone/>
            </a:pPr>
            <a:r>
              <a:rPr lang="en-US" dirty="0" smtClean="0"/>
              <a:t>L1 &amp;operator-&gt;() const</a:t>
            </a:r>
          </a:p>
          <a:p>
            <a:pPr>
              <a:buNone/>
            </a:pPr>
            <a:r>
              <a:rPr lang="ru-RU" dirty="0" smtClean="0"/>
              <a:t>{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if(target == 0)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</a:t>
            </a:r>
            <a:r>
              <a:rPr lang="ru-RU" dirty="0" smtClean="0"/>
              <a:t>Список пустой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exit(-1);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* target; 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Тогда при объявлении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N x = { };</a:t>
            </a:r>
          </a:p>
          <a:p>
            <a:pPr>
              <a:buNone/>
            </a:pPr>
            <a:r>
              <a:rPr lang="en-US" dirty="0" smtClean="0"/>
              <a:t>    L1 y = { };</a:t>
            </a:r>
          </a:p>
          <a:p>
            <a:pPr>
              <a:buNone/>
            </a:pPr>
            <a:r>
              <a:rPr lang="en-US" dirty="0" smtClean="0"/>
              <a:t>    L2 z = { };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Получим сообщение о пустоте списка.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 smtClean="0"/>
              <a:t>Перегрузка операции приведения типа</a:t>
            </a:r>
          </a:p>
          <a:p>
            <a:pPr>
              <a:buNone/>
            </a:pPr>
            <a:r>
              <a:rPr lang="ru-RU" dirty="0" smtClean="0"/>
              <a:t>Существует возможность определить функцию-операцию, которая будет осуществлять преобразование объектов класса к другому типу. Общий формат: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operator</a:t>
            </a:r>
            <a:r>
              <a:rPr lang="ru-RU" dirty="0" smtClean="0"/>
              <a:t> </a:t>
            </a:r>
            <a:r>
              <a:rPr lang="ru-RU" dirty="0" err="1" smtClean="0"/>
              <a:t>имя_типа</a:t>
            </a:r>
            <a:r>
              <a:rPr lang="ru-RU" dirty="0" smtClean="0"/>
              <a:t> ();</a:t>
            </a:r>
          </a:p>
          <a:p>
            <a:pPr>
              <a:buNone/>
            </a:pPr>
            <a:r>
              <a:rPr lang="ru-RU" dirty="0" smtClean="0"/>
              <a:t>Тип возвращаемого значения и параметры указывать не требуется. Можно переопределять методы как виртуальные, которые  можно использовать в иерархии классов.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Рассмотрим несложный пример: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test;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Test(int t):test(t){};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operator int()</a:t>
            </a:r>
          </a:p>
          <a:p>
            <a:pPr>
              <a:buNone/>
            </a:pPr>
            <a:r>
              <a:rPr lang="ru-RU" dirty="0" smtClean="0"/>
              <a:t>	{  </a:t>
            </a:r>
            <a:r>
              <a:rPr lang="en-US" dirty="0" smtClean="0"/>
              <a:t>return test;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данном примере перегрузка осуществлена как составляющая функция класса. Перегрузку через дружественную и внешнюю функции реализуйте самостоятельно.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Использование данного оператора: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Test t(190);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i</a:t>
            </a:r>
            <a:r>
              <a:rPr lang="en-US" dirty="0" smtClean="0"/>
              <a:t> = int(t);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Или более в «экзотическом» виде: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t.operator</a:t>
            </a:r>
            <a:r>
              <a:rPr lang="en-US" dirty="0" smtClean="0"/>
              <a:t> int()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операции вызова функции</a:t>
            </a:r>
          </a:p>
          <a:p>
            <a:pPr>
              <a:buNone/>
            </a:pPr>
            <a:r>
              <a:rPr lang="ru-RU" dirty="0" smtClean="0"/>
              <a:t>Класс в котором определена операция вызова функции, называется функциональным классом. При этом, от такого класса не требуется наличия каких-либо полей и других методов.</a:t>
            </a:r>
          </a:p>
          <a:p>
            <a:pPr>
              <a:buNone/>
            </a:pPr>
            <a:r>
              <a:rPr lang="ru-RU" dirty="0" smtClean="0"/>
              <a:t>Рассмотрим классический пример функционального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class </a:t>
            </a:r>
            <a:r>
              <a:rPr lang="en-US" dirty="0" err="1" smtClean="0"/>
              <a:t>if_greater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operator ()(int a, int b)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smtClean="0"/>
              <a:t>return a&gt;b;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Использование данной операции несколько необычно по сравнению с другими операциями:</a:t>
            </a:r>
          </a:p>
          <a:p>
            <a:pPr>
              <a:buNone/>
            </a:pPr>
            <a:r>
              <a:rPr lang="en-US" dirty="0" smtClean="0"/>
              <a:t>int main()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if_greater</a:t>
            </a:r>
            <a:r>
              <a:rPr lang="en-US" dirty="0" smtClean="0"/>
              <a:t> x;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x(1,5)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</a:t>
            </a:r>
            <a:r>
              <a:rPr lang="en-US" dirty="0" err="1" smtClean="0"/>
              <a:t>if_greater</a:t>
            </a:r>
            <a:r>
              <a:rPr lang="en-US" dirty="0" smtClean="0"/>
              <a:t>()(5,1)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return 0;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Перегруженная операция вызова функции приводит к важному понятию, используемому во многих языках программирования – </a:t>
            </a:r>
            <a:r>
              <a:rPr lang="ru-RU" i="1" dirty="0" smtClean="0"/>
              <a:t>функциональный объект или функтор.</a:t>
            </a:r>
          </a:p>
          <a:p>
            <a:pPr>
              <a:buNone/>
            </a:pPr>
            <a:r>
              <a:rPr lang="ru-RU" dirty="0" smtClean="0"/>
              <a:t>В терминах С++ функции не являются объектами, поэтому они функторами не считаются, хотя имена функций, не функции, а именно имена функций входят в категорию функциональных объектов.</a:t>
            </a:r>
            <a:endParaRPr lang="ru-RU" i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Имя функции — это идентификатор, который неявно приводиться к указателю (как и имя массива). Поскольку указатели в терминах С++ объектами считаются, то и имя функции, приведённое к указателю, считается объектом, а поскольку оно объект, то можно говорить о функциональности объекта.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Посмотрим еще один пример использования функтора, когда в классе перегружается операция (), а потом объект класса используется подобно функции, вбирая в себя аргументы.</a:t>
            </a: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class Less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 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public: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bool operator() (const int left, const int right)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{  return left &lt; right;</a:t>
            </a:r>
            <a:r>
              <a:rPr lang="ru-RU" dirty="0" smtClean="0"/>
              <a:t> </a:t>
            </a:r>
            <a:r>
              <a:rPr lang="en-US" dirty="0" smtClean="0"/>
              <a:t> }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int main()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{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 smtClean="0"/>
              <a:t>arr</a:t>
            </a:r>
            <a:r>
              <a:rPr lang="en-US" dirty="0" smtClean="0"/>
              <a:t>[] = {1,2,3,4,5}; 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Less </a:t>
            </a:r>
            <a:r>
              <a:rPr lang="en-US" dirty="0" err="1" smtClean="0">
                <a:solidFill>
                  <a:srgbClr val="FF0000"/>
                </a:solidFill>
              </a:rPr>
              <a:t>less</a:t>
            </a:r>
            <a:r>
              <a:rPr lang="en-US" dirty="0" smtClean="0"/>
              <a:t>;      </a:t>
            </a:r>
            <a:r>
              <a:rPr lang="en-US" i="1" dirty="0" smtClean="0"/>
              <a:t>//</a:t>
            </a:r>
            <a:r>
              <a:rPr lang="ru-RU" i="1" dirty="0" smtClean="0"/>
              <a:t>создаётся функциональный объект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 </a:t>
            </a:r>
            <a:r>
              <a:rPr lang="en-US" dirty="0" smtClean="0"/>
              <a:t>sort(begin(</a:t>
            </a:r>
            <a:r>
              <a:rPr lang="en-US" dirty="0" err="1" smtClean="0"/>
              <a:t>arr</a:t>
            </a:r>
            <a:r>
              <a:rPr lang="en-US" dirty="0" smtClean="0"/>
              <a:t>), end(</a:t>
            </a:r>
            <a:r>
              <a:rPr lang="en-US" dirty="0" err="1" smtClean="0"/>
              <a:t>arr</a:t>
            </a:r>
            <a:r>
              <a:rPr lang="en-US" dirty="0" smtClean="0"/>
              <a:t>), </a:t>
            </a:r>
            <a:r>
              <a:rPr lang="en-US" dirty="0" smtClean="0">
                <a:solidFill>
                  <a:srgbClr val="FF0000"/>
                </a:solidFill>
              </a:rPr>
              <a:t>less</a:t>
            </a:r>
            <a:r>
              <a:rPr lang="en-US" dirty="0" smtClean="0"/>
              <a:t>);   </a:t>
            </a:r>
            <a:r>
              <a:rPr lang="en-US" i="1" dirty="0" smtClean="0"/>
              <a:t>//</a:t>
            </a:r>
            <a:r>
              <a:rPr lang="ru-RU" i="1" dirty="0" smtClean="0"/>
              <a:t>передаётся функтор в алгоритм сортировки</a:t>
            </a: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Перегрузка бинарных операций</a:t>
            </a:r>
          </a:p>
          <a:p>
            <a:pPr>
              <a:buNone/>
            </a:pPr>
            <a:r>
              <a:rPr lang="ru-RU" dirty="0" smtClean="0"/>
              <a:t>Бинарная операция имеет два аргумента. Если она перегружается как составляющая функция класса, то должна быть представлена нестатическим методом класса, при этом вызвавший ее объект считается  первым (левым) операндом.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Рассмотрим пример бинарной операции сравнения на больше.</a:t>
            </a:r>
          </a:p>
          <a:p>
            <a:pPr>
              <a:buNone/>
            </a:pPr>
            <a:r>
              <a:rPr lang="en-US" dirty="0" smtClean="0"/>
              <a:t>class Test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int test;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	bool operator &gt;(const Test &amp;t)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  if(this-&gt;test &gt; </a:t>
            </a:r>
            <a:r>
              <a:rPr lang="en-US" dirty="0" err="1" smtClean="0"/>
              <a:t>t.test</a:t>
            </a:r>
            <a:r>
              <a:rPr lang="en-US" dirty="0" smtClean="0"/>
              <a:t>) return true;</a:t>
            </a:r>
          </a:p>
          <a:p>
            <a:pPr>
              <a:buNone/>
            </a:pPr>
            <a:r>
              <a:rPr lang="en-US" dirty="0" smtClean="0"/>
              <a:t>	  </a:t>
            </a:r>
            <a:r>
              <a:rPr lang="en-US" dirty="0" err="1" smtClean="0"/>
              <a:t>cout</a:t>
            </a:r>
            <a:r>
              <a:rPr lang="en-US" dirty="0" smtClean="0"/>
              <a:t> &lt;&lt; “ </a:t>
            </a:r>
            <a:r>
              <a:rPr lang="ru-RU" dirty="0" smtClean="0"/>
              <a:t>Наша операция </a:t>
            </a:r>
            <a:r>
              <a:rPr lang="en-US" dirty="0" smtClean="0"/>
              <a:t>&gt; “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	  return false;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// …</a:t>
            </a:r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После такой перегрузки можно сравнивать два объекта типа </a:t>
            </a:r>
            <a:r>
              <a:rPr lang="en-US" dirty="0" smtClean="0"/>
              <a:t>Test:</a:t>
            </a:r>
          </a:p>
          <a:p>
            <a:pPr>
              <a:buNone/>
            </a:pPr>
            <a:r>
              <a:rPr lang="en-US" dirty="0" smtClean="0"/>
              <a:t>	Test tst_1(10), tst_2(2);</a:t>
            </a:r>
          </a:p>
          <a:p>
            <a:pPr>
              <a:buNone/>
            </a:pPr>
            <a:r>
              <a:rPr lang="en-US" dirty="0" smtClean="0"/>
              <a:t>	//…</a:t>
            </a:r>
          </a:p>
          <a:p>
            <a:pPr>
              <a:buNone/>
            </a:pPr>
            <a:r>
              <a:rPr lang="en-US" dirty="0" smtClean="0"/>
              <a:t>	if(tst_1 &gt; tst_2) // …</a:t>
            </a:r>
          </a:p>
          <a:p>
            <a:pPr>
              <a:buNone/>
            </a:pPr>
            <a:r>
              <a:rPr lang="en-US" dirty="0" smtClean="0"/>
              <a:t>	// …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Если бинарная операция перегружается как внешняя функция, ей необходимо передать два параметра.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800" dirty="0" smtClean="0"/>
              <a:t>bool operator &gt;(const Test &amp;t_1, const Test &amp;t_2)</a:t>
            </a:r>
          </a:p>
          <a:p>
            <a:pPr>
              <a:buNone/>
            </a:pPr>
            <a:r>
              <a:rPr lang="en-US" dirty="0" smtClean="0"/>
              <a:t>	{</a:t>
            </a:r>
          </a:p>
          <a:p>
            <a:pPr>
              <a:buNone/>
            </a:pPr>
            <a:r>
              <a:rPr lang="en-US" dirty="0" smtClean="0"/>
              <a:t>		if(t_1.test &gt; t_2.test) return true;</a:t>
            </a:r>
          </a:p>
          <a:p>
            <a:pPr>
              <a:buNone/>
            </a:pPr>
            <a:r>
              <a:rPr lang="en-US" dirty="0" smtClean="0"/>
              <a:t>		return false;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ru-RU" dirty="0" smtClean="0"/>
              <a:t>Важное замечание: поле </a:t>
            </a:r>
            <a:r>
              <a:rPr lang="en-US" dirty="0" smtClean="0"/>
              <a:t>test</a:t>
            </a:r>
            <a:r>
              <a:rPr lang="ru-RU" dirty="0" smtClean="0"/>
              <a:t> должно быть объявлено с ключом доступа </a:t>
            </a:r>
            <a:r>
              <a:rPr lang="en-US" dirty="0" smtClean="0"/>
              <a:t>public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Перегрузка операций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Перегрузку через дружественную функцию попробуйте сделать самостоятельно.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Перегрузка бинарных арифметических операций</a:t>
            </a:r>
          </a:p>
          <a:p>
            <a:pPr>
              <a:buNone/>
            </a:pPr>
            <a:r>
              <a:rPr lang="ru-RU" dirty="0" smtClean="0"/>
              <a:t>Бинарные арифметические операций: +, -, *, / должны возвращать объект класса (именно объект), для которого они используются.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1170</Words>
  <Application>Microsoft Office PowerPoint</Application>
  <PresentationFormat>Экран (4:3)</PresentationFormat>
  <Paragraphs>343</Paragraphs>
  <Slides>57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57</vt:i4>
      </vt:variant>
    </vt:vector>
  </HeadingPairs>
  <TitlesOfParts>
    <vt:vector size="58" baseType="lpstr">
      <vt:lpstr>Тема Office</vt:lpstr>
      <vt:lpstr>Лекция 3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  <vt:lpstr>Перегрузка операций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Игорь</dc:creator>
  <cp:lastModifiedBy>Игорь</cp:lastModifiedBy>
  <cp:revision>104</cp:revision>
  <dcterms:created xsi:type="dcterms:W3CDTF">2021-02-28T12:57:36Z</dcterms:created>
  <dcterms:modified xsi:type="dcterms:W3CDTF">2021-03-02T14:54:24Z</dcterms:modified>
</cp:coreProperties>
</file>